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charts/chart7.xml" ContentType="application/vnd.openxmlformats-officedocument.drawingml.chart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charts/chart3.xml" ContentType="application/vnd.openxmlformats-officedocument.drawingml.chart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charts/style1.xml" ContentType="application/vnd.ms-office.chartstyl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charts/chart10.xml" ContentType="application/vnd.openxmlformats-officedocument.drawingml.chart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charts/chart5.xml" ContentType="application/vnd.openxmlformats-officedocument.drawingml.chart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  <Override PartName="/ppt/charts/colors1.xml" ContentType="application/vnd.ms-office.chartcolorstyl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charts/chart6.xml" ContentType="application/vnd.openxmlformats-officedocument.drawingml.chart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6" r:id="rId3"/>
    <p:sldId id="278" r:id="rId4"/>
    <p:sldId id="279" r:id="rId5"/>
    <p:sldId id="304" r:id="rId6"/>
    <p:sldId id="301" r:id="rId7"/>
    <p:sldId id="289" r:id="rId8"/>
    <p:sldId id="287" r:id="rId9"/>
    <p:sldId id="302" r:id="rId10"/>
    <p:sldId id="305" r:id="rId11"/>
    <p:sldId id="282" r:id="rId12"/>
    <p:sldId id="288" r:id="rId13"/>
    <p:sldId id="299" r:id="rId14"/>
    <p:sldId id="290" r:id="rId15"/>
    <p:sldId id="285" r:id="rId16"/>
    <p:sldId id="306" r:id="rId17"/>
    <p:sldId id="286" r:id="rId18"/>
    <p:sldId id="293" r:id="rId19"/>
    <p:sldId id="294" r:id="rId20"/>
    <p:sldId id="295" r:id="rId21"/>
    <p:sldId id="307" r:id="rId22"/>
    <p:sldId id="308" r:id="rId23"/>
    <p:sldId id="296" r:id="rId24"/>
    <p:sldId id="303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>
        <p:scale>
          <a:sx n="100" d="100"/>
          <a:sy n="100" d="100"/>
        </p:scale>
        <p:origin x="-990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9968;&#21608;&#22825;&#27668;&#39044;&#25253;&#34920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34920;&#26684;&#25968;&#25454;&#30340;&#22270;&#20687;&#21270;9.21\&#19968;&#21608;&#22825;&#27668;&#39044;&#25253;&#34920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34920;&#26684;&#25968;&#25454;&#30340;&#22270;&#20687;&#21270;9.21\&#19968;&#21608;&#22825;&#27668;&#39044;&#25253;&#34920;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123\Desktop\&#19968;&#21608;&#22825;&#27668;&#39044;&#25253;&#34920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9968;&#21608;&#22825;&#27668;&#39044;&#25253;&#34920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9968;&#21608;&#22825;&#27668;&#39044;&#25253;&#34920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34920;&#26684;&#25968;&#25454;&#30340;&#22270;&#20687;&#21270;9.21\&#19968;&#21608;&#22825;&#27668;&#39044;&#25253;&#34920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34920;&#26684;&#25968;&#25454;&#30340;&#22270;&#20687;&#21270;9.21\&#19968;&#21608;&#22825;&#27668;&#39044;&#25253;&#34920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9968;&#21608;&#22825;&#27668;&#39044;&#25253;&#34920;.xls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123\Desktop\&#19968;&#21608;&#22825;&#27668;&#39044;&#25253;&#34920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9968;&#21608;&#22825;&#27668;&#39044;&#25253;&#34920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34920;&#26684;&#25968;&#25454;&#30340;&#22270;&#20687;&#21270;9.21\&#19968;&#21608;&#22825;&#27668;&#39044;&#25253;&#3492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vert="horz"/>
          <a:lstStyle/>
          <a:p>
            <a:pPr>
              <a:defRPr/>
            </a:pPr>
            <a:r>
              <a:rPr lang="zh-CN" sz="3200" dirty="0"/>
              <a:t>一周天气预报</a:t>
            </a:r>
          </a:p>
        </c:rich>
      </c:tx>
      <c:layout>
        <c:manualLayout>
          <c:xMode val="edge"/>
          <c:yMode val="edge"/>
          <c:x val="0.34075320694537375"/>
          <c:y val="5.017248272407347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267910667971186"/>
          <c:y val="0.33154122479847381"/>
          <c:w val="0.82269553470220169"/>
          <c:h val="0.4990521621517993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最高温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星期一</c:v>
                </c:pt>
                <c:pt idx="1">
                  <c:v>星期二</c:v>
                </c:pt>
                <c:pt idx="2">
                  <c:v>星期三</c:v>
                </c:pt>
                <c:pt idx="3">
                  <c:v>星期四</c:v>
                </c:pt>
                <c:pt idx="4">
                  <c:v>星期五</c:v>
                </c:pt>
                <c:pt idx="5">
                  <c:v>星期六</c:v>
                </c:pt>
                <c:pt idx="6">
                  <c:v>星期日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</c:v>
                </c:pt>
                <c:pt idx="1">
                  <c:v>12</c:v>
                </c:pt>
                <c:pt idx="2">
                  <c:v>11</c:v>
                </c:pt>
                <c:pt idx="3">
                  <c:v>20</c:v>
                </c:pt>
                <c:pt idx="4">
                  <c:v>21</c:v>
                </c:pt>
                <c:pt idx="5">
                  <c:v>16</c:v>
                </c:pt>
                <c:pt idx="6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8C-4C2F-B4E4-56CB32F70BB4}"/>
            </c:ext>
          </c:extLst>
        </c:ser>
        <c:gapWidth val="219"/>
        <c:overlap val="-27"/>
        <c:axId val="145032320"/>
        <c:axId val="145033856"/>
      </c:barChart>
      <c:catAx>
        <c:axId val="1450323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45033856"/>
        <c:crosses val="autoZero"/>
        <c:auto val="1"/>
        <c:lblAlgn val="ctr"/>
        <c:lblOffset val="100"/>
      </c:catAx>
      <c:valAx>
        <c:axId val="1450338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45032320"/>
        <c:crosses val="autoZero"/>
        <c:crossBetween val="between"/>
        <c:majorUnit val="25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 rot="0" vert="horz"/>
          <a:lstStyle/>
          <a:p>
            <a:pPr>
              <a:defRPr/>
            </a:pPr>
            <a:endParaRPr lang="zh-CN"/>
          </a:p>
        </c:txPr>
      </c:legendEntry>
      <c:layout>
        <c:manualLayout>
          <c:xMode val="edge"/>
          <c:yMode val="edge"/>
          <c:x val="0.69484073366568888"/>
          <c:y val="0.1120584166844009"/>
          <c:w val="0.25170887130749336"/>
          <c:h val="7.1797365320761294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lang="zh-CN" sz="1500" baseline="0"/>
      </a:pPr>
      <a:endParaRPr lang="zh-CN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/>
          <a:lstStyle/>
          <a:p>
            <a:pPr>
              <a:defRPr/>
            </a:pPr>
            <a:r>
              <a:rPr lang="zh-CN" altLang="en-US" sz="1400" dirty="0"/>
              <a:t>高一年级创建文明班集体评比活动快讯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[一周天气预报表.xls]文明班级!$A$3</c:f>
              <c:strCache>
                <c:ptCount val="1"/>
                <c:pt idx="0">
                  <c:v>一班</c:v>
                </c:pt>
              </c:strCache>
            </c:strRef>
          </c:tx>
          <c:cat>
            <c:strRef>
              <c:f>[一周天气预报表.xls]文明班级!$B$2:$D$2</c:f>
              <c:strCache>
                <c:ptCount val="3"/>
                <c:pt idx="0">
                  <c:v>第一周</c:v>
                </c:pt>
                <c:pt idx="1">
                  <c:v>第二周</c:v>
                </c:pt>
                <c:pt idx="2">
                  <c:v>第三周</c:v>
                </c:pt>
              </c:strCache>
            </c:strRef>
          </c:cat>
          <c:val>
            <c:numRef>
              <c:f>[一周天气预报表.xls]文明班级!$B$3:$D$3</c:f>
              <c:numCache>
                <c:formatCode>General</c:formatCode>
                <c:ptCount val="3"/>
                <c:pt idx="0">
                  <c:v>235</c:v>
                </c:pt>
                <c:pt idx="1">
                  <c:v>242</c:v>
                </c:pt>
                <c:pt idx="2">
                  <c:v>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DB-4838-A328-DAC5BFD14855}"/>
            </c:ext>
          </c:extLst>
        </c:ser>
        <c:ser>
          <c:idx val="1"/>
          <c:order val="1"/>
          <c:tx>
            <c:strRef>
              <c:f>[一周天气预报表.xls]文明班级!$A$4</c:f>
              <c:strCache>
                <c:ptCount val="1"/>
                <c:pt idx="0">
                  <c:v>二班</c:v>
                </c:pt>
              </c:strCache>
            </c:strRef>
          </c:tx>
          <c:cat>
            <c:strRef>
              <c:f>[一周天气预报表.xls]文明班级!$B$2:$D$2</c:f>
              <c:strCache>
                <c:ptCount val="3"/>
                <c:pt idx="0">
                  <c:v>第一周</c:v>
                </c:pt>
                <c:pt idx="1">
                  <c:v>第二周</c:v>
                </c:pt>
                <c:pt idx="2">
                  <c:v>第三周</c:v>
                </c:pt>
              </c:strCache>
            </c:strRef>
          </c:cat>
          <c:val>
            <c:numRef>
              <c:f>[一周天气预报表.xls]文明班级!$B$4:$D$4</c:f>
              <c:numCache>
                <c:formatCode>General</c:formatCode>
                <c:ptCount val="3"/>
                <c:pt idx="0">
                  <c:v>248</c:v>
                </c:pt>
                <c:pt idx="1">
                  <c:v>239</c:v>
                </c:pt>
                <c:pt idx="2">
                  <c:v>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DB-4838-A328-DAC5BFD14855}"/>
            </c:ext>
          </c:extLst>
        </c:ser>
        <c:ser>
          <c:idx val="2"/>
          <c:order val="2"/>
          <c:tx>
            <c:strRef>
              <c:f>[一周天气预报表.xls]文明班级!$A$5</c:f>
              <c:strCache>
                <c:ptCount val="1"/>
                <c:pt idx="0">
                  <c:v>三班</c:v>
                </c:pt>
              </c:strCache>
            </c:strRef>
          </c:tx>
          <c:cat>
            <c:strRef>
              <c:f>[一周天气预报表.xls]文明班级!$B$2:$D$2</c:f>
              <c:strCache>
                <c:ptCount val="3"/>
                <c:pt idx="0">
                  <c:v>第一周</c:v>
                </c:pt>
                <c:pt idx="1">
                  <c:v>第二周</c:v>
                </c:pt>
                <c:pt idx="2">
                  <c:v>第三周</c:v>
                </c:pt>
              </c:strCache>
            </c:strRef>
          </c:cat>
          <c:val>
            <c:numRef>
              <c:f>[一周天气预报表.xls]文明班级!$B$5:$D$5</c:f>
              <c:numCache>
                <c:formatCode>General</c:formatCode>
                <c:ptCount val="3"/>
                <c:pt idx="0">
                  <c:v>218</c:v>
                </c:pt>
                <c:pt idx="1">
                  <c:v>224</c:v>
                </c:pt>
                <c:pt idx="2">
                  <c:v>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DB-4838-A328-DAC5BFD14855}"/>
            </c:ext>
          </c:extLst>
        </c:ser>
        <c:axId val="158262784"/>
        <c:axId val="158264320"/>
      </c:barChart>
      <c:catAx>
        <c:axId val="158262784"/>
        <c:scaling>
          <c:orientation val="minMax"/>
        </c:scaling>
        <c:axPos val="b"/>
        <c:numFmt formatCode="General" sourceLinked="0"/>
        <c:tickLblPos val="nextTo"/>
        <c:crossAx val="158264320"/>
        <c:crosses val="autoZero"/>
        <c:auto val="1"/>
        <c:lblAlgn val="ctr"/>
        <c:lblOffset val="100"/>
      </c:catAx>
      <c:valAx>
        <c:axId val="158264320"/>
        <c:scaling>
          <c:orientation val="minMax"/>
        </c:scaling>
        <c:axPos val="l"/>
        <c:majorGridlines/>
        <c:numFmt formatCode="General" sourceLinked="1"/>
        <c:tickLblPos val="nextTo"/>
        <c:crossAx val="15826278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/>
          <a:lstStyle/>
          <a:p>
            <a:pPr>
              <a:defRPr sz="2000" baseline="0"/>
            </a:pPr>
            <a:r>
              <a:rPr lang="zh-CN" sz="2000" baseline="0"/>
              <a:t>高一年级创建文明班集体评比活动快讯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文明班级!$A$3</c:f>
              <c:strCache>
                <c:ptCount val="1"/>
                <c:pt idx="0">
                  <c:v>一班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文明班级!$B$2:$D$2</c:f>
              <c:strCache>
                <c:ptCount val="3"/>
                <c:pt idx="0">
                  <c:v>第一周</c:v>
                </c:pt>
                <c:pt idx="1">
                  <c:v>第二周</c:v>
                </c:pt>
                <c:pt idx="2">
                  <c:v>第三周</c:v>
                </c:pt>
              </c:strCache>
            </c:strRef>
          </c:cat>
          <c:val>
            <c:numRef>
              <c:f>文明班级!$B$3:$D$3</c:f>
              <c:numCache>
                <c:formatCode>General</c:formatCode>
                <c:ptCount val="3"/>
                <c:pt idx="0">
                  <c:v>235</c:v>
                </c:pt>
                <c:pt idx="1">
                  <c:v>242</c:v>
                </c:pt>
                <c:pt idx="2">
                  <c:v>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D4-4CA4-A8E2-C4EC1D3C1B75}"/>
            </c:ext>
          </c:extLst>
        </c:ser>
        <c:ser>
          <c:idx val="1"/>
          <c:order val="1"/>
          <c:tx>
            <c:strRef>
              <c:f>文明班级!$A$4</c:f>
              <c:strCache>
                <c:ptCount val="1"/>
                <c:pt idx="0">
                  <c:v>二班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文明班级!$B$2:$D$2</c:f>
              <c:strCache>
                <c:ptCount val="3"/>
                <c:pt idx="0">
                  <c:v>第一周</c:v>
                </c:pt>
                <c:pt idx="1">
                  <c:v>第二周</c:v>
                </c:pt>
                <c:pt idx="2">
                  <c:v>第三周</c:v>
                </c:pt>
              </c:strCache>
            </c:strRef>
          </c:cat>
          <c:val>
            <c:numRef>
              <c:f>文明班级!$B$4:$D$4</c:f>
              <c:numCache>
                <c:formatCode>General</c:formatCode>
                <c:ptCount val="3"/>
                <c:pt idx="0">
                  <c:v>248</c:v>
                </c:pt>
                <c:pt idx="1">
                  <c:v>239</c:v>
                </c:pt>
                <c:pt idx="2">
                  <c:v>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D4-4CA4-A8E2-C4EC1D3C1B75}"/>
            </c:ext>
          </c:extLst>
        </c:ser>
        <c:ser>
          <c:idx val="2"/>
          <c:order val="2"/>
          <c:tx>
            <c:strRef>
              <c:f>文明班级!$A$5</c:f>
              <c:strCache>
                <c:ptCount val="1"/>
                <c:pt idx="0">
                  <c:v>三班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文明班级!$B$2:$D$2</c:f>
              <c:strCache>
                <c:ptCount val="3"/>
                <c:pt idx="0">
                  <c:v>第一周</c:v>
                </c:pt>
                <c:pt idx="1">
                  <c:v>第二周</c:v>
                </c:pt>
                <c:pt idx="2">
                  <c:v>第三周</c:v>
                </c:pt>
              </c:strCache>
            </c:strRef>
          </c:cat>
          <c:val>
            <c:numRef>
              <c:f>文明班级!$B$5:$D$5</c:f>
              <c:numCache>
                <c:formatCode>General</c:formatCode>
                <c:ptCount val="3"/>
                <c:pt idx="0">
                  <c:v>218</c:v>
                </c:pt>
                <c:pt idx="1">
                  <c:v>224</c:v>
                </c:pt>
                <c:pt idx="2">
                  <c:v>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0D4-4CA4-A8E2-C4EC1D3C1B75}"/>
            </c:ext>
          </c:extLst>
        </c:ser>
        <c:marker val="1"/>
        <c:axId val="158342528"/>
        <c:axId val="158356608"/>
      </c:lineChart>
      <c:catAx>
        <c:axId val="158342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zh-CN"/>
          </a:p>
        </c:txPr>
        <c:crossAx val="158356608"/>
        <c:crosses val="autoZero"/>
        <c:auto val="1"/>
        <c:lblAlgn val="ctr"/>
        <c:lblOffset val="100"/>
      </c:catAx>
      <c:valAx>
        <c:axId val="1583566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zh-CN"/>
          </a:p>
        </c:txPr>
        <c:crossAx val="158342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spPr>
        <a:noFill/>
        <a:ln w="25400">
          <a:noFill/>
        </a:ln>
      </c:sp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r>
              <a:rPr lang="zh-CN" altLang="en-US" sz="2400" dirty="0"/>
              <a:t>高一年级创建文明班集体评比活动快讯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210679756802557"/>
          <c:y val="0.28581126951799085"/>
          <c:w val="0.83284397599034299"/>
          <c:h val="0.43586793249621802"/>
        </c:manualLayout>
      </c:layout>
      <c:lineChart>
        <c:grouping val="standard"/>
        <c:ser>
          <c:idx val="0"/>
          <c:order val="0"/>
          <c:tx>
            <c:strRef>
              <c:f>文明班级!$A$3</c:f>
              <c:strCache>
                <c:ptCount val="1"/>
                <c:pt idx="0">
                  <c:v>一班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文明班级!$B$2:$D$2</c:f>
              <c:strCache>
                <c:ptCount val="3"/>
                <c:pt idx="0">
                  <c:v>第一周</c:v>
                </c:pt>
                <c:pt idx="1">
                  <c:v>第二周</c:v>
                </c:pt>
                <c:pt idx="2">
                  <c:v>第三周</c:v>
                </c:pt>
              </c:strCache>
            </c:strRef>
          </c:cat>
          <c:val>
            <c:numRef>
              <c:f>文明班级!$B$3:$D$3</c:f>
              <c:numCache>
                <c:formatCode>General</c:formatCode>
                <c:ptCount val="3"/>
                <c:pt idx="0">
                  <c:v>235</c:v>
                </c:pt>
                <c:pt idx="1">
                  <c:v>242</c:v>
                </c:pt>
                <c:pt idx="2">
                  <c:v>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B8-4348-A9C3-CF9720909F3E}"/>
            </c:ext>
          </c:extLst>
        </c:ser>
        <c:ser>
          <c:idx val="1"/>
          <c:order val="1"/>
          <c:tx>
            <c:strRef>
              <c:f>文明班级!$A$4</c:f>
              <c:strCache>
                <c:ptCount val="1"/>
                <c:pt idx="0">
                  <c:v>二班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文明班级!$B$2:$D$2</c:f>
              <c:strCache>
                <c:ptCount val="3"/>
                <c:pt idx="0">
                  <c:v>第一周</c:v>
                </c:pt>
                <c:pt idx="1">
                  <c:v>第二周</c:v>
                </c:pt>
                <c:pt idx="2">
                  <c:v>第三周</c:v>
                </c:pt>
              </c:strCache>
            </c:strRef>
          </c:cat>
          <c:val>
            <c:numRef>
              <c:f>文明班级!$B$4:$D$4</c:f>
              <c:numCache>
                <c:formatCode>General</c:formatCode>
                <c:ptCount val="3"/>
                <c:pt idx="0">
                  <c:v>248</c:v>
                </c:pt>
                <c:pt idx="1">
                  <c:v>239</c:v>
                </c:pt>
                <c:pt idx="2">
                  <c:v>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B8-4348-A9C3-CF9720909F3E}"/>
            </c:ext>
          </c:extLst>
        </c:ser>
        <c:ser>
          <c:idx val="2"/>
          <c:order val="2"/>
          <c:tx>
            <c:strRef>
              <c:f>文明班级!$A$5</c:f>
              <c:strCache>
                <c:ptCount val="1"/>
                <c:pt idx="0">
                  <c:v>三班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文明班级!$B$2:$D$2</c:f>
              <c:strCache>
                <c:ptCount val="3"/>
                <c:pt idx="0">
                  <c:v>第一周</c:v>
                </c:pt>
                <c:pt idx="1">
                  <c:v>第二周</c:v>
                </c:pt>
                <c:pt idx="2">
                  <c:v>第三周</c:v>
                </c:pt>
              </c:strCache>
            </c:strRef>
          </c:cat>
          <c:val>
            <c:numRef>
              <c:f>文明班级!$B$5:$D$5</c:f>
              <c:numCache>
                <c:formatCode>General</c:formatCode>
                <c:ptCount val="3"/>
                <c:pt idx="0">
                  <c:v>218</c:v>
                </c:pt>
                <c:pt idx="1">
                  <c:v>224</c:v>
                </c:pt>
                <c:pt idx="2">
                  <c:v>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B8-4348-A9C3-CF9720909F3E}"/>
            </c:ext>
          </c:extLst>
        </c:ser>
        <c:marker val="1"/>
        <c:axId val="158531968"/>
        <c:axId val="158533504"/>
      </c:lineChart>
      <c:catAx>
        <c:axId val="1585319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58533504"/>
        <c:crosses val="autoZero"/>
        <c:auto val="1"/>
        <c:lblAlgn val="ctr"/>
        <c:lblOffset val="100"/>
      </c:catAx>
      <c:valAx>
        <c:axId val="1585335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585319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6146272855133615"/>
          <c:y val="0.87138492871690376"/>
          <c:w val="0.29113924050632867"/>
          <c:h val="5.7331975560081481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333333"/>
              </a:solidFill>
              <a:latin typeface="宋体"/>
              <a:ea typeface="宋体"/>
              <a:cs typeface="宋体"/>
            </a:defRPr>
          </a:pPr>
          <a:endParaRPr lang="zh-CN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vert="horz"/>
          <a:lstStyle/>
          <a:p>
            <a:pPr>
              <a:defRPr sz="2800"/>
            </a:pPr>
            <a:r>
              <a:rPr lang="zh-CN" sz="2800" dirty="0"/>
              <a:t>一周天气预报</a:t>
            </a:r>
          </a:p>
        </c:rich>
      </c:tx>
      <c:layout>
        <c:manualLayout>
          <c:xMode val="edge"/>
          <c:yMode val="edge"/>
          <c:x val="0.2749113934603179"/>
          <c:y val="2.775901828364359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267910667971186"/>
          <c:y val="0.33154122479847381"/>
          <c:w val="0.82269553470220169"/>
          <c:h val="0.4990521621517993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最高温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星期一</c:v>
                </c:pt>
                <c:pt idx="1">
                  <c:v>星期二</c:v>
                </c:pt>
                <c:pt idx="2">
                  <c:v>星期三</c:v>
                </c:pt>
                <c:pt idx="3">
                  <c:v>星期四</c:v>
                </c:pt>
                <c:pt idx="4">
                  <c:v>星期五</c:v>
                </c:pt>
                <c:pt idx="5">
                  <c:v>星期六</c:v>
                </c:pt>
                <c:pt idx="6">
                  <c:v>星期日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</c:v>
                </c:pt>
                <c:pt idx="1">
                  <c:v>12</c:v>
                </c:pt>
                <c:pt idx="2">
                  <c:v>11</c:v>
                </c:pt>
                <c:pt idx="3">
                  <c:v>20</c:v>
                </c:pt>
                <c:pt idx="4">
                  <c:v>21</c:v>
                </c:pt>
                <c:pt idx="5">
                  <c:v>16</c:v>
                </c:pt>
                <c:pt idx="6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8C-4C2F-B4E4-56CB32F70BB4}"/>
            </c:ext>
          </c:extLst>
        </c:ser>
        <c:gapWidth val="219"/>
        <c:overlap val="-27"/>
        <c:axId val="145199104"/>
        <c:axId val="145200640"/>
      </c:barChart>
      <c:catAx>
        <c:axId val="145199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 sz="1100" baseline="0"/>
            </a:pPr>
            <a:endParaRPr lang="zh-CN"/>
          </a:p>
        </c:txPr>
        <c:crossAx val="145200640"/>
        <c:crosses val="autoZero"/>
        <c:auto val="1"/>
        <c:lblAlgn val="ctr"/>
        <c:lblOffset val="100"/>
      </c:catAx>
      <c:valAx>
        <c:axId val="1452006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45199104"/>
        <c:crosses val="autoZero"/>
        <c:crossBetween val="between"/>
        <c:majorUnit val="25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 rot="0" vert="horz"/>
          <a:lstStyle/>
          <a:p>
            <a:pPr>
              <a:defRPr/>
            </a:pPr>
            <a:endParaRPr lang="zh-CN"/>
          </a:p>
        </c:txPr>
      </c:legendEntry>
      <c:layout>
        <c:manualLayout>
          <c:xMode val="edge"/>
          <c:yMode val="edge"/>
          <c:x val="0.69484073366568888"/>
          <c:y val="0.1120584166844009"/>
          <c:w val="0.25170887130749336"/>
          <c:h val="7.1797365320761294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lang="zh-CN" sz="1500" baseline="0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vert="horz"/>
          <a:lstStyle/>
          <a:p>
            <a:pPr>
              <a:defRPr/>
            </a:pPr>
            <a:r>
              <a:rPr lang="zh-CN" sz="2800" dirty="0"/>
              <a:t>一周天气预报</a:t>
            </a:r>
          </a:p>
        </c:rich>
      </c:tx>
      <c:layout>
        <c:manualLayout>
          <c:xMode val="edge"/>
          <c:yMode val="edge"/>
          <c:x val="0.36106778926959765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267891513560789"/>
          <c:y val="0.24704341889999229"/>
          <c:w val="0.83185412177275941"/>
          <c:h val="0.6082311628854609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最高温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星期一</c:v>
                </c:pt>
                <c:pt idx="1">
                  <c:v>星期二</c:v>
                </c:pt>
                <c:pt idx="2">
                  <c:v>星期三</c:v>
                </c:pt>
                <c:pt idx="3">
                  <c:v>星期四</c:v>
                </c:pt>
                <c:pt idx="4">
                  <c:v>星期五</c:v>
                </c:pt>
                <c:pt idx="5">
                  <c:v>星期六</c:v>
                </c:pt>
                <c:pt idx="6">
                  <c:v>星期日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</c:v>
                </c:pt>
                <c:pt idx="1">
                  <c:v>12</c:v>
                </c:pt>
                <c:pt idx="2">
                  <c:v>11</c:v>
                </c:pt>
                <c:pt idx="3">
                  <c:v>20</c:v>
                </c:pt>
                <c:pt idx="4">
                  <c:v>21</c:v>
                </c:pt>
                <c:pt idx="5">
                  <c:v>16</c:v>
                </c:pt>
                <c:pt idx="6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2E-4FB5-9B7B-6B4BF4BEF7F7}"/>
            </c:ext>
          </c:extLst>
        </c:ser>
        <c:gapWidth val="219"/>
        <c:overlap val="-27"/>
        <c:axId val="146775424"/>
        <c:axId val="146781312"/>
      </c:barChart>
      <c:catAx>
        <c:axId val="1467754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46781312"/>
        <c:crosses val="autoZero"/>
        <c:auto val="1"/>
        <c:lblAlgn val="ctr"/>
        <c:lblOffset val="100"/>
      </c:catAx>
      <c:valAx>
        <c:axId val="1467813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467754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 rot="0" vert="horz"/>
          <a:lstStyle/>
          <a:p>
            <a:pPr>
              <a:defRPr/>
            </a:pPr>
            <a:endParaRPr lang="zh-CN"/>
          </a:p>
        </c:txPr>
      </c:legendEntry>
      <c:layout>
        <c:manualLayout>
          <c:xMode val="edge"/>
          <c:yMode val="edge"/>
          <c:x val="0.68990967528395242"/>
          <c:y val="0.13458126761932501"/>
          <c:w val="0.25170887130749336"/>
          <c:h val="7.1797365320761294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lang="zh-CN" sz="1500" baseline="0"/>
      </a:pPr>
      <a:endParaRPr lang="zh-C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 sz="18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r>
              <a:rPr lang="zh-CN" altLang="en-US" sz="1800" dirty="0"/>
              <a:t>高一年级创建文明班集体评比活动快讯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[一周天气预报表.xls]文明班级!$A$3</c:f>
              <c:strCache>
                <c:ptCount val="1"/>
                <c:pt idx="0">
                  <c:v>一班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cat>
            <c:strRef>
              <c:f>[一周天气预报表.xls]文明班级!$B$2:$D$2</c:f>
              <c:strCache>
                <c:ptCount val="3"/>
                <c:pt idx="0">
                  <c:v>第一周</c:v>
                </c:pt>
                <c:pt idx="1">
                  <c:v>第二周</c:v>
                </c:pt>
                <c:pt idx="2">
                  <c:v>第三周</c:v>
                </c:pt>
              </c:strCache>
            </c:strRef>
          </c:cat>
          <c:val>
            <c:numRef>
              <c:f>[一周天气预报表.xls]文明班级!$B$3:$D$3</c:f>
              <c:numCache>
                <c:formatCode>General</c:formatCode>
                <c:ptCount val="3"/>
                <c:pt idx="0">
                  <c:v>235</c:v>
                </c:pt>
                <c:pt idx="1">
                  <c:v>242</c:v>
                </c:pt>
                <c:pt idx="2">
                  <c:v>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54-486A-9391-371A110213E9}"/>
            </c:ext>
          </c:extLst>
        </c:ser>
        <c:ser>
          <c:idx val="1"/>
          <c:order val="1"/>
          <c:tx>
            <c:strRef>
              <c:f>[一周天气预报表.xls]文明班级!$A$4</c:f>
              <c:strCache>
                <c:ptCount val="1"/>
                <c:pt idx="0">
                  <c:v>二班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cat>
            <c:strRef>
              <c:f>[一周天气预报表.xls]文明班级!$B$2:$D$2</c:f>
              <c:strCache>
                <c:ptCount val="3"/>
                <c:pt idx="0">
                  <c:v>第一周</c:v>
                </c:pt>
                <c:pt idx="1">
                  <c:v>第二周</c:v>
                </c:pt>
                <c:pt idx="2">
                  <c:v>第三周</c:v>
                </c:pt>
              </c:strCache>
            </c:strRef>
          </c:cat>
          <c:val>
            <c:numRef>
              <c:f>[一周天气预报表.xls]文明班级!$B$4:$D$4</c:f>
              <c:numCache>
                <c:formatCode>General</c:formatCode>
                <c:ptCount val="3"/>
                <c:pt idx="0">
                  <c:v>248</c:v>
                </c:pt>
                <c:pt idx="1">
                  <c:v>239</c:v>
                </c:pt>
                <c:pt idx="2">
                  <c:v>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54-486A-9391-371A110213E9}"/>
            </c:ext>
          </c:extLst>
        </c:ser>
        <c:ser>
          <c:idx val="2"/>
          <c:order val="2"/>
          <c:tx>
            <c:strRef>
              <c:f>[一周天气预报表.xls]文明班级!$A$5</c:f>
              <c:strCache>
                <c:ptCount val="1"/>
                <c:pt idx="0">
                  <c:v>三班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cat>
            <c:strRef>
              <c:f>[一周天气预报表.xls]文明班级!$B$2:$D$2</c:f>
              <c:strCache>
                <c:ptCount val="3"/>
                <c:pt idx="0">
                  <c:v>第一周</c:v>
                </c:pt>
                <c:pt idx="1">
                  <c:v>第二周</c:v>
                </c:pt>
                <c:pt idx="2">
                  <c:v>第三周</c:v>
                </c:pt>
              </c:strCache>
            </c:strRef>
          </c:cat>
          <c:val>
            <c:numRef>
              <c:f>[一周天气预报表.xls]文明班级!$B$5:$D$5</c:f>
              <c:numCache>
                <c:formatCode>General</c:formatCode>
                <c:ptCount val="3"/>
                <c:pt idx="0">
                  <c:v>218</c:v>
                </c:pt>
                <c:pt idx="1">
                  <c:v>224</c:v>
                </c:pt>
                <c:pt idx="2">
                  <c:v>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54-486A-9391-371A110213E9}"/>
            </c:ext>
          </c:extLst>
        </c:ser>
        <c:gapWidth val="219"/>
        <c:overlap val="-27"/>
        <c:axId val="146747776"/>
        <c:axId val="146749312"/>
      </c:barChart>
      <c:catAx>
        <c:axId val="146747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46749312"/>
        <c:crosses val="autoZero"/>
        <c:auto val="1"/>
        <c:lblAlgn val="ctr"/>
        <c:lblOffset val="100"/>
      </c:catAx>
      <c:valAx>
        <c:axId val="1467493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467477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333333"/>
              </a:solidFill>
              <a:latin typeface="宋体"/>
              <a:ea typeface="宋体"/>
              <a:cs typeface="宋体"/>
            </a:defRPr>
          </a:pPr>
          <a:endParaRPr lang="zh-CN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 sz="2000" baseline="0"/>
            </a:pPr>
            <a:r>
              <a:rPr lang="zh-CN" sz="2000" baseline="0"/>
              <a:t>高一年级创建文明班集体评比活动快讯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[一周天气预报表.xls]文明班级!$A$3</c:f>
              <c:strCache>
                <c:ptCount val="1"/>
                <c:pt idx="0">
                  <c:v>一班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[一周天气预报表.xls]文明班级!$B$2:$D$2</c:f>
              <c:strCache>
                <c:ptCount val="3"/>
                <c:pt idx="0">
                  <c:v>第一周</c:v>
                </c:pt>
                <c:pt idx="1">
                  <c:v>第二周</c:v>
                </c:pt>
                <c:pt idx="2">
                  <c:v>第三周</c:v>
                </c:pt>
              </c:strCache>
            </c:strRef>
          </c:cat>
          <c:val>
            <c:numRef>
              <c:f>[一周天气预报表.xls]文明班级!$B$3:$D$3</c:f>
              <c:numCache>
                <c:formatCode>General</c:formatCode>
                <c:ptCount val="3"/>
                <c:pt idx="0">
                  <c:v>235</c:v>
                </c:pt>
                <c:pt idx="1">
                  <c:v>242</c:v>
                </c:pt>
                <c:pt idx="2">
                  <c:v>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D4-4CA4-A8E2-C4EC1D3C1B75}"/>
            </c:ext>
          </c:extLst>
        </c:ser>
        <c:ser>
          <c:idx val="1"/>
          <c:order val="1"/>
          <c:tx>
            <c:strRef>
              <c:f>[一周天气预报表.xls]文明班级!$A$4</c:f>
              <c:strCache>
                <c:ptCount val="1"/>
                <c:pt idx="0">
                  <c:v>二班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[一周天气预报表.xls]文明班级!$B$2:$D$2</c:f>
              <c:strCache>
                <c:ptCount val="3"/>
                <c:pt idx="0">
                  <c:v>第一周</c:v>
                </c:pt>
                <c:pt idx="1">
                  <c:v>第二周</c:v>
                </c:pt>
                <c:pt idx="2">
                  <c:v>第三周</c:v>
                </c:pt>
              </c:strCache>
            </c:strRef>
          </c:cat>
          <c:val>
            <c:numRef>
              <c:f>[一周天气预报表.xls]文明班级!$B$4:$D$4</c:f>
              <c:numCache>
                <c:formatCode>General</c:formatCode>
                <c:ptCount val="3"/>
                <c:pt idx="0">
                  <c:v>248</c:v>
                </c:pt>
                <c:pt idx="1">
                  <c:v>239</c:v>
                </c:pt>
                <c:pt idx="2">
                  <c:v>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D4-4CA4-A8E2-C4EC1D3C1B75}"/>
            </c:ext>
          </c:extLst>
        </c:ser>
        <c:ser>
          <c:idx val="2"/>
          <c:order val="2"/>
          <c:tx>
            <c:strRef>
              <c:f>[一周天气预报表.xls]文明班级!$A$5</c:f>
              <c:strCache>
                <c:ptCount val="1"/>
                <c:pt idx="0">
                  <c:v>三班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[一周天气预报表.xls]文明班级!$B$2:$D$2</c:f>
              <c:strCache>
                <c:ptCount val="3"/>
                <c:pt idx="0">
                  <c:v>第一周</c:v>
                </c:pt>
                <c:pt idx="1">
                  <c:v>第二周</c:v>
                </c:pt>
                <c:pt idx="2">
                  <c:v>第三周</c:v>
                </c:pt>
              </c:strCache>
            </c:strRef>
          </c:cat>
          <c:val>
            <c:numRef>
              <c:f>[一周天气预报表.xls]文明班级!$B$5:$D$5</c:f>
              <c:numCache>
                <c:formatCode>General</c:formatCode>
                <c:ptCount val="3"/>
                <c:pt idx="0">
                  <c:v>218</c:v>
                </c:pt>
                <c:pt idx="1">
                  <c:v>224</c:v>
                </c:pt>
                <c:pt idx="2">
                  <c:v>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0D4-4CA4-A8E2-C4EC1D3C1B75}"/>
            </c:ext>
          </c:extLst>
        </c:ser>
        <c:marker val="1"/>
        <c:axId val="157713536"/>
        <c:axId val="157715072"/>
      </c:lineChart>
      <c:catAx>
        <c:axId val="1577135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zh-CN"/>
          </a:p>
        </c:txPr>
        <c:crossAx val="157715072"/>
        <c:crosses val="autoZero"/>
        <c:auto val="1"/>
        <c:lblAlgn val="ctr"/>
        <c:lblOffset val="100"/>
      </c:catAx>
      <c:valAx>
        <c:axId val="1577150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zh-CN"/>
          </a:p>
        </c:txPr>
        <c:crossAx val="1577135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spPr>
        <a:noFill/>
        <a:ln w="25400">
          <a:noFill/>
        </a:ln>
      </c:sp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vert="horz"/>
          <a:lstStyle/>
          <a:p>
            <a:pPr>
              <a:defRPr/>
            </a:pPr>
            <a:r>
              <a:rPr lang="zh-CN" sz="3200" dirty="0"/>
              <a:t>一周天气预报</a:t>
            </a:r>
          </a:p>
        </c:rich>
      </c:tx>
      <c:layout>
        <c:manualLayout>
          <c:xMode val="edge"/>
          <c:yMode val="edge"/>
          <c:x val="0.35254753675839723"/>
          <c:y val="5.562974211687543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267891513560789"/>
          <c:y val="0.33617365396893023"/>
          <c:w val="0.74876004135846641"/>
          <c:h val="0.5011959991487550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最高温</c:v>
                </c:pt>
              </c:strCache>
            </c:strRef>
          </c:tx>
          <c:spPr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星期一</c:v>
                </c:pt>
                <c:pt idx="1">
                  <c:v>星期二</c:v>
                </c:pt>
                <c:pt idx="2">
                  <c:v>星期三</c:v>
                </c:pt>
                <c:pt idx="3">
                  <c:v>星期四</c:v>
                </c:pt>
                <c:pt idx="4">
                  <c:v>星期五</c:v>
                </c:pt>
                <c:pt idx="5">
                  <c:v>星期六</c:v>
                </c:pt>
                <c:pt idx="6">
                  <c:v>星期日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</c:v>
                </c:pt>
                <c:pt idx="1">
                  <c:v>12</c:v>
                </c:pt>
                <c:pt idx="2">
                  <c:v>11</c:v>
                </c:pt>
                <c:pt idx="3">
                  <c:v>20</c:v>
                </c:pt>
                <c:pt idx="4">
                  <c:v>21</c:v>
                </c:pt>
                <c:pt idx="5">
                  <c:v>16</c:v>
                </c:pt>
                <c:pt idx="6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AE-4D17-8EF3-04EDC6C61914}"/>
            </c:ext>
          </c:extLst>
        </c:ser>
        <c:marker val="1"/>
        <c:axId val="157913088"/>
        <c:axId val="157914624"/>
      </c:lineChart>
      <c:catAx>
        <c:axId val="157913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57914624"/>
        <c:crosses val="autoZero"/>
        <c:auto val="1"/>
        <c:lblAlgn val="ctr"/>
        <c:lblOffset val="100"/>
      </c:catAx>
      <c:valAx>
        <c:axId val="157914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57913088"/>
        <c:crosses val="autoZero"/>
        <c:crossBetween val="between"/>
        <c:majorUnit val="2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882018198164342"/>
          <c:y val="0.14268852793887182"/>
          <c:w val="0.29384167004218598"/>
          <c:h val="7.5707124765528114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lang="zh-CN" sz="1500" baseline="0"/>
      </a:pPr>
      <a:endParaRPr lang="zh-CN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sz="2800" dirty="0"/>
              <a:t>空气成分表</a:t>
            </a:r>
          </a:p>
        </c:rich>
      </c:tx>
      <c:layout>
        <c:manualLayout>
          <c:xMode val="edge"/>
          <c:yMode val="edge"/>
          <c:x val="0.11070012181257796"/>
          <c:y val="4.4532711677886833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Sheet2!$B$1</c:f>
              <c:strCache>
                <c:ptCount val="1"/>
                <c:pt idx="0">
                  <c:v>百分比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D6-49CD-90C6-C94DFB439CAD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D6-49CD-90C6-C94DFB439CAD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5D6-49CD-90C6-C94DFB439CAD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5D6-49CD-90C6-C94DFB439CAD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5D6-49CD-90C6-C94DFB439C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Sheet2!$A$2:$A$6</c:f>
              <c:strCache>
                <c:ptCount val="5"/>
                <c:pt idx="0">
                  <c:v>氮气</c:v>
                </c:pt>
                <c:pt idx="1">
                  <c:v>氧气</c:v>
                </c:pt>
                <c:pt idx="2">
                  <c:v>稀有气体</c:v>
                </c:pt>
                <c:pt idx="3">
                  <c:v>二氧化碳</c:v>
                </c:pt>
                <c:pt idx="4">
                  <c:v>水和杂质</c:v>
                </c:pt>
              </c:strCache>
            </c:strRef>
          </c:cat>
          <c:val>
            <c:numRef>
              <c:f>Sheet2!$B$2:$B$6</c:f>
              <c:numCache>
                <c:formatCode>0%</c:formatCode>
                <c:ptCount val="5"/>
                <c:pt idx="0">
                  <c:v>0.78</c:v>
                </c:pt>
                <c:pt idx="1">
                  <c:v>0.2100000000000001</c:v>
                </c:pt>
                <c:pt idx="2" formatCode="0.00%">
                  <c:v>9.4000000000000073E-3</c:v>
                </c:pt>
                <c:pt idx="3" formatCode="0.00%">
                  <c:v>3.0000000000000024E-4</c:v>
                </c:pt>
                <c:pt idx="4" formatCode="0.00%">
                  <c:v>3.0000000000000024E-4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5D6-49CD-90C6-C94DFB439CAD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396217225424185E-2"/>
          <c:y val="0.82926856450635955"/>
          <c:w val="0.91651698984951535"/>
          <c:h val="9.180602424696909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1500" baseline="0"/>
      </a:pPr>
      <a:endParaRPr lang="zh-CN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vert="horz"/>
          <a:lstStyle/>
          <a:p>
            <a:pPr>
              <a:defRPr/>
            </a:pPr>
            <a:r>
              <a:rPr lang="zh-CN" sz="2800" dirty="0"/>
              <a:t>一周天气预报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267891513560789"/>
          <c:y val="0.24704341889999229"/>
          <c:w val="0.83185412177275941"/>
          <c:h val="0.6082311628854609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最高温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星期一</c:v>
                </c:pt>
                <c:pt idx="1">
                  <c:v>星期二</c:v>
                </c:pt>
                <c:pt idx="2">
                  <c:v>星期三</c:v>
                </c:pt>
                <c:pt idx="3">
                  <c:v>星期四</c:v>
                </c:pt>
                <c:pt idx="4">
                  <c:v>星期五</c:v>
                </c:pt>
                <c:pt idx="5">
                  <c:v>星期六</c:v>
                </c:pt>
                <c:pt idx="6">
                  <c:v>星期日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</c:v>
                </c:pt>
                <c:pt idx="1">
                  <c:v>12</c:v>
                </c:pt>
                <c:pt idx="2">
                  <c:v>11</c:v>
                </c:pt>
                <c:pt idx="3">
                  <c:v>20</c:v>
                </c:pt>
                <c:pt idx="4">
                  <c:v>21</c:v>
                </c:pt>
                <c:pt idx="5">
                  <c:v>16</c:v>
                </c:pt>
                <c:pt idx="6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B3-4623-8008-46C15D1D0E73}"/>
            </c:ext>
          </c:extLst>
        </c:ser>
        <c:gapWidth val="219"/>
        <c:overlap val="-27"/>
        <c:axId val="157992064"/>
        <c:axId val="157993600"/>
      </c:barChart>
      <c:catAx>
        <c:axId val="1579920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57993600"/>
        <c:crosses val="autoZero"/>
        <c:auto val="1"/>
        <c:lblAlgn val="ctr"/>
        <c:lblOffset val="100"/>
      </c:catAx>
      <c:valAx>
        <c:axId val="1579936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579920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 rot="0" vert="horz"/>
          <a:lstStyle/>
          <a:p>
            <a:pPr>
              <a:defRPr/>
            </a:pPr>
            <a:endParaRPr lang="zh-CN"/>
          </a:p>
        </c:txPr>
      </c:legendEntry>
      <c:layout>
        <c:manualLayout>
          <c:xMode val="edge"/>
          <c:yMode val="edge"/>
          <c:x val="0.68990967528395242"/>
          <c:y val="0.13458126761932501"/>
          <c:w val="0.25170887130749336"/>
          <c:h val="7.1797365320761294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lang="zh-CN" sz="1500" baseline="0"/>
      </a:pPr>
      <a:endParaRPr lang="zh-CN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barChart>
        <c:barDir val="col"/>
        <c:grouping val="clustered"/>
        <c:ser>
          <c:idx val="0"/>
          <c:order val="0"/>
          <c:tx>
            <c:strRef>
              <c:f>[一周天气预报表.xls]文明班级!$A$3</c:f>
              <c:strCache>
                <c:ptCount val="1"/>
                <c:pt idx="0">
                  <c:v>一班</c:v>
                </c:pt>
              </c:strCache>
            </c:strRef>
          </c:tx>
          <c:cat>
            <c:strRef>
              <c:f>[一周天气预报表.xls]文明班级!$B$2:$D$2</c:f>
              <c:strCache>
                <c:ptCount val="3"/>
                <c:pt idx="0">
                  <c:v>第一周</c:v>
                </c:pt>
                <c:pt idx="1">
                  <c:v>第二周</c:v>
                </c:pt>
                <c:pt idx="2">
                  <c:v>第三周</c:v>
                </c:pt>
              </c:strCache>
            </c:strRef>
          </c:cat>
          <c:val>
            <c:numRef>
              <c:f>[一周天气预报表.xls]文明班级!$B$3:$D$3</c:f>
              <c:numCache>
                <c:formatCode>General</c:formatCode>
                <c:ptCount val="3"/>
                <c:pt idx="0">
                  <c:v>235</c:v>
                </c:pt>
                <c:pt idx="1">
                  <c:v>242</c:v>
                </c:pt>
                <c:pt idx="2">
                  <c:v>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04-41F2-AB1A-537C04870236}"/>
            </c:ext>
          </c:extLst>
        </c:ser>
        <c:ser>
          <c:idx val="1"/>
          <c:order val="1"/>
          <c:tx>
            <c:strRef>
              <c:f>[一周天气预报表.xls]文明班级!$A$4</c:f>
              <c:strCache>
                <c:ptCount val="1"/>
                <c:pt idx="0">
                  <c:v>二班</c:v>
                </c:pt>
              </c:strCache>
            </c:strRef>
          </c:tx>
          <c:cat>
            <c:strRef>
              <c:f>[一周天气预报表.xls]文明班级!$B$2:$D$2</c:f>
              <c:strCache>
                <c:ptCount val="3"/>
                <c:pt idx="0">
                  <c:v>第一周</c:v>
                </c:pt>
                <c:pt idx="1">
                  <c:v>第二周</c:v>
                </c:pt>
                <c:pt idx="2">
                  <c:v>第三周</c:v>
                </c:pt>
              </c:strCache>
            </c:strRef>
          </c:cat>
          <c:val>
            <c:numRef>
              <c:f>[一周天气预报表.xls]文明班级!$B$4:$D$4</c:f>
              <c:numCache>
                <c:formatCode>General</c:formatCode>
                <c:ptCount val="3"/>
                <c:pt idx="0">
                  <c:v>248</c:v>
                </c:pt>
                <c:pt idx="1">
                  <c:v>239</c:v>
                </c:pt>
                <c:pt idx="2">
                  <c:v>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04-41F2-AB1A-537C04870236}"/>
            </c:ext>
          </c:extLst>
        </c:ser>
        <c:ser>
          <c:idx val="2"/>
          <c:order val="2"/>
          <c:tx>
            <c:strRef>
              <c:f>[一周天气预报表.xls]文明班级!$A$5</c:f>
              <c:strCache>
                <c:ptCount val="1"/>
                <c:pt idx="0">
                  <c:v>三班</c:v>
                </c:pt>
              </c:strCache>
            </c:strRef>
          </c:tx>
          <c:cat>
            <c:strRef>
              <c:f>[一周天气预报表.xls]文明班级!$B$2:$D$2</c:f>
              <c:strCache>
                <c:ptCount val="3"/>
                <c:pt idx="0">
                  <c:v>第一周</c:v>
                </c:pt>
                <c:pt idx="1">
                  <c:v>第二周</c:v>
                </c:pt>
                <c:pt idx="2">
                  <c:v>第三周</c:v>
                </c:pt>
              </c:strCache>
            </c:strRef>
          </c:cat>
          <c:val>
            <c:numRef>
              <c:f>[一周天气预报表.xls]文明班级!$B$5:$D$5</c:f>
              <c:numCache>
                <c:formatCode>General</c:formatCode>
                <c:ptCount val="3"/>
                <c:pt idx="0">
                  <c:v>218</c:v>
                </c:pt>
                <c:pt idx="1">
                  <c:v>224</c:v>
                </c:pt>
                <c:pt idx="2">
                  <c:v>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004-41F2-AB1A-537C04870236}"/>
            </c:ext>
          </c:extLst>
        </c:ser>
        <c:axId val="158209152"/>
        <c:axId val="158210688"/>
      </c:barChart>
      <c:catAx>
        <c:axId val="158209152"/>
        <c:scaling>
          <c:orientation val="minMax"/>
        </c:scaling>
        <c:axPos val="b"/>
        <c:numFmt formatCode="General" sourceLinked="0"/>
        <c:tickLblPos val="nextTo"/>
        <c:crossAx val="158210688"/>
        <c:crosses val="autoZero"/>
        <c:auto val="1"/>
        <c:lblAlgn val="ctr"/>
        <c:lblOffset val="100"/>
      </c:catAx>
      <c:valAx>
        <c:axId val="158210688"/>
        <c:scaling>
          <c:orientation val="minMax"/>
        </c:scaling>
        <c:axPos val="l"/>
        <c:majorGridlines/>
        <c:numFmt formatCode="General" sourceLinked="1"/>
        <c:tickLblPos val="nextTo"/>
        <c:crossAx val="15820915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0.06037</cdr:x>
      <cdr:y>0.83703</cdr:y>
    </cdr:from>
    <cdr:to>
      <cdr:x>0.2311</cdr:x>
      <cdr:y>0.95166</cdr:y>
    </cdr:to>
    <cdr:sp macro="" textlink="">
      <cdr:nvSpPr>
        <cdr:cNvPr id="2" name="文本框 1">
          <a:extLst xmlns:a="http://schemas.openxmlformats.org/drawingml/2006/main">
            <a:ext uri="{FF2B5EF4-FFF2-40B4-BE49-F238E27FC236}">
              <a16:creationId xmlns="" xmlns:a16="http://schemas.microsoft.com/office/drawing/2014/main" id="{B52262CF-1976-489D-9DB5-634FE7C0E7F7}"/>
            </a:ext>
          </a:extLst>
        </cdr:cNvPr>
        <cdr:cNvSpPr txBox="1"/>
      </cdr:nvSpPr>
      <cdr:spPr>
        <a:xfrm xmlns:a="http://schemas.openxmlformats.org/drawingml/2006/main">
          <a:off x="512181" y="3579993"/>
          <a:ext cx="1448474" cy="490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2000" b="1" dirty="0">
              <a:solidFill>
                <a:srgbClr val="FF0000"/>
              </a:solidFill>
            </a:rPr>
            <a:t>坐标轴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9A3F2-BE0B-418E-A9EA-746ED9403051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BA0C8-BD3C-46FF-B49D-9594623EC9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9846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4980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6399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3734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0815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5165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8538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9446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PA_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577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PA_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903231" y="6268722"/>
            <a:ext cx="2281475" cy="400110"/>
            <a:chOff x="1222792" y="6288230"/>
            <a:chExt cx="2281475" cy="400110"/>
          </a:xfrm>
        </p:grpSpPr>
        <p:grpSp>
          <p:nvGrpSpPr>
            <p:cNvPr id="7" name="组合 6"/>
            <p:cNvGrpSpPr/>
            <p:nvPr/>
          </p:nvGrpSpPr>
          <p:grpSpPr>
            <a:xfrm>
              <a:off x="1222792" y="6323168"/>
              <a:ext cx="330234" cy="330234"/>
              <a:chOff x="600501" y="6250675"/>
              <a:chExt cx="468985" cy="46898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600501" y="6250675"/>
                <a:ext cx="316585" cy="316585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52901" y="6403075"/>
                <a:ext cx="316585" cy="316585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628111" y="6288230"/>
              <a:ext cx="1876156" cy="400110"/>
            </a:xfrm>
            <a:prstGeom prst="rect">
              <a:avLst/>
            </a:prstGeom>
            <a:solidFill>
              <a:schemeClr val="bg1">
                <a:lumMod val="95000"/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    小</a:t>
              </a:r>
              <a:r>
                <a:rPr lang="en-US" altLang="zh-CN" sz="20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Little</a:t>
              </a:r>
              <a:endParaRPr lang="zh-CN" altLang="en-US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2763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1280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7203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4ED2D-03AC-4D59-A55C-8EF6EB0DD4EB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2052-BF91-478A-A603-5B2C213FC4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2573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chart" Target="../charts/chart5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chart" Target="../charts/chart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2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3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09.xml"/><Relationship Id="rId7" Type="http://schemas.openxmlformats.org/officeDocument/2006/relationships/chart" Target="../charts/chart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5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tags" Target="../tags/tag119.xml"/><Relationship Id="rId7" Type="http://schemas.openxmlformats.org/officeDocument/2006/relationships/image" Target="../media/image6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chart" Target="../charts/chart11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chart" Target="../charts/chart1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chart" Target="../charts/char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chart" Target="../charts/char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chart" Target="../charts/chart4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903231" y="737429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6"/>
            </p:custDataLst>
          </p:nvPr>
        </p:nvSpPr>
        <p:spPr>
          <a:xfrm>
            <a:off x="3355489" y="2587944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表格数据的图形化</a:t>
            </a:r>
            <a:endParaRPr lang="en-US" altLang="zh-CN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46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矩形 4">
            <a:extLst>
              <a:ext uri="{FF2B5EF4-FFF2-40B4-BE49-F238E27FC236}">
                <a16:creationId xmlns="" xmlns:a16="http://schemas.microsoft.com/office/drawing/2014/main" id="{B773B7CF-37A1-47E2-A840-66321927243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1997" cy="6839961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PA_直接连接符 7">
            <a:extLst>
              <a:ext uri="{FF2B5EF4-FFF2-40B4-BE49-F238E27FC236}">
                <a16:creationId xmlns="" xmlns:a16="http://schemas.microsoft.com/office/drawing/2014/main" id="{2C4BA72B-F91F-4490-80BE-E3FC886B4D38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254000" y="18039"/>
            <a:ext cx="0" cy="339292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>
            <a:extLst>
              <a:ext uri="{FF2B5EF4-FFF2-40B4-BE49-F238E27FC236}">
                <a16:creationId xmlns="" xmlns:a16="http://schemas.microsoft.com/office/drawing/2014/main" id="{D412E93C-BCC8-4E1E-A54F-C2904951453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 flipH="1">
            <a:off x="0" y="322073"/>
            <a:ext cx="6095998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A_直接连接符 15">
            <a:extLst>
              <a:ext uri="{FF2B5EF4-FFF2-40B4-BE49-F238E27FC236}">
                <a16:creationId xmlns="" xmlns:a16="http://schemas.microsoft.com/office/drawing/2014/main" id="{DF898368-540E-43BB-B1F3-099F6F45EA1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1912600" y="3410961"/>
            <a:ext cx="0" cy="342900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A_直接连接符 16">
            <a:extLst>
              <a:ext uri="{FF2B5EF4-FFF2-40B4-BE49-F238E27FC236}">
                <a16:creationId xmlns="" xmlns:a16="http://schemas.microsoft.com/office/drawing/2014/main" id="{E1494AE5-F144-4555-885B-39203E00117F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6095998" y="6560561"/>
            <a:ext cx="6095998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E2F79E0-4424-4EC1-B8F2-248E242B0BB2}"/>
              </a:ext>
            </a:extLst>
          </p:cNvPr>
          <p:cNvSpPr/>
          <p:nvPr/>
        </p:nvSpPr>
        <p:spPr>
          <a:xfrm>
            <a:off x="1201588" y="644147"/>
            <a:ext cx="6340197" cy="746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kern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en-US" sz="3200" kern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各班级每周总分变化趋势情况。</a:t>
            </a:r>
            <a:endParaRPr lang="zh-CN" altLang="en-US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="" xmlns:a16="http://schemas.microsoft.com/office/drawing/2014/main" id="{0B78DBB6-1F96-4C1E-884F-F0E897BB2F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40554442"/>
              </p:ext>
            </p:extLst>
          </p:nvPr>
        </p:nvGraphicFramePr>
        <p:xfrm>
          <a:off x="5964518" y="1687771"/>
          <a:ext cx="5097921" cy="3659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表格 13">
            <a:extLst>
              <a:ext uri="{FF2B5EF4-FFF2-40B4-BE49-F238E27FC236}">
                <a16:creationId xmlns="" xmlns:a16="http://schemas.microsoft.com/office/drawing/2014/main" id="{B0833014-4A22-47EC-BEC4-8A3E9FC7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0037643"/>
              </p:ext>
            </p:extLst>
          </p:nvPr>
        </p:nvGraphicFramePr>
        <p:xfrm>
          <a:off x="564089" y="1511182"/>
          <a:ext cx="4693722" cy="3835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1334">
                  <a:extLst>
                    <a:ext uri="{9D8B030D-6E8A-4147-A177-3AD203B41FA5}">
                      <a16:colId xmlns="" xmlns:a16="http://schemas.microsoft.com/office/drawing/2014/main" val="3416951410"/>
                    </a:ext>
                  </a:extLst>
                </a:gridCol>
                <a:gridCol w="1045644">
                  <a:extLst>
                    <a:ext uri="{9D8B030D-6E8A-4147-A177-3AD203B41FA5}">
                      <a16:colId xmlns="" xmlns:a16="http://schemas.microsoft.com/office/drawing/2014/main" val="2067311355"/>
                    </a:ext>
                  </a:extLst>
                </a:gridCol>
                <a:gridCol w="1044414">
                  <a:extLst>
                    <a:ext uri="{9D8B030D-6E8A-4147-A177-3AD203B41FA5}">
                      <a16:colId xmlns="" xmlns:a16="http://schemas.microsoft.com/office/drawing/2014/main" val="4113086963"/>
                    </a:ext>
                  </a:extLst>
                </a:gridCol>
                <a:gridCol w="1045644">
                  <a:extLst>
                    <a:ext uri="{9D8B030D-6E8A-4147-A177-3AD203B41FA5}">
                      <a16:colId xmlns="" xmlns:a16="http://schemas.microsoft.com/office/drawing/2014/main" val="330772687"/>
                    </a:ext>
                  </a:extLst>
                </a:gridCol>
                <a:gridCol w="696686">
                  <a:extLst>
                    <a:ext uri="{9D8B030D-6E8A-4147-A177-3AD203B41FA5}">
                      <a16:colId xmlns="" xmlns:a16="http://schemas.microsoft.com/office/drawing/2014/main" val="3303174856"/>
                    </a:ext>
                  </a:extLst>
                </a:gridCol>
              </a:tblGrid>
              <a:tr h="851604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高一年级创建文明班集体评比活动快讯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6173126"/>
                  </a:ext>
                </a:extLst>
              </a:tr>
              <a:tr h="851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班级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第一周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第二周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第三周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合计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70040871"/>
                  </a:ext>
                </a:extLst>
              </a:tr>
              <a:tr h="5331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一班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235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242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236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713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33936599"/>
                  </a:ext>
                </a:extLst>
              </a:tr>
              <a:tr h="5331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二班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248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239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249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736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1590115"/>
                  </a:ext>
                </a:extLst>
              </a:tr>
              <a:tr h="5331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三班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218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224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247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689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68665830"/>
                  </a:ext>
                </a:extLst>
              </a:tr>
              <a:tr h="5331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合计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701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705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732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2000" kern="0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1988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966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4">
            <a:extLst>
              <a:ext uri="{FF2B5EF4-FFF2-40B4-BE49-F238E27FC236}">
                <a16:creationId xmlns="" xmlns:a16="http://schemas.microsoft.com/office/drawing/2014/main" id="{0FB13B99-FFC5-4F14-83A6-114F02F863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PA_直接连接符 7">
            <a:extLst>
              <a:ext uri="{FF2B5EF4-FFF2-40B4-BE49-F238E27FC236}">
                <a16:creationId xmlns="" xmlns:a16="http://schemas.microsoft.com/office/drawing/2014/main" id="{690BD406-FDA0-4CA8-B3D0-3DD0840440F5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362904" y="0"/>
            <a:ext cx="0" cy="3423126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10">
            <a:extLst>
              <a:ext uri="{FF2B5EF4-FFF2-40B4-BE49-F238E27FC236}">
                <a16:creationId xmlns="" xmlns:a16="http://schemas.microsoft.com/office/drawing/2014/main" id="{D0DD7538-C911-4A54-8ADC-264B718AE2B1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 flipH="1">
            <a:off x="0" y="312556"/>
            <a:ext cx="6095999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15">
            <a:extLst>
              <a:ext uri="{FF2B5EF4-FFF2-40B4-BE49-F238E27FC236}">
                <a16:creationId xmlns="" xmlns:a16="http://schemas.microsoft.com/office/drawing/2014/main" id="{18312D7F-2431-4B8D-90FE-D541C55772C4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1875411" y="3423126"/>
            <a:ext cx="0" cy="3434874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16">
            <a:extLst>
              <a:ext uri="{FF2B5EF4-FFF2-40B4-BE49-F238E27FC236}">
                <a16:creationId xmlns="" xmlns:a16="http://schemas.microsoft.com/office/drawing/2014/main" id="{738796A5-2E80-46B5-A22D-E8BA2CCEA77E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6105304" y="6505986"/>
            <a:ext cx="6086696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_矩形 18">
            <a:extLst>
              <a:ext uri="{FF2B5EF4-FFF2-40B4-BE49-F238E27FC236}">
                <a16:creationId xmlns="" xmlns:a16="http://schemas.microsoft.com/office/drawing/2014/main" id="{A17A21D3-CD5C-4681-BA7F-ACC5B01A568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97190" y="888331"/>
            <a:ext cx="29877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【</a:t>
            </a:r>
            <a:r>
              <a:rPr lang="zh-CN" altLang="zh-CN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 探究一】</a:t>
            </a:r>
            <a:endParaRPr lang="en-US" altLang="zh-CN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7501DB4B-84C8-4FB1-912D-320917066736}"/>
              </a:ext>
            </a:extLst>
          </p:cNvPr>
          <p:cNvSpPr/>
          <p:nvPr/>
        </p:nvSpPr>
        <p:spPr>
          <a:xfrm>
            <a:off x="1335338" y="1915254"/>
            <a:ext cx="27286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观察折线图，</a:t>
            </a:r>
            <a:endParaRPr lang="en-US" altLang="zh-CN" sz="2800" dirty="0"/>
          </a:p>
          <a:p>
            <a:r>
              <a:rPr lang="zh-CN" altLang="en-US" sz="2800" dirty="0"/>
              <a:t>你从图表中获得了哪些信息？</a:t>
            </a:r>
            <a:endParaRPr lang="en-US" altLang="zh-CN" sz="2800" dirty="0"/>
          </a:p>
          <a:p>
            <a:r>
              <a:rPr lang="zh-CN" altLang="en-US" sz="2800" dirty="0"/>
              <a:t>与柱形图有什么不同？</a:t>
            </a:r>
          </a:p>
        </p:txBody>
      </p:sp>
      <p:graphicFrame>
        <p:nvGraphicFramePr>
          <p:cNvPr id="19" name="图表 18">
            <a:extLst>
              <a:ext uri="{FF2B5EF4-FFF2-40B4-BE49-F238E27FC236}">
                <a16:creationId xmlns="" xmlns:a16="http://schemas.microsoft.com/office/drawing/2014/main" id="{C1E550DC-6019-47EC-B8AD-A4D546D70E8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3362944"/>
              </p:ext>
            </p:extLst>
          </p:nvPr>
        </p:nvGraphicFramePr>
        <p:xfrm>
          <a:off x="4419601" y="1504950"/>
          <a:ext cx="6734174" cy="3721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="" xmlns:p14="http://schemas.microsoft.com/office/powerpoint/2010/main" val="556738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4">
            <a:extLst>
              <a:ext uri="{FF2B5EF4-FFF2-40B4-BE49-F238E27FC236}">
                <a16:creationId xmlns="" xmlns:a16="http://schemas.microsoft.com/office/drawing/2014/main" id="{0FB13B99-FFC5-4F14-83A6-114F02F863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8039"/>
            <a:ext cx="12191997" cy="6839961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PA_直接连接符 7">
            <a:extLst>
              <a:ext uri="{FF2B5EF4-FFF2-40B4-BE49-F238E27FC236}">
                <a16:creationId xmlns="" xmlns:a16="http://schemas.microsoft.com/office/drawing/2014/main" id="{690BD406-FDA0-4CA8-B3D0-3DD0840440F5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254000" y="18039"/>
            <a:ext cx="0" cy="339292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10">
            <a:extLst>
              <a:ext uri="{FF2B5EF4-FFF2-40B4-BE49-F238E27FC236}">
                <a16:creationId xmlns="" xmlns:a16="http://schemas.microsoft.com/office/drawing/2014/main" id="{D0DD7538-C911-4A54-8ADC-264B718AE2B1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 flipH="1">
            <a:off x="0" y="322073"/>
            <a:ext cx="6095998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15">
            <a:extLst>
              <a:ext uri="{FF2B5EF4-FFF2-40B4-BE49-F238E27FC236}">
                <a16:creationId xmlns="" xmlns:a16="http://schemas.microsoft.com/office/drawing/2014/main" id="{18312D7F-2431-4B8D-90FE-D541C55772C4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1912600" y="3429000"/>
            <a:ext cx="0" cy="3410961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16">
            <a:extLst>
              <a:ext uri="{FF2B5EF4-FFF2-40B4-BE49-F238E27FC236}">
                <a16:creationId xmlns="" xmlns:a16="http://schemas.microsoft.com/office/drawing/2014/main" id="{738796A5-2E80-46B5-A22D-E8BA2CCEA77E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6095998" y="6560561"/>
            <a:ext cx="6095998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_矩形 18">
            <a:extLst>
              <a:ext uri="{FF2B5EF4-FFF2-40B4-BE49-F238E27FC236}">
                <a16:creationId xmlns="" xmlns:a16="http://schemas.microsoft.com/office/drawing/2014/main" id="{A17A21D3-CD5C-4681-BA7F-ACC5B01A568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97190" y="888331"/>
            <a:ext cx="29877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【</a:t>
            </a:r>
            <a:r>
              <a:rPr lang="zh-CN" altLang="zh-CN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 探究</a:t>
            </a:r>
            <a:r>
              <a:rPr lang="zh-CN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二</a:t>
            </a:r>
            <a:r>
              <a:rPr lang="zh-CN" altLang="zh-CN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】</a:t>
            </a:r>
            <a:endParaRPr lang="en-US" altLang="zh-CN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31C8C22-FB4D-433C-8569-C1922B6D354A}"/>
              </a:ext>
            </a:extLst>
          </p:cNvPr>
          <p:cNvSpPr/>
          <p:nvPr/>
        </p:nvSpPr>
        <p:spPr>
          <a:xfrm>
            <a:off x="1335338" y="1915254"/>
            <a:ext cx="27286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观察饼图，图表中表达了数据之间的什么关系？</a:t>
            </a:r>
          </a:p>
        </p:txBody>
      </p:sp>
      <p:graphicFrame>
        <p:nvGraphicFramePr>
          <p:cNvPr id="9" name="图表 8">
            <a:extLst>
              <a:ext uri="{FF2B5EF4-FFF2-40B4-BE49-F238E27FC236}">
                <a16:creationId xmlns="" xmlns:a16="http://schemas.microsoft.com/office/drawing/2014/main" id="{709266DF-42DA-44B7-8FDC-0109A6C1A4D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87255058"/>
              </p:ext>
            </p:extLst>
          </p:nvPr>
        </p:nvGraphicFramePr>
        <p:xfrm>
          <a:off x="4732380" y="1596217"/>
          <a:ext cx="5906615" cy="394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="" xmlns:p14="http://schemas.microsoft.com/office/powerpoint/2010/main" val="39110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矩形 4">
            <a:extLst>
              <a:ext uri="{FF2B5EF4-FFF2-40B4-BE49-F238E27FC236}">
                <a16:creationId xmlns="" xmlns:a16="http://schemas.microsoft.com/office/drawing/2014/main" id="{B773B7CF-37A1-47E2-A840-66321927243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1997" cy="6839961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PA_直接连接符 7">
            <a:extLst>
              <a:ext uri="{FF2B5EF4-FFF2-40B4-BE49-F238E27FC236}">
                <a16:creationId xmlns="" xmlns:a16="http://schemas.microsoft.com/office/drawing/2014/main" id="{2C4BA72B-F91F-4490-80BE-E3FC886B4D38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254000" y="18039"/>
            <a:ext cx="0" cy="3410961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>
            <a:extLst>
              <a:ext uri="{FF2B5EF4-FFF2-40B4-BE49-F238E27FC236}">
                <a16:creationId xmlns="" xmlns:a16="http://schemas.microsoft.com/office/drawing/2014/main" id="{D412E93C-BCC8-4E1E-A54F-C2904951453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 flipH="1">
            <a:off x="0" y="322073"/>
            <a:ext cx="6095998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A_直接连接符 15">
            <a:extLst>
              <a:ext uri="{FF2B5EF4-FFF2-40B4-BE49-F238E27FC236}">
                <a16:creationId xmlns="" xmlns:a16="http://schemas.microsoft.com/office/drawing/2014/main" id="{DF898368-540E-43BB-B1F3-099F6F45EA1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1912600" y="3410961"/>
            <a:ext cx="0" cy="342900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A_直接连接符 16">
            <a:extLst>
              <a:ext uri="{FF2B5EF4-FFF2-40B4-BE49-F238E27FC236}">
                <a16:creationId xmlns="" xmlns:a16="http://schemas.microsoft.com/office/drawing/2014/main" id="{E1494AE5-F144-4555-885B-39203E00117F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6095998" y="6560561"/>
            <a:ext cx="6095998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20371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4">
            <a:extLst>
              <a:ext uri="{FF2B5EF4-FFF2-40B4-BE49-F238E27FC236}">
                <a16:creationId xmlns="" xmlns:a16="http://schemas.microsoft.com/office/drawing/2014/main" id="{8EAB5BF5-A817-43B1-87BF-AD05754EBC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PA_直接连接符 7">
            <a:extLst>
              <a:ext uri="{FF2B5EF4-FFF2-40B4-BE49-F238E27FC236}">
                <a16:creationId xmlns="" xmlns:a16="http://schemas.microsoft.com/office/drawing/2014/main" id="{B3318F77-ABAB-4A3F-8F95-AB82EBB0EAF0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10">
            <a:extLst>
              <a:ext uri="{FF2B5EF4-FFF2-40B4-BE49-F238E27FC236}">
                <a16:creationId xmlns="" xmlns:a16="http://schemas.microsoft.com/office/drawing/2014/main" id="{D4E06293-CE0A-4069-8777-C1016FA93DC8}"/>
              </a:ext>
            </a:extLst>
          </p:cNvPr>
          <p:cNvCxnSpPr>
            <a:stCxn id="3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15">
            <a:extLst>
              <a:ext uri="{FF2B5EF4-FFF2-40B4-BE49-F238E27FC236}">
                <a16:creationId xmlns="" xmlns:a16="http://schemas.microsoft.com/office/drawing/2014/main" id="{0B860114-1DE1-4C2B-A79F-0FC46C80A801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16">
            <a:extLst>
              <a:ext uri="{FF2B5EF4-FFF2-40B4-BE49-F238E27FC236}">
                <a16:creationId xmlns="" xmlns:a16="http://schemas.microsoft.com/office/drawing/2014/main" id="{98873E80-7082-4901-864D-DC2F3CD6D434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3E153B8-7423-4B14-9A70-BDC682654686}"/>
              </a:ext>
            </a:extLst>
          </p:cNvPr>
          <p:cNvSpPr txBox="1"/>
          <p:nvPr/>
        </p:nvSpPr>
        <p:spPr>
          <a:xfrm>
            <a:off x="4890655" y="2327564"/>
            <a:ext cx="3186545" cy="58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="" xmlns:a16="http://schemas.microsoft.com/office/drawing/2014/main" id="{33C10F5C-052A-4547-94EE-CD33CC9D9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6097781"/>
              </p:ext>
            </p:extLst>
          </p:nvPr>
        </p:nvGraphicFramePr>
        <p:xfrm>
          <a:off x="1814944" y="1427024"/>
          <a:ext cx="8645233" cy="43780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3312">
                  <a:extLst>
                    <a:ext uri="{9D8B030D-6E8A-4147-A177-3AD203B41FA5}">
                      <a16:colId xmlns="" xmlns:a16="http://schemas.microsoft.com/office/drawing/2014/main" val="4058110116"/>
                    </a:ext>
                  </a:extLst>
                </a:gridCol>
                <a:gridCol w="6201921">
                  <a:extLst>
                    <a:ext uri="{9D8B030D-6E8A-4147-A177-3AD203B41FA5}">
                      <a16:colId xmlns="" xmlns:a16="http://schemas.microsoft.com/office/drawing/2014/main" val="1185235236"/>
                    </a:ext>
                  </a:extLst>
                </a:gridCol>
              </a:tblGrid>
              <a:tr h="1150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4000" kern="0" dirty="0">
                          <a:effectLst/>
                        </a:rPr>
                        <a:t>图表</a:t>
                      </a:r>
                      <a:endParaRPr lang="zh-CN" altLang="en-US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4000" kern="0">
                          <a:effectLst/>
                        </a:rPr>
                        <a:t>适用范围</a:t>
                      </a:r>
                      <a:endParaRPr lang="zh-CN" altLang="en-US" sz="3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52450198"/>
                  </a:ext>
                </a:extLst>
              </a:tr>
              <a:tr h="107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kern="0" dirty="0">
                          <a:effectLst/>
                        </a:rPr>
                        <a:t>柱形图</a:t>
                      </a:r>
                      <a:endParaRPr lang="zh-CN" altLang="en-US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3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03916058"/>
                  </a:ext>
                </a:extLst>
              </a:tr>
              <a:tr h="107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kern="0" dirty="0">
                          <a:effectLst/>
                        </a:rPr>
                        <a:t>折线图</a:t>
                      </a:r>
                      <a:endParaRPr lang="zh-CN" altLang="en-US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3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8482315"/>
                  </a:ext>
                </a:extLst>
              </a:tr>
              <a:tr h="107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kern="0" dirty="0">
                          <a:effectLst/>
                        </a:rPr>
                        <a:t>饼图</a:t>
                      </a:r>
                      <a:endParaRPr lang="zh-CN" altLang="en-US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3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50120970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D48D9B11-9846-4641-A3EA-5F11FB9D5F60}"/>
              </a:ext>
            </a:extLst>
          </p:cNvPr>
          <p:cNvSpPr txBox="1"/>
          <p:nvPr/>
        </p:nvSpPr>
        <p:spPr>
          <a:xfrm>
            <a:off x="5887233" y="2941899"/>
            <a:ext cx="363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比较数据之间的</a:t>
            </a:r>
            <a:r>
              <a:rPr lang="zh-CN" altLang="en-US" sz="2800" dirty="0">
                <a:solidFill>
                  <a:srgbClr val="FF0000"/>
                </a:solidFill>
              </a:rPr>
              <a:t>大小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E2471E95-5E7B-4285-958E-39656889F393}"/>
              </a:ext>
            </a:extLst>
          </p:cNvPr>
          <p:cNvSpPr txBox="1"/>
          <p:nvPr/>
        </p:nvSpPr>
        <p:spPr>
          <a:xfrm>
            <a:off x="5242955" y="4054036"/>
            <a:ext cx="4851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kern="0" dirty="0"/>
              <a:t>按时间轴表示数据的</a:t>
            </a:r>
            <a:r>
              <a:rPr lang="zh-CN" altLang="en-US" sz="2800" kern="0" dirty="0">
                <a:solidFill>
                  <a:srgbClr val="FF0000"/>
                </a:solidFill>
              </a:rPr>
              <a:t>变化趋势</a:t>
            </a:r>
            <a:endParaRPr lang="zh-CN" altLang="en-US" sz="3200" kern="1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5751CB91-E88E-4020-B4D0-E1BA9281602D}"/>
              </a:ext>
            </a:extLst>
          </p:cNvPr>
          <p:cNvSpPr txBox="1"/>
          <p:nvPr/>
        </p:nvSpPr>
        <p:spPr>
          <a:xfrm>
            <a:off x="5242955" y="4918439"/>
            <a:ext cx="4851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kern="0" dirty="0"/>
              <a:t>比较数据之间的</a:t>
            </a:r>
            <a:r>
              <a:rPr lang="zh-CN" altLang="en-US" sz="2800" kern="0" dirty="0">
                <a:solidFill>
                  <a:srgbClr val="FF0000"/>
                </a:solidFill>
              </a:rPr>
              <a:t>比例分配关系</a:t>
            </a:r>
            <a:endParaRPr lang="zh-CN" altLang="en-US" sz="3200" kern="1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532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_矩形 4">
            <a:extLst>
              <a:ext uri="{FF2B5EF4-FFF2-40B4-BE49-F238E27FC236}">
                <a16:creationId xmlns="" xmlns:a16="http://schemas.microsoft.com/office/drawing/2014/main" id="{0ABAD518-C37D-4654-9BF0-38E22F0031F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17086" y="737429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1" name="PA_直接连接符 7">
            <a:extLst>
              <a:ext uri="{FF2B5EF4-FFF2-40B4-BE49-F238E27FC236}">
                <a16:creationId xmlns="" xmlns:a16="http://schemas.microsoft.com/office/drawing/2014/main" id="{2E7F5E39-BB57-4640-8A51-3B19CAC1FE1F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A_直接连接符 10">
            <a:extLst>
              <a:ext uri="{FF2B5EF4-FFF2-40B4-BE49-F238E27FC236}">
                <a16:creationId xmlns="" xmlns:a16="http://schemas.microsoft.com/office/drawing/2014/main" id="{DA5CE7A1-F6FA-4D7D-B8D1-5F0A0A25DD53}"/>
              </a:ext>
            </a:extLst>
          </p:cNvPr>
          <p:cNvCxnSpPr>
            <a:stCxn id="10" idx="0"/>
          </p:cNvCxnSpPr>
          <p:nvPr>
            <p:custDataLst>
              <p:tags r:id="rId3"/>
            </p:custDataLst>
          </p:nvPr>
        </p:nvCxnSpPr>
        <p:spPr>
          <a:xfrm flipH="1">
            <a:off x="917086" y="737429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A_直接连接符 15">
            <a:extLst>
              <a:ext uri="{FF2B5EF4-FFF2-40B4-BE49-F238E27FC236}">
                <a16:creationId xmlns="" xmlns:a16="http://schemas.microsoft.com/office/drawing/2014/main" id="{846649F5-4643-4B16-81A4-91C99A27C9FB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A_直接连接符 16">
            <a:extLst>
              <a:ext uri="{FF2B5EF4-FFF2-40B4-BE49-F238E27FC236}">
                <a16:creationId xmlns="" xmlns:a16="http://schemas.microsoft.com/office/drawing/2014/main" id="{18A14E6E-5F78-4866-84DA-A9502B10DAEB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_矩形 18">
            <a:extLst>
              <a:ext uri="{FF2B5EF4-FFF2-40B4-BE49-F238E27FC236}">
                <a16:creationId xmlns="" xmlns:a16="http://schemas.microsoft.com/office/drawing/2014/main" id="{B80795FF-A3F8-4C60-AF3F-1327C8BB025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387909" y="1111240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zh-CN" alt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6" name="PA_黑鸣_文本框 1">
            <a:extLst>
              <a:ext uri="{FF2B5EF4-FFF2-40B4-BE49-F238E27FC236}">
                <a16:creationId xmlns="" xmlns:a16="http://schemas.microsoft.com/office/drawing/2014/main" id="{37E77FD9-0705-4BB0-84BA-3A36BAF2D32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889026" y="1733102"/>
            <a:ext cx="301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前期准备工作</a:t>
            </a:r>
          </a:p>
        </p:txBody>
      </p:sp>
      <p:cxnSp>
        <p:nvCxnSpPr>
          <p:cNvPr id="17" name="PA_直接连接符 10">
            <a:extLst>
              <a:ext uri="{FF2B5EF4-FFF2-40B4-BE49-F238E27FC236}">
                <a16:creationId xmlns="" xmlns:a16="http://schemas.microsoft.com/office/drawing/2014/main" id="{0191CD49-3A40-4D74-BFD3-5603D31B031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>
            <a:off x="917086" y="3426057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_直接连接符 16">
            <a:extLst>
              <a:ext uri="{FF2B5EF4-FFF2-40B4-BE49-F238E27FC236}">
                <a16:creationId xmlns="" xmlns:a16="http://schemas.microsoft.com/office/drawing/2014/main" id="{4932C8AF-1CBA-4A0D-9F85-DA6901886B8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rot="10800000" flipH="1">
            <a:off x="6091448" y="3429475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黑鸣_文本框 1">
            <a:extLst>
              <a:ext uri="{FF2B5EF4-FFF2-40B4-BE49-F238E27FC236}">
                <a16:creationId xmlns="" xmlns:a16="http://schemas.microsoft.com/office/drawing/2014/main" id="{62249AEC-3CAB-4A55-8298-E0C53AB0805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600823" y="3884801"/>
            <a:ext cx="3018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确定需求，</a:t>
            </a:r>
            <a:endParaRPr lang="en-US" altLang="zh-CN" sz="2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zh-CN" alt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选择合适的图表</a:t>
            </a:r>
          </a:p>
        </p:txBody>
      </p:sp>
      <p:sp>
        <p:nvSpPr>
          <p:cNvPr id="20" name="PA_黑鸣_文本框 1">
            <a:extLst>
              <a:ext uri="{FF2B5EF4-FFF2-40B4-BE49-F238E27FC236}">
                <a16:creationId xmlns="" xmlns:a16="http://schemas.microsoft.com/office/drawing/2014/main" id="{13E1A409-D7D0-436F-8E78-77D2352CB05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971280" y="3989327"/>
            <a:ext cx="3018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制作图表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4DBFBCC5-2A3B-4D5A-ABD2-BE41AC908A0F}"/>
              </a:ext>
            </a:extLst>
          </p:cNvPr>
          <p:cNvGrpSpPr/>
          <p:nvPr/>
        </p:nvGrpSpPr>
        <p:grpSpPr>
          <a:xfrm>
            <a:off x="3068078" y="3093116"/>
            <a:ext cx="660018" cy="660018"/>
            <a:chOff x="5019913" y="2749253"/>
            <a:chExt cx="660018" cy="660018"/>
          </a:xfrm>
        </p:grpSpPr>
        <p:sp>
          <p:nvSpPr>
            <p:cNvPr id="22" name="菱形 21">
              <a:extLst>
                <a:ext uri="{FF2B5EF4-FFF2-40B4-BE49-F238E27FC236}">
                  <a16:creationId xmlns="" xmlns:a16="http://schemas.microsoft.com/office/drawing/2014/main" id="{C056B97E-1E46-47E8-9EFB-3D3987D5A045}"/>
                </a:ext>
              </a:extLst>
            </p:cNvPr>
            <p:cNvSpPr/>
            <p:nvPr/>
          </p:nvSpPr>
          <p:spPr>
            <a:xfrm>
              <a:off x="5019913" y="2749253"/>
              <a:ext cx="660018" cy="660018"/>
            </a:xfrm>
            <a:prstGeom prst="diamond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菱形 22">
              <a:extLst>
                <a:ext uri="{FF2B5EF4-FFF2-40B4-BE49-F238E27FC236}">
                  <a16:creationId xmlns="" xmlns:a16="http://schemas.microsoft.com/office/drawing/2014/main" id="{56E52628-9DA8-4258-B6E3-7B3CCF243533}"/>
                </a:ext>
              </a:extLst>
            </p:cNvPr>
            <p:cNvSpPr/>
            <p:nvPr/>
          </p:nvSpPr>
          <p:spPr>
            <a:xfrm>
              <a:off x="5210306" y="2922860"/>
              <a:ext cx="279232" cy="279232"/>
            </a:xfrm>
            <a:prstGeom prst="diamond">
              <a:avLst/>
            </a:prstGeom>
            <a:solidFill>
              <a:schemeClr val="bg2">
                <a:lumMod val="25000"/>
              </a:schemeClr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8AE16E2A-1979-4CA9-8789-022074DD3B01}"/>
              </a:ext>
            </a:extLst>
          </p:cNvPr>
          <p:cNvGrpSpPr/>
          <p:nvPr/>
        </p:nvGrpSpPr>
        <p:grpSpPr>
          <a:xfrm>
            <a:off x="8376330" y="3093116"/>
            <a:ext cx="660018" cy="660018"/>
            <a:chOff x="5019913" y="2749253"/>
            <a:chExt cx="660018" cy="660018"/>
          </a:xfrm>
        </p:grpSpPr>
        <p:sp>
          <p:nvSpPr>
            <p:cNvPr id="25" name="菱形 24">
              <a:extLst>
                <a:ext uri="{FF2B5EF4-FFF2-40B4-BE49-F238E27FC236}">
                  <a16:creationId xmlns="" xmlns:a16="http://schemas.microsoft.com/office/drawing/2014/main" id="{014C51AF-945F-4CA8-9973-302B5FAA762F}"/>
                </a:ext>
              </a:extLst>
            </p:cNvPr>
            <p:cNvSpPr/>
            <p:nvPr/>
          </p:nvSpPr>
          <p:spPr>
            <a:xfrm>
              <a:off x="5019913" y="2749253"/>
              <a:ext cx="660018" cy="660018"/>
            </a:xfrm>
            <a:prstGeom prst="diamond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菱形 25">
              <a:extLst>
                <a:ext uri="{FF2B5EF4-FFF2-40B4-BE49-F238E27FC236}">
                  <a16:creationId xmlns="" xmlns:a16="http://schemas.microsoft.com/office/drawing/2014/main" id="{21BD60CD-3B5D-4297-B285-EF7828A2F3EF}"/>
                </a:ext>
              </a:extLst>
            </p:cNvPr>
            <p:cNvSpPr/>
            <p:nvPr/>
          </p:nvSpPr>
          <p:spPr>
            <a:xfrm>
              <a:off x="5210306" y="2922860"/>
              <a:ext cx="279232" cy="279232"/>
            </a:xfrm>
            <a:prstGeom prst="diamond">
              <a:avLst/>
            </a:prstGeom>
            <a:solidFill>
              <a:schemeClr val="bg2">
                <a:lumMod val="25000"/>
              </a:schemeClr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PA_黑鸣_文本框 1">
            <a:extLst>
              <a:ext uri="{FF2B5EF4-FFF2-40B4-BE49-F238E27FC236}">
                <a16:creationId xmlns="" xmlns:a16="http://schemas.microsoft.com/office/drawing/2014/main" id="{528BC658-4FEF-4C0F-AF40-F4C010F90B5E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284853" y="1733102"/>
            <a:ext cx="3240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如何制作图表？</a:t>
            </a:r>
          </a:p>
        </p:txBody>
      </p:sp>
      <p:sp>
        <p:nvSpPr>
          <p:cNvPr id="28" name="PA_黑鸣_文本框 1">
            <a:extLst>
              <a:ext uri="{FF2B5EF4-FFF2-40B4-BE49-F238E27FC236}">
                <a16:creationId xmlns="" xmlns:a16="http://schemas.microsoft.com/office/drawing/2014/main" id="{4587EF10-2217-481E-BE6C-E3DF7352D07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039386" y="2434216"/>
            <a:ext cx="150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柱形图</a:t>
            </a:r>
            <a:r>
              <a:rPr lang="zh-CN" alt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25308980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7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/>
      <p:bldP spid="19" grpId="0"/>
      <p:bldP spid="20" grpId="0"/>
      <p:bldP spid="27" grpId="0"/>
      <p:bldP spid="27" grpId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4">
            <a:extLst>
              <a:ext uri="{FF2B5EF4-FFF2-40B4-BE49-F238E27FC236}">
                <a16:creationId xmlns="" xmlns:a16="http://schemas.microsoft.com/office/drawing/2014/main" id="{0FB13B99-FFC5-4F14-83A6-114F02F863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2" name="图表 21">
            <a:extLst>
              <a:ext uri="{FF2B5EF4-FFF2-40B4-BE49-F238E27FC236}">
                <a16:creationId xmlns="" xmlns:a16="http://schemas.microsoft.com/office/drawing/2014/main" id="{FF842AB5-E39E-48CD-9A74-1D28617A127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139228821"/>
              </p:ext>
            </p:extLst>
          </p:nvPr>
        </p:nvGraphicFramePr>
        <p:xfrm>
          <a:off x="2200938" y="1361349"/>
          <a:ext cx="7130096" cy="434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" name="PA_直接连接符 7">
            <a:extLst>
              <a:ext uri="{FF2B5EF4-FFF2-40B4-BE49-F238E27FC236}">
                <a16:creationId xmlns="" xmlns:a16="http://schemas.microsoft.com/office/drawing/2014/main" id="{690BD406-FDA0-4CA8-B3D0-3DD0840440F5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10">
            <a:extLst>
              <a:ext uri="{FF2B5EF4-FFF2-40B4-BE49-F238E27FC236}">
                <a16:creationId xmlns="" xmlns:a16="http://schemas.microsoft.com/office/drawing/2014/main" id="{D0DD7538-C911-4A54-8ADC-264B718AE2B1}"/>
              </a:ext>
            </a:extLst>
          </p:cNvPr>
          <p:cNvCxnSpPr>
            <a:stCxn id="3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15">
            <a:extLst>
              <a:ext uri="{FF2B5EF4-FFF2-40B4-BE49-F238E27FC236}">
                <a16:creationId xmlns="" xmlns:a16="http://schemas.microsoft.com/office/drawing/2014/main" id="{18312D7F-2431-4B8D-90FE-D541C55772C4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16">
            <a:extLst>
              <a:ext uri="{FF2B5EF4-FFF2-40B4-BE49-F238E27FC236}">
                <a16:creationId xmlns="" xmlns:a16="http://schemas.microsoft.com/office/drawing/2014/main" id="{738796A5-2E80-46B5-A22D-E8BA2CCEA77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13CB007-8F1B-4F11-BE76-0E51049B3300}"/>
              </a:ext>
            </a:extLst>
          </p:cNvPr>
          <p:cNvSpPr txBox="1"/>
          <p:nvPr/>
        </p:nvSpPr>
        <p:spPr>
          <a:xfrm>
            <a:off x="4890655" y="2327564"/>
            <a:ext cx="3186545" cy="58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DA6593B-934D-4EB5-AB5D-CBB61ABF0D97}"/>
              </a:ext>
            </a:extLst>
          </p:cNvPr>
          <p:cNvSpPr/>
          <p:nvPr/>
        </p:nvSpPr>
        <p:spPr>
          <a:xfrm>
            <a:off x="1092611" y="684066"/>
            <a:ext cx="1988045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400" indent="-152400">
              <a:lnSpc>
                <a:spcPct val="150000"/>
              </a:lnSpc>
            </a:pPr>
            <a:r>
              <a:rPr lang="zh-CN" altLang="en-US" sz="2800" b="1" kern="0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图表的构成</a:t>
            </a:r>
            <a:endParaRPr lang="zh-CN" altLang="en-US" sz="2000" b="1" kern="100" dirty="0">
              <a:effectLst/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9C57879-82E1-492C-B1D6-47B7EED31ABB}"/>
              </a:ext>
            </a:extLst>
          </p:cNvPr>
          <p:cNvSpPr/>
          <p:nvPr/>
        </p:nvSpPr>
        <p:spPr>
          <a:xfrm>
            <a:off x="7618439" y="1936591"/>
            <a:ext cx="856134" cy="38708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8B16B88-3C15-4821-A1C2-15F658E3849A}"/>
              </a:ext>
            </a:extLst>
          </p:cNvPr>
          <p:cNvSpPr/>
          <p:nvPr/>
        </p:nvSpPr>
        <p:spPr>
          <a:xfrm>
            <a:off x="4591050" y="1515354"/>
            <a:ext cx="2371725" cy="4902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="" xmlns:a16="http://schemas.microsoft.com/office/drawing/2014/main" id="{7F88E4AE-5B70-4925-80AC-530CA4655427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5481187" y="1112360"/>
            <a:ext cx="295726" cy="40299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="" xmlns:a16="http://schemas.microsoft.com/office/drawing/2014/main" id="{00B417A8-553A-4415-B6BF-C8FB924F6C0F}"/>
              </a:ext>
            </a:extLst>
          </p:cNvPr>
          <p:cNvCxnSpPr>
            <a:cxnSpLocks/>
          </p:cNvCxnSpPr>
          <p:nvPr/>
        </p:nvCxnSpPr>
        <p:spPr>
          <a:xfrm flipV="1">
            <a:off x="8496593" y="2168266"/>
            <a:ext cx="376231" cy="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="" xmlns:a16="http://schemas.microsoft.com/office/drawing/2014/main" id="{DF0F2C8C-7906-435B-825B-4A503CCF66B4}"/>
              </a:ext>
            </a:extLst>
          </p:cNvPr>
          <p:cNvCxnSpPr>
            <a:cxnSpLocks/>
          </p:cNvCxnSpPr>
          <p:nvPr/>
        </p:nvCxnSpPr>
        <p:spPr>
          <a:xfrm flipH="1" flipV="1">
            <a:off x="3080656" y="5338172"/>
            <a:ext cx="176895" cy="12512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="" xmlns:a16="http://schemas.microsoft.com/office/drawing/2014/main" id="{1C24E444-985A-4AFC-B1D3-5C2496F89FA6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2669930" y="4591050"/>
            <a:ext cx="178046" cy="5302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">
            <a:extLst>
              <a:ext uri="{FF2B5EF4-FFF2-40B4-BE49-F238E27FC236}">
                <a16:creationId xmlns="" xmlns:a16="http://schemas.microsoft.com/office/drawing/2014/main" id="{54A48C63-93BF-49C7-B0AB-91A440D29E50}"/>
              </a:ext>
            </a:extLst>
          </p:cNvPr>
          <p:cNvSpPr txBox="1"/>
          <p:nvPr/>
        </p:nvSpPr>
        <p:spPr>
          <a:xfrm>
            <a:off x="4812697" y="891086"/>
            <a:ext cx="1448489" cy="4902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</a:rPr>
              <a:t>标题</a:t>
            </a:r>
          </a:p>
        </p:txBody>
      </p:sp>
      <p:sp>
        <p:nvSpPr>
          <p:cNvPr id="20" name="文本框 1">
            <a:extLst>
              <a:ext uri="{FF2B5EF4-FFF2-40B4-BE49-F238E27FC236}">
                <a16:creationId xmlns="" xmlns:a16="http://schemas.microsoft.com/office/drawing/2014/main" id="{CD26C715-0062-4F8D-8277-BDD5246A25B0}"/>
              </a:ext>
            </a:extLst>
          </p:cNvPr>
          <p:cNvSpPr txBox="1"/>
          <p:nvPr/>
        </p:nvSpPr>
        <p:spPr>
          <a:xfrm>
            <a:off x="8902290" y="1958330"/>
            <a:ext cx="1448489" cy="4902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FF0000"/>
                </a:solidFill>
              </a:rPr>
              <a:t>图例</a:t>
            </a:r>
          </a:p>
        </p:txBody>
      </p:sp>
      <p:sp>
        <p:nvSpPr>
          <p:cNvPr id="21" name="文本框 1">
            <a:extLst>
              <a:ext uri="{FF2B5EF4-FFF2-40B4-BE49-F238E27FC236}">
                <a16:creationId xmlns="" xmlns:a16="http://schemas.microsoft.com/office/drawing/2014/main" id="{EEDF74A4-64BA-4351-94AB-F7EC8FC84D06}"/>
              </a:ext>
            </a:extLst>
          </p:cNvPr>
          <p:cNvSpPr txBox="1"/>
          <p:nvPr/>
        </p:nvSpPr>
        <p:spPr>
          <a:xfrm>
            <a:off x="7281695" y="2634950"/>
            <a:ext cx="1683633" cy="4902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rgbClr val="FF0000"/>
                </a:solidFill>
              </a:rPr>
              <a:t>数据绘图区</a:t>
            </a:r>
          </a:p>
        </p:txBody>
      </p:sp>
      <p:sp>
        <p:nvSpPr>
          <p:cNvPr id="24" name="文本框 1">
            <a:extLst>
              <a:ext uri="{FF2B5EF4-FFF2-40B4-BE49-F238E27FC236}">
                <a16:creationId xmlns="" xmlns:a16="http://schemas.microsoft.com/office/drawing/2014/main" id="{CF1E605E-ADD0-4F4E-8350-2F9730656059}"/>
              </a:ext>
            </a:extLst>
          </p:cNvPr>
          <p:cNvSpPr txBox="1"/>
          <p:nvPr/>
        </p:nvSpPr>
        <p:spPr>
          <a:xfrm>
            <a:off x="2187085" y="5121345"/>
            <a:ext cx="965690" cy="4902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FF0000"/>
                </a:solidFill>
              </a:rPr>
              <a:t>坐标轴</a:t>
            </a:r>
          </a:p>
        </p:txBody>
      </p:sp>
      <p:sp>
        <p:nvSpPr>
          <p:cNvPr id="38" name="文本框 1">
            <a:extLst>
              <a:ext uri="{FF2B5EF4-FFF2-40B4-BE49-F238E27FC236}">
                <a16:creationId xmlns="" xmlns:a16="http://schemas.microsoft.com/office/drawing/2014/main" id="{44158481-E3E5-428A-A539-E2624BBF1DF5}"/>
              </a:ext>
            </a:extLst>
          </p:cNvPr>
          <p:cNvSpPr txBox="1"/>
          <p:nvPr/>
        </p:nvSpPr>
        <p:spPr>
          <a:xfrm>
            <a:off x="9516841" y="1965257"/>
            <a:ext cx="1826114" cy="4902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>
                <a:solidFill>
                  <a:srgbClr val="FF0000"/>
                </a:solidFill>
              </a:rPr>
              <a:t>表示数据列的符号和文字说明</a:t>
            </a:r>
          </a:p>
        </p:txBody>
      </p:sp>
    </p:spTree>
    <p:extLst>
      <p:ext uri="{BB962C8B-B14F-4D97-AF65-F5344CB8AC3E}">
        <p14:creationId xmlns="" xmlns:p14="http://schemas.microsoft.com/office/powerpoint/2010/main" val="84570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9" grpId="0"/>
      <p:bldP spid="20" grpId="0"/>
      <p:bldP spid="21" grpId="0"/>
      <p:bldP spid="24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4">
            <a:extLst>
              <a:ext uri="{FF2B5EF4-FFF2-40B4-BE49-F238E27FC236}">
                <a16:creationId xmlns="" xmlns:a16="http://schemas.microsoft.com/office/drawing/2014/main" id="{0FB13B99-FFC5-4F14-83A6-114F02F863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PA_直接连接符 7">
            <a:extLst>
              <a:ext uri="{FF2B5EF4-FFF2-40B4-BE49-F238E27FC236}">
                <a16:creationId xmlns="" xmlns:a16="http://schemas.microsoft.com/office/drawing/2014/main" id="{690BD406-FDA0-4CA8-B3D0-3DD0840440F5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10">
            <a:extLst>
              <a:ext uri="{FF2B5EF4-FFF2-40B4-BE49-F238E27FC236}">
                <a16:creationId xmlns="" xmlns:a16="http://schemas.microsoft.com/office/drawing/2014/main" id="{D0DD7538-C911-4A54-8ADC-264B718AE2B1}"/>
              </a:ext>
            </a:extLst>
          </p:cNvPr>
          <p:cNvCxnSpPr>
            <a:stCxn id="3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15">
            <a:extLst>
              <a:ext uri="{FF2B5EF4-FFF2-40B4-BE49-F238E27FC236}">
                <a16:creationId xmlns="" xmlns:a16="http://schemas.microsoft.com/office/drawing/2014/main" id="{18312D7F-2431-4B8D-90FE-D541C55772C4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16">
            <a:extLst>
              <a:ext uri="{FF2B5EF4-FFF2-40B4-BE49-F238E27FC236}">
                <a16:creationId xmlns="" xmlns:a16="http://schemas.microsoft.com/office/drawing/2014/main" id="{738796A5-2E80-46B5-A22D-E8BA2CCEA77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13CB007-8F1B-4F11-BE76-0E51049B3300}"/>
              </a:ext>
            </a:extLst>
          </p:cNvPr>
          <p:cNvSpPr txBox="1"/>
          <p:nvPr/>
        </p:nvSpPr>
        <p:spPr>
          <a:xfrm>
            <a:off x="4890655" y="2327564"/>
            <a:ext cx="3186545" cy="58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DA6593B-934D-4EB5-AB5D-CBB61ABF0D97}"/>
              </a:ext>
            </a:extLst>
          </p:cNvPr>
          <p:cNvSpPr/>
          <p:nvPr/>
        </p:nvSpPr>
        <p:spPr>
          <a:xfrm>
            <a:off x="1803084" y="957376"/>
            <a:ext cx="9201558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400" indent="-152400">
              <a:lnSpc>
                <a:spcPct val="150000"/>
              </a:lnSpc>
            </a:pPr>
            <a:r>
              <a:rPr lang="zh-CN" altLang="en-US" sz="2800" b="1" kern="0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根据要求选择合适的图表类型之后，</a:t>
            </a:r>
            <a:r>
              <a:rPr lang="zh-CN" altLang="en-US" sz="2800" b="1" kern="0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选定图表所需数据</a:t>
            </a:r>
            <a:r>
              <a:rPr lang="zh-CN" altLang="en-US" sz="2800" b="1" kern="0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000" b="1" kern="100" dirty="0">
              <a:effectLst/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F357964-B0B0-4D5F-AE4E-603228CD970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3853" y="2124084"/>
            <a:ext cx="6514666" cy="32136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84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4">
            <a:extLst>
              <a:ext uri="{FF2B5EF4-FFF2-40B4-BE49-F238E27FC236}">
                <a16:creationId xmlns="" xmlns:a16="http://schemas.microsoft.com/office/drawing/2014/main" id="{0FB13B99-FFC5-4F14-83A6-114F02F863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PA_直接连接符 7">
            <a:extLst>
              <a:ext uri="{FF2B5EF4-FFF2-40B4-BE49-F238E27FC236}">
                <a16:creationId xmlns="" xmlns:a16="http://schemas.microsoft.com/office/drawing/2014/main" id="{690BD406-FDA0-4CA8-B3D0-3DD0840440F5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10">
            <a:extLst>
              <a:ext uri="{FF2B5EF4-FFF2-40B4-BE49-F238E27FC236}">
                <a16:creationId xmlns="" xmlns:a16="http://schemas.microsoft.com/office/drawing/2014/main" id="{D0DD7538-C911-4A54-8ADC-264B718AE2B1}"/>
              </a:ext>
            </a:extLst>
          </p:cNvPr>
          <p:cNvCxnSpPr>
            <a:stCxn id="3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15">
            <a:extLst>
              <a:ext uri="{FF2B5EF4-FFF2-40B4-BE49-F238E27FC236}">
                <a16:creationId xmlns="" xmlns:a16="http://schemas.microsoft.com/office/drawing/2014/main" id="{18312D7F-2431-4B8D-90FE-D541C55772C4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16">
            <a:extLst>
              <a:ext uri="{FF2B5EF4-FFF2-40B4-BE49-F238E27FC236}">
                <a16:creationId xmlns="" xmlns:a16="http://schemas.microsoft.com/office/drawing/2014/main" id="{738796A5-2E80-46B5-A22D-E8BA2CCEA77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13CB007-8F1B-4F11-BE76-0E51049B3300}"/>
              </a:ext>
            </a:extLst>
          </p:cNvPr>
          <p:cNvSpPr txBox="1"/>
          <p:nvPr/>
        </p:nvSpPr>
        <p:spPr>
          <a:xfrm>
            <a:off x="4890655" y="2327564"/>
            <a:ext cx="3186545" cy="58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DA6593B-934D-4EB5-AB5D-CBB61ABF0D97}"/>
              </a:ext>
            </a:extLst>
          </p:cNvPr>
          <p:cNvSpPr/>
          <p:nvPr/>
        </p:nvSpPr>
        <p:spPr>
          <a:xfrm>
            <a:off x="1803084" y="957376"/>
            <a:ext cx="8480207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400" indent="-152400">
              <a:lnSpc>
                <a:spcPct val="150000"/>
              </a:lnSpc>
            </a:pPr>
            <a:r>
              <a:rPr lang="zh-CN" altLang="en-US" sz="2800" b="1" kern="0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在菜单栏中选择“插入”，在图表栏内选择柱形图。</a:t>
            </a:r>
            <a:endParaRPr lang="zh-CN" altLang="en-US" sz="2000" b="1" kern="100" dirty="0">
              <a:effectLst/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C606684-067F-4D7C-8E9D-40921FC1A9E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35711" y="1782259"/>
            <a:ext cx="6972299" cy="3973236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DA8FD161-75B7-4AC8-9650-DA41EEB0152F}"/>
              </a:ext>
            </a:extLst>
          </p:cNvPr>
          <p:cNvSpPr/>
          <p:nvPr/>
        </p:nvSpPr>
        <p:spPr>
          <a:xfrm>
            <a:off x="3524250" y="1971675"/>
            <a:ext cx="342900" cy="23812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AFCA8E31-784B-471B-9360-60F943B59B44}"/>
              </a:ext>
            </a:extLst>
          </p:cNvPr>
          <p:cNvSpPr txBox="1"/>
          <p:nvPr/>
        </p:nvSpPr>
        <p:spPr>
          <a:xfrm>
            <a:off x="4950509" y="2209800"/>
            <a:ext cx="2193241" cy="70549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491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4">
            <a:extLst>
              <a:ext uri="{FF2B5EF4-FFF2-40B4-BE49-F238E27FC236}">
                <a16:creationId xmlns="" xmlns:a16="http://schemas.microsoft.com/office/drawing/2014/main" id="{0FB13B99-FFC5-4F14-83A6-114F02F863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PA_直接连接符 7">
            <a:extLst>
              <a:ext uri="{FF2B5EF4-FFF2-40B4-BE49-F238E27FC236}">
                <a16:creationId xmlns="" xmlns:a16="http://schemas.microsoft.com/office/drawing/2014/main" id="{690BD406-FDA0-4CA8-B3D0-3DD0840440F5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10">
            <a:extLst>
              <a:ext uri="{FF2B5EF4-FFF2-40B4-BE49-F238E27FC236}">
                <a16:creationId xmlns="" xmlns:a16="http://schemas.microsoft.com/office/drawing/2014/main" id="{D0DD7538-C911-4A54-8ADC-264B718AE2B1}"/>
              </a:ext>
            </a:extLst>
          </p:cNvPr>
          <p:cNvCxnSpPr>
            <a:stCxn id="3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15">
            <a:extLst>
              <a:ext uri="{FF2B5EF4-FFF2-40B4-BE49-F238E27FC236}">
                <a16:creationId xmlns="" xmlns:a16="http://schemas.microsoft.com/office/drawing/2014/main" id="{18312D7F-2431-4B8D-90FE-D541C55772C4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16">
            <a:extLst>
              <a:ext uri="{FF2B5EF4-FFF2-40B4-BE49-F238E27FC236}">
                <a16:creationId xmlns="" xmlns:a16="http://schemas.microsoft.com/office/drawing/2014/main" id="{738796A5-2E80-46B5-A22D-E8BA2CCEA77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13CB007-8F1B-4F11-BE76-0E51049B3300}"/>
              </a:ext>
            </a:extLst>
          </p:cNvPr>
          <p:cNvSpPr txBox="1"/>
          <p:nvPr/>
        </p:nvSpPr>
        <p:spPr>
          <a:xfrm>
            <a:off x="4890655" y="2327564"/>
            <a:ext cx="3186545" cy="58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DA6593B-934D-4EB5-AB5D-CBB61ABF0D97}"/>
              </a:ext>
            </a:extLst>
          </p:cNvPr>
          <p:cNvSpPr/>
          <p:nvPr/>
        </p:nvSpPr>
        <p:spPr>
          <a:xfrm>
            <a:off x="1077143" y="895651"/>
            <a:ext cx="7037504" cy="1284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400" indent="-152400">
              <a:lnSpc>
                <a:spcPct val="150000"/>
              </a:lnSpc>
            </a:pPr>
            <a:r>
              <a:rPr lang="zh-CN" altLang="en-US" sz="2800" b="1" kern="0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自动生成的图表可能会有需要改进的地方，</a:t>
            </a:r>
            <a:endParaRPr lang="en-US" altLang="zh-CN" sz="2800" b="1" kern="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152400" indent="-152400">
              <a:lnSpc>
                <a:spcPct val="150000"/>
              </a:lnSpc>
            </a:pPr>
            <a:r>
              <a:rPr lang="en-US" altLang="zh-CN" sz="2800" b="1" kern="0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kern="0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使用“图表向导”工具，对图表进行修改</a:t>
            </a:r>
            <a:endParaRPr lang="en-US" altLang="zh-CN" sz="2800" b="1" kern="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图表 9">
            <a:extLst>
              <a:ext uri="{FF2B5EF4-FFF2-40B4-BE49-F238E27FC236}">
                <a16:creationId xmlns="" xmlns:a16="http://schemas.microsoft.com/office/drawing/2014/main" id="{28FC0A45-DD8C-4C89-82B5-C9222F585DA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284856823"/>
              </p:ext>
            </p:extLst>
          </p:nvPr>
        </p:nvGraphicFramePr>
        <p:xfrm>
          <a:off x="1488066" y="2554231"/>
          <a:ext cx="5895971" cy="267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60886E0-A3BB-43C3-9365-6088578239A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66651" y="3223993"/>
            <a:ext cx="2544255" cy="906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858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903231" y="737429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6"/>
            </p:custDataLst>
          </p:nvPr>
        </p:nvSpPr>
        <p:spPr>
          <a:xfrm>
            <a:off x="-872305" y="888331"/>
            <a:ext cx="60568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天气变化</a:t>
            </a:r>
            <a:endParaRPr lang="en-US" altLang="zh-CN" sz="4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="" xmlns:a16="http://schemas.microsoft.com/office/drawing/2014/main" id="{8AEF0907-2880-450D-A714-7D83EC2C5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9167207"/>
              </p:ext>
            </p:extLst>
          </p:nvPr>
        </p:nvGraphicFramePr>
        <p:xfrm>
          <a:off x="2859557" y="1513139"/>
          <a:ext cx="7345592" cy="4220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2027">
                  <a:extLst>
                    <a:ext uri="{9D8B030D-6E8A-4147-A177-3AD203B41FA5}">
                      <a16:colId xmlns="" xmlns:a16="http://schemas.microsoft.com/office/drawing/2014/main" val="4109899450"/>
                    </a:ext>
                  </a:extLst>
                </a:gridCol>
                <a:gridCol w="2480046">
                  <a:extLst>
                    <a:ext uri="{9D8B030D-6E8A-4147-A177-3AD203B41FA5}">
                      <a16:colId xmlns="" xmlns:a16="http://schemas.microsoft.com/office/drawing/2014/main" val="1057353708"/>
                    </a:ext>
                  </a:extLst>
                </a:gridCol>
                <a:gridCol w="2533519">
                  <a:extLst>
                    <a:ext uri="{9D8B030D-6E8A-4147-A177-3AD203B41FA5}">
                      <a16:colId xmlns="" xmlns:a16="http://schemas.microsoft.com/office/drawing/2014/main" val="3568134902"/>
                    </a:ext>
                  </a:extLst>
                </a:gridCol>
              </a:tblGrid>
              <a:tr h="5275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星期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200" u="none" strike="noStrike" dirty="0">
                          <a:effectLst/>
                        </a:rPr>
                        <a:t>最高温</a:t>
                      </a:r>
                      <a:endParaRPr lang="zh-CN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200" u="none" strike="noStrike">
                          <a:effectLst/>
                        </a:rPr>
                        <a:t>最低温</a:t>
                      </a:r>
                      <a:endParaRPr lang="zh-CN" altLang="en-US" sz="3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6785343"/>
                  </a:ext>
                </a:extLst>
              </a:tr>
              <a:tr h="5275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200" u="none" strike="noStrike" dirty="0">
                          <a:effectLst/>
                        </a:rPr>
                        <a:t>星期一</a:t>
                      </a:r>
                      <a:endParaRPr lang="zh-CN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 dirty="0">
                          <a:effectLst/>
                        </a:rPr>
                        <a:t>16</a:t>
                      </a:r>
                      <a:endParaRPr lang="en-US" altLang="zh-CN" sz="3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 dirty="0">
                          <a:effectLst/>
                        </a:rPr>
                        <a:t>11</a:t>
                      </a:r>
                      <a:endParaRPr lang="en-US" altLang="zh-CN" sz="3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6221563"/>
                  </a:ext>
                </a:extLst>
              </a:tr>
              <a:tr h="5275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3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星期二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 dirty="0">
                          <a:effectLst/>
                        </a:rPr>
                        <a:t>12</a:t>
                      </a:r>
                      <a:endParaRPr lang="en-US" altLang="zh-CN" sz="3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 dirty="0">
                          <a:effectLst/>
                        </a:rPr>
                        <a:t>8</a:t>
                      </a:r>
                      <a:endParaRPr lang="en-US" altLang="zh-CN" sz="3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6270892"/>
                  </a:ext>
                </a:extLst>
              </a:tr>
              <a:tr h="5275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200" u="none" strike="noStrike" dirty="0">
                          <a:effectLst/>
                        </a:rPr>
                        <a:t>星期三</a:t>
                      </a:r>
                      <a:endParaRPr lang="zh-CN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 dirty="0">
                          <a:effectLst/>
                        </a:rPr>
                        <a:t>11</a:t>
                      </a:r>
                      <a:endParaRPr lang="en-US" altLang="zh-CN" sz="3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 dirty="0">
                          <a:effectLst/>
                        </a:rPr>
                        <a:t>8</a:t>
                      </a:r>
                      <a:endParaRPr lang="en-US" altLang="zh-CN" sz="3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28522579"/>
                  </a:ext>
                </a:extLst>
              </a:tr>
              <a:tr h="5275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200" u="none" strike="noStrike" dirty="0">
                          <a:effectLst/>
                        </a:rPr>
                        <a:t>星期四</a:t>
                      </a:r>
                      <a:endParaRPr lang="zh-CN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 dirty="0">
                          <a:effectLst/>
                        </a:rPr>
                        <a:t>20</a:t>
                      </a:r>
                      <a:endParaRPr lang="en-US" altLang="zh-CN" sz="3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 dirty="0">
                          <a:effectLst/>
                        </a:rPr>
                        <a:t>7</a:t>
                      </a:r>
                      <a:endParaRPr lang="en-US" altLang="zh-CN" sz="3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45647709"/>
                  </a:ext>
                </a:extLst>
              </a:tr>
              <a:tr h="5275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200" u="none" strike="noStrike" dirty="0">
                          <a:effectLst/>
                        </a:rPr>
                        <a:t>星期五</a:t>
                      </a:r>
                      <a:endParaRPr lang="zh-CN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 dirty="0">
                          <a:effectLst/>
                        </a:rPr>
                        <a:t>21</a:t>
                      </a:r>
                      <a:endParaRPr lang="en-US" altLang="zh-CN" sz="3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 dirty="0">
                          <a:effectLst/>
                        </a:rPr>
                        <a:t>7</a:t>
                      </a:r>
                      <a:endParaRPr lang="en-US" altLang="zh-CN" sz="3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9549463"/>
                  </a:ext>
                </a:extLst>
              </a:tr>
              <a:tr h="5275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200" u="none" strike="noStrike" dirty="0">
                          <a:effectLst/>
                        </a:rPr>
                        <a:t>星期六</a:t>
                      </a:r>
                      <a:endParaRPr lang="zh-CN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>
                          <a:effectLst/>
                        </a:rPr>
                        <a:t>16</a:t>
                      </a:r>
                      <a:endParaRPr lang="en-US" altLang="zh-CN" sz="3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 dirty="0">
                          <a:effectLst/>
                        </a:rPr>
                        <a:t>12</a:t>
                      </a:r>
                      <a:endParaRPr lang="en-US" altLang="zh-CN" sz="3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00389049"/>
                  </a:ext>
                </a:extLst>
              </a:tr>
              <a:tr h="5275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200" u="none" strike="noStrike" dirty="0">
                          <a:effectLst/>
                        </a:rPr>
                        <a:t>星期日</a:t>
                      </a:r>
                      <a:endParaRPr lang="zh-CN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>
                          <a:effectLst/>
                        </a:rPr>
                        <a:t>16</a:t>
                      </a:r>
                      <a:endParaRPr lang="en-US" altLang="zh-CN" sz="3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 dirty="0">
                          <a:effectLst/>
                        </a:rPr>
                        <a:t>12</a:t>
                      </a:r>
                      <a:endParaRPr lang="en-US" altLang="zh-CN" sz="3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41768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6070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4">
            <a:extLst>
              <a:ext uri="{FF2B5EF4-FFF2-40B4-BE49-F238E27FC236}">
                <a16:creationId xmlns="" xmlns:a16="http://schemas.microsoft.com/office/drawing/2014/main" id="{0FB13B99-FFC5-4F14-83A6-114F02F863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PA_直接连接符 7">
            <a:extLst>
              <a:ext uri="{FF2B5EF4-FFF2-40B4-BE49-F238E27FC236}">
                <a16:creationId xmlns="" xmlns:a16="http://schemas.microsoft.com/office/drawing/2014/main" id="{690BD406-FDA0-4CA8-B3D0-3DD0840440F5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10">
            <a:extLst>
              <a:ext uri="{FF2B5EF4-FFF2-40B4-BE49-F238E27FC236}">
                <a16:creationId xmlns="" xmlns:a16="http://schemas.microsoft.com/office/drawing/2014/main" id="{D0DD7538-C911-4A54-8ADC-264B718AE2B1}"/>
              </a:ext>
            </a:extLst>
          </p:cNvPr>
          <p:cNvCxnSpPr>
            <a:stCxn id="3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15">
            <a:extLst>
              <a:ext uri="{FF2B5EF4-FFF2-40B4-BE49-F238E27FC236}">
                <a16:creationId xmlns="" xmlns:a16="http://schemas.microsoft.com/office/drawing/2014/main" id="{18312D7F-2431-4B8D-90FE-D541C55772C4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16">
            <a:extLst>
              <a:ext uri="{FF2B5EF4-FFF2-40B4-BE49-F238E27FC236}">
                <a16:creationId xmlns="" xmlns:a16="http://schemas.microsoft.com/office/drawing/2014/main" id="{738796A5-2E80-46B5-A22D-E8BA2CCEA77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13CB007-8F1B-4F11-BE76-0E51049B3300}"/>
              </a:ext>
            </a:extLst>
          </p:cNvPr>
          <p:cNvSpPr txBox="1"/>
          <p:nvPr/>
        </p:nvSpPr>
        <p:spPr>
          <a:xfrm>
            <a:off x="4890655" y="2327564"/>
            <a:ext cx="3186545" cy="58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DA6593B-934D-4EB5-AB5D-CBB61ABF0D97}"/>
              </a:ext>
            </a:extLst>
          </p:cNvPr>
          <p:cNvSpPr/>
          <p:nvPr/>
        </p:nvSpPr>
        <p:spPr>
          <a:xfrm>
            <a:off x="1077143" y="895651"/>
            <a:ext cx="9201558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400" indent="-152400">
              <a:lnSpc>
                <a:spcPct val="150000"/>
              </a:lnSpc>
            </a:pPr>
            <a:r>
              <a:rPr lang="zh-CN" altLang="en-US" sz="2800" b="1" kern="100" dirty="0">
                <a:effectLst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还可以右键选择需要更改的要素，通过设置格式来完善。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BC37AD4-4A84-4387-875E-A1257B9F9D3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7812" t="46945" r="47344" b="22081"/>
          <a:stretch/>
        </p:blipFill>
        <p:spPr>
          <a:xfrm>
            <a:off x="3504267" y="2087205"/>
            <a:ext cx="4658750" cy="32672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6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4">
            <a:extLst>
              <a:ext uri="{FF2B5EF4-FFF2-40B4-BE49-F238E27FC236}">
                <a16:creationId xmlns="" xmlns:a16="http://schemas.microsoft.com/office/drawing/2014/main" id="{0FB13B99-FFC5-4F14-83A6-114F02F863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70770" y="763033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PA_直接连接符 7">
            <a:extLst>
              <a:ext uri="{FF2B5EF4-FFF2-40B4-BE49-F238E27FC236}">
                <a16:creationId xmlns="" xmlns:a16="http://schemas.microsoft.com/office/drawing/2014/main" id="{690BD406-FDA0-4CA8-B3D0-3DD0840440F5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 flipV="1">
            <a:off x="902031" y="757158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10">
            <a:extLst>
              <a:ext uri="{FF2B5EF4-FFF2-40B4-BE49-F238E27FC236}">
                <a16:creationId xmlns="" xmlns:a16="http://schemas.microsoft.com/office/drawing/2014/main" id="{D0DD7538-C911-4A54-8ADC-264B718AE2B1}"/>
              </a:ext>
            </a:extLst>
          </p:cNvPr>
          <p:cNvCxnSpPr>
            <a:stCxn id="3" idx="0"/>
          </p:cNvCxnSpPr>
          <p:nvPr>
            <p:custDataLst>
              <p:tags r:id="rId3"/>
            </p:custDataLst>
          </p:nvPr>
        </p:nvCxnSpPr>
        <p:spPr>
          <a:xfrm flipH="1">
            <a:off x="870770" y="76303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15">
            <a:extLst>
              <a:ext uri="{FF2B5EF4-FFF2-40B4-BE49-F238E27FC236}">
                <a16:creationId xmlns="" xmlns:a16="http://schemas.microsoft.com/office/drawing/2014/main" id="{18312D7F-2431-4B8D-90FE-D541C55772C4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16">
            <a:extLst>
              <a:ext uri="{FF2B5EF4-FFF2-40B4-BE49-F238E27FC236}">
                <a16:creationId xmlns="" xmlns:a16="http://schemas.microsoft.com/office/drawing/2014/main" id="{738796A5-2E80-46B5-A22D-E8BA2CCEA77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13CB007-8F1B-4F11-BE76-0E51049B3300}"/>
              </a:ext>
            </a:extLst>
          </p:cNvPr>
          <p:cNvSpPr txBox="1"/>
          <p:nvPr/>
        </p:nvSpPr>
        <p:spPr>
          <a:xfrm>
            <a:off x="4890655" y="2327564"/>
            <a:ext cx="3186545" cy="58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DA6593B-934D-4EB5-AB5D-CBB61ABF0D97}"/>
              </a:ext>
            </a:extLst>
          </p:cNvPr>
          <p:cNvSpPr/>
          <p:nvPr/>
        </p:nvSpPr>
        <p:spPr>
          <a:xfrm>
            <a:off x="1077143" y="895651"/>
            <a:ext cx="4512774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400" indent="-152400">
              <a:lnSpc>
                <a:spcPct val="150000"/>
              </a:lnSpc>
            </a:pPr>
            <a:r>
              <a:rPr lang="zh-CN" altLang="en-US" sz="2800" b="1" kern="100" dirty="0">
                <a:effectLst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例如，此柱形图缺少标题。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6052FAE8-29A5-45FA-A83E-64BE765318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1016" t="18750" r="50859" b="36250"/>
          <a:stretch/>
        </p:blipFill>
        <p:spPr>
          <a:xfrm>
            <a:off x="1077144" y="1533326"/>
            <a:ext cx="5651586" cy="375228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BA9F2FFA-281F-4A7C-9064-CBE445D21A0F}"/>
              </a:ext>
            </a:extLst>
          </p:cNvPr>
          <p:cNvSpPr/>
          <p:nvPr/>
        </p:nvSpPr>
        <p:spPr>
          <a:xfrm>
            <a:off x="3408876" y="2033698"/>
            <a:ext cx="439224" cy="5877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4C98F1CE-3443-4FCF-9A9C-FF6BF7BC6EB8}"/>
              </a:ext>
            </a:extLst>
          </p:cNvPr>
          <p:cNvSpPr/>
          <p:nvPr/>
        </p:nvSpPr>
        <p:spPr>
          <a:xfrm>
            <a:off x="5545721" y="1572392"/>
            <a:ext cx="1183009" cy="46130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图表 13">
            <a:extLst>
              <a:ext uri="{FF2B5EF4-FFF2-40B4-BE49-F238E27FC236}">
                <a16:creationId xmlns="" xmlns:a16="http://schemas.microsoft.com/office/drawing/2014/main" id="{B2C7B729-3DEA-433E-9F7E-1A5A98D74E7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190413132"/>
              </p:ext>
            </p:extLst>
          </p:nvPr>
        </p:nvGraphicFramePr>
        <p:xfrm>
          <a:off x="6747336" y="2327564"/>
          <a:ext cx="4234989" cy="250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="" xmlns:p14="http://schemas.microsoft.com/office/powerpoint/2010/main" val="451847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矩形 4">
            <a:extLst>
              <a:ext uri="{FF2B5EF4-FFF2-40B4-BE49-F238E27FC236}">
                <a16:creationId xmlns="" xmlns:a16="http://schemas.microsoft.com/office/drawing/2014/main" id="{B773B7CF-37A1-47E2-A840-66321927243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1997" cy="6839961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PA_直接连接符 7">
            <a:extLst>
              <a:ext uri="{FF2B5EF4-FFF2-40B4-BE49-F238E27FC236}">
                <a16:creationId xmlns="" xmlns:a16="http://schemas.microsoft.com/office/drawing/2014/main" id="{2C4BA72B-F91F-4490-80BE-E3FC886B4D38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254000" y="18039"/>
            <a:ext cx="0" cy="339292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>
            <a:extLst>
              <a:ext uri="{FF2B5EF4-FFF2-40B4-BE49-F238E27FC236}">
                <a16:creationId xmlns="" xmlns:a16="http://schemas.microsoft.com/office/drawing/2014/main" id="{D412E93C-BCC8-4E1E-A54F-C2904951453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 flipH="1">
            <a:off x="0" y="322073"/>
            <a:ext cx="6095998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A_直接连接符 15">
            <a:extLst>
              <a:ext uri="{FF2B5EF4-FFF2-40B4-BE49-F238E27FC236}">
                <a16:creationId xmlns="" xmlns:a16="http://schemas.microsoft.com/office/drawing/2014/main" id="{DF898368-540E-43BB-B1F3-099F6F45EA1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1912600" y="3410961"/>
            <a:ext cx="0" cy="342900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A_直接连接符 16">
            <a:extLst>
              <a:ext uri="{FF2B5EF4-FFF2-40B4-BE49-F238E27FC236}">
                <a16:creationId xmlns="" xmlns:a16="http://schemas.microsoft.com/office/drawing/2014/main" id="{E1494AE5-F144-4555-885B-39203E00117F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6095998" y="6560561"/>
            <a:ext cx="6095998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E2F79E0-4424-4EC1-B8F2-248E242B0BB2}"/>
              </a:ext>
            </a:extLst>
          </p:cNvPr>
          <p:cNvSpPr/>
          <p:nvPr/>
        </p:nvSpPr>
        <p:spPr>
          <a:xfrm>
            <a:off x="1201588" y="644147"/>
            <a:ext cx="6340197" cy="746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kern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en-US" sz="3200" kern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各班级每周总分变化趋势情况。</a:t>
            </a:r>
            <a:endParaRPr lang="zh-CN" altLang="en-US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="" xmlns:a16="http://schemas.microsoft.com/office/drawing/2014/main" id="{0B78DBB6-1F96-4C1E-884F-F0E897BB2F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40554442"/>
              </p:ext>
            </p:extLst>
          </p:nvPr>
        </p:nvGraphicFramePr>
        <p:xfrm>
          <a:off x="5964518" y="1687771"/>
          <a:ext cx="5097921" cy="3659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表格 13">
            <a:extLst>
              <a:ext uri="{FF2B5EF4-FFF2-40B4-BE49-F238E27FC236}">
                <a16:creationId xmlns="" xmlns:a16="http://schemas.microsoft.com/office/drawing/2014/main" id="{B0833014-4A22-47EC-BEC4-8A3E9FC7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0037643"/>
              </p:ext>
            </p:extLst>
          </p:nvPr>
        </p:nvGraphicFramePr>
        <p:xfrm>
          <a:off x="564089" y="1511182"/>
          <a:ext cx="4693722" cy="3835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1334">
                  <a:extLst>
                    <a:ext uri="{9D8B030D-6E8A-4147-A177-3AD203B41FA5}">
                      <a16:colId xmlns="" xmlns:a16="http://schemas.microsoft.com/office/drawing/2014/main" val="3416951410"/>
                    </a:ext>
                  </a:extLst>
                </a:gridCol>
                <a:gridCol w="1045644">
                  <a:extLst>
                    <a:ext uri="{9D8B030D-6E8A-4147-A177-3AD203B41FA5}">
                      <a16:colId xmlns="" xmlns:a16="http://schemas.microsoft.com/office/drawing/2014/main" val="2067311355"/>
                    </a:ext>
                  </a:extLst>
                </a:gridCol>
                <a:gridCol w="1044414">
                  <a:extLst>
                    <a:ext uri="{9D8B030D-6E8A-4147-A177-3AD203B41FA5}">
                      <a16:colId xmlns="" xmlns:a16="http://schemas.microsoft.com/office/drawing/2014/main" val="4113086963"/>
                    </a:ext>
                  </a:extLst>
                </a:gridCol>
                <a:gridCol w="1045644">
                  <a:extLst>
                    <a:ext uri="{9D8B030D-6E8A-4147-A177-3AD203B41FA5}">
                      <a16:colId xmlns="" xmlns:a16="http://schemas.microsoft.com/office/drawing/2014/main" val="330772687"/>
                    </a:ext>
                  </a:extLst>
                </a:gridCol>
                <a:gridCol w="696686">
                  <a:extLst>
                    <a:ext uri="{9D8B030D-6E8A-4147-A177-3AD203B41FA5}">
                      <a16:colId xmlns="" xmlns:a16="http://schemas.microsoft.com/office/drawing/2014/main" val="3303174856"/>
                    </a:ext>
                  </a:extLst>
                </a:gridCol>
              </a:tblGrid>
              <a:tr h="851604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高一年级创建文明班集体评比活动快讯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6173126"/>
                  </a:ext>
                </a:extLst>
              </a:tr>
              <a:tr h="851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班级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第一周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第二周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第三周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合计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70040871"/>
                  </a:ext>
                </a:extLst>
              </a:tr>
              <a:tr h="5331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一班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235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242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236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713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33936599"/>
                  </a:ext>
                </a:extLst>
              </a:tr>
              <a:tr h="5331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二班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248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239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249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736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1590115"/>
                  </a:ext>
                </a:extLst>
              </a:tr>
              <a:tr h="5331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三班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218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224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247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689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68665830"/>
                  </a:ext>
                </a:extLst>
              </a:tr>
              <a:tr h="5331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合计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701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705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732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2000" kern="0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1988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966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4">
            <a:extLst>
              <a:ext uri="{FF2B5EF4-FFF2-40B4-BE49-F238E27FC236}">
                <a16:creationId xmlns="" xmlns:a16="http://schemas.microsoft.com/office/drawing/2014/main" id="{0FB13B99-FFC5-4F14-83A6-114F02F863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PA_直接连接符 7">
            <a:extLst>
              <a:ext uri="{FF2B5EF4-FFF2-40B4-BE49-F238E27FC236}">
                <a16:creationId xmlns="" xmlns:a16="http://schemas.microsoft.com/office/drawing/2014/main" id="{690BD406-FDA0-4CA8-B3D0-3DD0840440F5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10">
            <a:extLst>
              <a:ext uri="{FF2B5EF4-FFF2-40B4-BE49-F238E27FC236}">
                <a16:creationId xmlns="" xmlns:a16="http://schemas.microsoft.com/office/drawing/2014/main" id="{D0DD7538-C911-4A54-8ADC-264B718AE2B1}"/>
              </a:ext>
            </a:extLst>
          </p:cNvPr>
          <p:cNvCxnSpPr>
            <a:stCxn id="3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15">
            <a:extLst>
              <a:ext uri="{FF2B5EF4-FFF2-40B4-BE49-F238E27FC236}">
                <a16:creationId xmlns="" xmlns:a16="http://schemas.microsoft.com/office/drawing/2014/main" id="{18312D7F-2431-4B8D-90FE-D541C55772C4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16">
            <a:extLst>
              <a:ext uri="{FF2B5EF4-FFF2-40B4-BE49-F238E27FC236}">
                <a16:creationId xmlns="" xmlns:a16="http://schemas.microsoft.com/office/drawing/2014/main" id="{738796A5-2E80-46B5-A22D-E8BA2CCEA77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13CB007-8F1B-4F11-BE76-0E51049B3300}"/>
              </a:ext>
            </a:extLst>
          </p:cNvPr>
          <p:cNvSpPr txBox="1"/>
          <p:nvPr/>
        </p:nvSpPr>
        <p:spPr>
          <a:xfrm>
            <a:off x="4890655" y="2327564"/>
            <a:ext cx="3186545" cy="58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DA6593B-934D-4EB5-AB5D-CBB61ABF0D97}"/>
              </a:ext>
            </a:extLst>
          </p:cNvPr>
          <p:cNvSpPr/>
          <p:nvPr/>
        </p:nvSpPr>
        <p:spPr>
          <a:xfrm>
            <a:off x="1092611" y="684066"/>
            <a:ext cx="1988045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400" indent="-152400">
              <a:lnSpc>
                <a:spcPct val="150000"/>
              </a:lnSpc>
            </a:pPr>
            <a:r>
              <a:rPr lang="zh-CN" altLang="en-US" sz="2800" b="1" kern="0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图表的构成</a:t>
            </a:r>
            <a:endParaRPr lang="zh-CN" altLang="en-US" sz="2000" b="1" kern="100" dirty="0">
              <a:effectLst/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图表 11">
            <a:extLst>
              <a:ext uri="{FF2B5EF4-FFF2-40B4-BE49-F238E27FC236}">
                <a16:creationId xmlns="" xmlns:a16="http://schemas.microsoft.com/office/drawing/2014/main" id="{21D014A9-B783-484A-918E-20FFAFE947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82472325"/>
              </p:ext>
            </p:extLst>
          </p:nvPr>
        </p:nvGraphicFramePr>
        <p:xfrm>
          <a:off x="1955365" y="1352250"/>
          <a:ext cx="8484006" cy="427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9C57879-82E1-492C-B1D6-47B7EED31ABB}"/>
              </a:ext>
            </a:extLst>
          </p:cNvPr>
          <p:cNvSpPr/>
          <p:nvPr/>
        </p:nvSpPr>
        <p:spPr>
          <a:xfrm>
            <a:off x="4654990" y="5006371"/>
            <a:ext cx="2914480" cy="41987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8B16B88-3C15-4821-A1C2-15F658E3849A}"/>
              </a:ext>
            </a:extLst>
          </p:cNvPr>
          <p:cNvSpPr/>
          <p:nvPr/>
        </p:nvSpPr>
        <p:spPr>
          <a:xfrm>
            <a:off x="2860966" y="1411875"/>
            <a:ext cx="6488673" cy="4902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="" xmlns:a16="http://schemas.microsoft.com/office/drawing/2014/main" id="{7F88E4AE-5B70-4925-80AC-530CA4655427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5481187" y="1112359"/>
            <a:ext cx="624116" cy="29951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="" xmlns:a16="http://schemas.microsoft.com/office/drawing/2014/main" id="{00B417A8-553A-4415-B6BF-C8FB924F6C0F}"/>
              </a:ext>
            </a:extLst>
          </p:cNvPr>
          <p:cNvCxnSpPr>
            <a:cxnSpLocks/>
          </p:cNvCxnSpPr>
          <p:nvPr/>
        </p:nvCxnSpPr>
        <p:spPr>
          <a:xfrm flipV="1">
            <a:off x="7569470" y="5216307"/>
            <a:ext cx="376231" cy="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="" xmlns:a16="http://schemas.microsoft.com/office/drawing/2014/main" id="{DF0F2C8C-7906-435B-825B-4A503CCF66B4}"/>
              </a:ext>
            </a:extLst>
          </p:cNvPr>
          <p:cNvCxnSpPr>
            <a:cxnSpLocks/>
          </p:cNvCxnSpPr>
          <p:nvPr/>
        </p:nvCxnSpPr>
        <p:spPr>
          <a:xfrm flipV="1">
            <a:off x="3065188" y="4745192"/>
            <a:ext cx="568763" cy="15103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="" xmlns:a16="http://schemas.microsoft.com/office/drawing/2014/main" id="{1C24E444-985A-4AFC-B1D3-5C2496F89FA6}"/>
              </a:ext>
            </a:extLst>
          </p:cNvPr>
          <p:cNvCxnSpPr>
            <a:cxnSpLocks/>
          </p:cNvCxnSpPr>
          <p:nvPr/>
        </p:nvCxnSpPr>
        <p:spPr>
          <a:xfrm flipV="1">
            <a:off x="2595672" y="4572001"/>
            <a:ext cx="0" cy="43437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">
            <a:extLst>
              <a:ext uri="{FF2B5EF4-FFF2-40B4-BE49-F238E27FC236}">
                <a16:creationId xmlns="" xmlns:a16="http://schemas.microsoft.com/office/drawing/2014/main" id="{54A48C63-93BF-49C7-B0AB-91A440D29E50}"/>
              </a:ext>
            </a:extLst>
          </p:cNvPr>
          <p:cNvSpPr txBox="1"/>
          <p:nvPr/>
        </p:nvSpPr>
        <p:spPr>
          <a:xfrm>
            <a:off x="4812697" y="891086"/>
            <a:ext cx="1448489" cy="4902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</a:rPr>
              <a:t>标题</a:t>
            </a:r>
          </a:p>
        </p:txBody>
      </p:sp>
      <p:sp>
        <p:nvSpPr>
          <p:cNvPr id="20" name="文本框 1">
            <a:extLst>
              <a:ext uri="{FF2B5EF4-FFF2-40B4-BE49-F238E27FC236}">
                <a16:creationId xmlns="" xmlns:a16="http://schemas.microsoft.com/office/drawing/2014/main" id="{CD26C715-0062-4F8D-8277-BDD5246A25B0}"/>
              </a:ext>
            </a:extLst>
          </p:cNvPr>
          <p:cNvSpPr txBox="1"/>
          <p:nvPr/>
        </p:nvSpPr>
        <p:spPr>
          <a:xfrm>
            <a:off x="7975167" y="5006371"/>
            <a:ext cx="1448489" cy="4902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FF0000"/>
                </a:solidFill>
              </a:rPr>
              <a:t>图例</a:t>
            </a:r>
          </a:p>
        </p:txBody>
      </p:sp>
      <p:sp>
        <p:nvSpPr>
          <p:cNvPr id="21" name="文本框 1">
            <a:extLst>
              <a:ext uri="{FF2B5EF4-FFF2-40B4-BE49-F238E27FC236}">
                <a16:creationId xmlns="" xmlns:a16="http://schemas.microsoft.com/office/drawing/2014/main" id="{EEDF74A4-64BA-4351-94AB-F7EC8FC84D06}"/>
              </a:ext>
            </a:extLst>
          </p:cNvPr>
          <p:cNvSpPr txBox="1"/>
          <p:nvPr/>
        </p:nvSpPr>
        <p:spPr>
          <a:xfrm>
            <a:off x="7185659" y="3643985"/>
            <a:ext cx="1683633" cy="4902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rgbClr val="FF0000"/>
                </a:solidFill>
              </a:rPr>
              <a:t>数据绘图区</a:t>
            </a:r>
          </a:p>
        </p:txBody>
      </p:sp>
    </p:spTree>
    <p:extLst>
      <p:ext uri="{BB962C8B-B14F-4D97-AF65-F5344CB8AC3E}">
        <p14:creationId xmlns="" xmlns:p14="http://schemas.microsoft.com/office/powerpoint/2010/main" val="81674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矩形 4">
            <a:extLst>
              <a:ext uri="{FF2B5EF4-FFF2-40B4-BE49-F238E27FC236}">
                <a16:creationId xmlns="" xmlns:a16="http://schemas.microsoft.com/office/drawing/2014/main" id="{B773B7CF-37A1-47E2-A840-66321927243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1997" cy="6839961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PA_直接连接符 7">
            <a:extLst>
              <a:ext uri="{FF2B5EF4-FFF2-40B4-BE49-F238E27FC236}">
                <a16:creationId xmlns="" xmlns:a16="http://schemas.microsoft.com/office/drawing/2014/main" id="{2C4BA72B-F91F-4490-80BE-E3FC886B4D38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254000" y="18039"/>
            <a:ext cx="0" cy="3410961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>
            <a:extLst>
              <a:ext uri="{FF2B5EF4-FFF2-40B4-BE49-F238E27FC236}">
                <a16:creationId xmlns="" xmlns:a16="http://schemas.microsoft.com/office/drawing/2014/main" id="{D412E93C-BCC8-4E1E-A54F-C2904951453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 flipH="1">
            <a:off x="0" y="322073"/>
            <a:ext cx="6095998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A_直接连接符 15">
            <a:extLst>
              <a:ext uri="{FF2B5EF4-FFF2-40B4-BE49-F238E27FC236}">
                <a16:creationId xmlns="" xmlns:a16="http://schemas.microsoft.com/office/drawing/2014/main" id="{DF898368-540E-43BB-B1F3-099F6F45EA1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1912600" y="3410961"/>
            <a:ext cx="0" cy="342900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A_直接连接符 16">
            <a:extLst>
              <a:ext uri="{FF2B5EF4-FFF2-40B4-BE49-F238E27FC236}">
                <a16:creationId xmlns="" xmlns:a16="http://schemas.microsoft.com/office/drawing/2014/main" id="{E1494AE5-F144-4555-885B-39203E00117F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6095998" y="6560561"/>
            <a:ext cx="6095998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896845C8-2C80-4512-AF9A-F7BF541AE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68251386"/>
              </p:ext>
            </p:extLst>
          </p:nvPr>
        </p:nvGraphicFramePr>
        <p:xfrm>
          <a:off x="279399" y="2195414"/>
          <a:ext cx="6733255" cy="3461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6651">
                  <a:extLst>
                    <a:ext uri="{9D8B030D-6E8A-4147-A177-3AD203B41FA5}">
                      <a16:colId xmlns="" xmlns:a16="http://schemas.microsoft.com/office/drawing/2014/main" val="2661684151"/>
                    </a:ext>
                  </a:extLst>
                </a:gridCol>
                <a:gridCol w="1346651">
                  <a:extLst>
                    <a:ext uri="{9D8B030D-6E8A-4147-A177-3AD203B41FA5}">
                      <a16:colId xmlns="" xmlns:a16="http://schemas.microsoft.com/office/drawing/2014/main" val="3522870111"/>
                    </a:ext>
                  </a:extLst>
                </a:gridCol>
                <a:gridCol w="1346651">
                  <a:extLst>
                    <a:ext uri="{9D8B030D-6E8A-4147-A177-3AD203B41FA5}">
                      <a16:colId xmlns="" xmlns:a16="http://schemas.microsoft.com/office/drawing/2014/main" val="2665881226"/>
                    </a:ext>
                  </a:extLst>
                </a:gridCol>
                <a:gridCol w="1346651">
                  <a:extLst>
                    <a:ext uri="{9D8B030D-6E8A-4147-A177-3AD203B41FA5}">
                      <a16:colId xmlns="" xmlns:a16="http://schemas.microsoft.com/office/drawing/2014/main" val="3537474226"/>
                    </a:ext>
                  </a:extLst>
                </a:gridCol>
                <a:gridCol w="1346651">
                  <a:extLst>
                    <a:ext uri="{9D8B030D-6E8A-4147-A177-3AD203B41FA5}">
                      <a16:colId xmlns="" xmlns:a16="http://schemas.microsoft.com/office/drawing/2014/main" val="2623854242"/>
                    </a:ext>
                  </a:extLst>
                </a:gridCol>
              </a:tblGrid>
              <a:tr h="3845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年份</a:t>
                      </a:r>
                      <a:endParaRPr lang="zh-CN" altLang="en-US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各类能源消费总量比重（</a:t>
                      </a:r>
                      <a:r>
                        <a:rPr lang="en-US" altLang="zh-CN" sz="2000" u="none" strike="noStrike" dirty="0">
                          <a:effectLst/>
                        </a:rPr>
                        <a:t>%</a:t>
                      </a:r>
                      <a:r>
                        <a:rPr lang="zh-CN" altLang="en-US" sz="2000" u="none" strike="noStrike" dirty="0">
                          <a:effectLst/>
                        </a:rPr>
                        <a:t>）</a:t>
                      </a:r>
                      <a:endParaRPr lang="zh-CN" altLang="en-US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2839997"/>
                  </a:ext>
                </a:extLst>
              </a:tr>
              <a:tr h="3845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煤炭</a:t>
                      </a:r>
                      <a:endParaRPr lang="zh-CN" altLang="en-US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石油</a:t>
                      </a:r>
                      <a:endParaRPr lang="zh-CN" altLang="en-US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天然气</a:t>
                      </a:r>
                      <a:endParaRPr lang="zh-CN" altLang="en-US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水电</a:t>
                      </a:r>
                      <a:endParaRPr lang="zh-CN" altLang="en-US" sz="2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50058812"/>
                  </a:ext>
                </a:extLst>
              </a:tr>
              <a:tr h="38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1970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80.9 </a:t>
                      </a:r>
                      <a:endParaRPr lang="en-US" altLang="zh-CN" sz="2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14.7 </a:t>
                      </a:r>
                      <a:endParaRPr lang="en-US" altLang="zh-CN" sz="2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0.9 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3.5 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87169945"/>
                  </a:ext>
                </a:extLst>
              </a:tr>
              <a:tr h="38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1975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71.9 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21.1 </a:t>
                      </a:r>
                      <a:endParaRPr lang="en-US" altLang="zh-CN" sz="2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2.5 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4.5 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9719338"/>
                  </a:ext>
                </a:extLst>
              </a:tr>
              <a:tr h="38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1980</a:t>
                      </a:r>
                      <a:endParaRPr lang="en-US" altLang="zh-CN" sz="2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72.2 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20.7 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3.1 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4.0 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78423326"/>
                  </a:ext>
                </a:extLst>
              </a:tr>
              <a:tr h="38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1985</a:t>
                      </a:r>
                      <a:endParaRPr lang="en-US" altLang="zh-CN" sz="2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75.8 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17.1 </a:t>
                      </a:r>
                      <a:endParaRPr lang="en-US" altLang="zh-CN" sz="2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2.2 </a:t>
                      </a:r>
                      <a:endParaRPr lang="en-US" altLang="zh-CN" sz="2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4.9 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70460361"/>
                  </a:ext>
                </a:extLst>
              </a:tr>
              <a:tr h="38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1990</a:t>
                      </a:r>
                      <a:endParaRPr lang="en-US" altLang="zh-CN" sz="2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76.2 </a:t>
                      </a:r>
                      <a:endParaRPr lang="en-US" altLang="zh-CN" sz="2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16.6 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2.1 </a:t>
                      </a:r>
                      <a:endParaRPr lang="en-US" altLang="zh-CN" sz="2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5.1 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97966267"/>
                  </a:ext>
                </a:extLst>
              </a:tr>
              <a:tr h="38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1995</a:t>
                      </a:r>
                      <a:endParaRPr lang="en-US" altLang="zh-CN" sz="2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74.6 </a:t>
                      </a:r>
                      <a:endParaRPr lang="en-US" altLang="zh-CN" sz="2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17.5 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1.8 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6.1 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39193415"/>
                  </a:ext>
                </a:extLst>
              </a:tr>
              <a:tr h="38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2000</a:t>
                      </a:r>
                      <a:endParaRPr lang="en-US" altLang="zh-CN" sz="2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67.0 </a:t>
                      </a:r>
                      <a:endParaRPr lang="en-US" altLang="zh-CN" sz="2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23.6 </a:t>
                      </a:r>
                      <a:endParaRPr lang="en-US" altLang="zh-CN" sz="2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2.5 </a:t>
                      </a:r>
                      <a:endParaRPr lang="en-US" altLang="zh-CN" sz="2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6.9 </a:t>
                      </a:r>
                      <a:endParaRPr lang="en-US" altLang="zh-CN" sz="2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25404749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="" xmlns:a16="http://schemas.microsoft.com/office/drawing/2014/main" id="{DC5B9FE8-C0B9-49F6-842D-245A4D653C46}"/>
              </a:ext>
            </a:extLst>
          </p:cNvPr>
          <p:cNvSpPr/>
          <p:nvPr/>
        </p:nvSpPr>
        <p:spPr>
          <a:xfrm>
            <a:off x="508001" y="485340"/>
            <a:ext cx="9328725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kern="0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下面是某国能源消费的构成统计表，根据下列要求，利用图表的形式对数据进行分析，并形成结论。</a:t>
            </a:r>
            <a:endParaRPr lang="zh-CN" altLang="en-US" sz="2000" kern="100" dirty="0">
              <a:effectLst/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BDE4B41-5358-4535-A5FE-BC6B3473F147}"/>
              </a:ext>
            </a:extLst>
          </p:cNvPr>
          <p:cNvSpPr/>
          <p:nvPr/>
        </p:nvSpPr>
        <p:spPr>
          <a:xfrm>
            <a:off x="7038052" y="2306333"/>
            <a:ext cx="3966116" cy="335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kern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各类能源的消费量各年份对比情况分析</a:t>
            </a:r>
            <a:endParaRPr lang="zh-CN" altLang="en-US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kern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各类能源的消费量各年份变化趋势分析</a:t>
            </a:r>
            <a:endParaRPr lang="zh-CN" altLang="en-US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kern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统计</a:t>
            </a:r>
            <a:r>
              <a:rPr lang="en-US" altLang="zh-CN" sz="2400" kern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1975</a:t>
            </a:r>
            <a:r>
              <a:rPr lang="zh-CN" altLang="en-US" sz="2400" kern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年各类能源的消费量的比例关系情况。</a:t>
            </a:r>
            <a:endParaRPr lang="zh-CN" altLang="en-US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45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4">
            <a:extLst>
              <a:ext uri="{FF2B5EF4-FFF2-40B4-BE49-F238E27FC236}">
                <a16:creationId xmlns="" xmlns:a16="http://schemas.microsoft.com/office/drawing/2014/main" id="{0FB13B99-FFC5-4F14-83A6-114F02F863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PA_直接连接符 7">
            <a:extLst>
              <a:ext uri="{FF2B5EF4-FFF2-40B4-BE49-F238E27FC236}">
                <a16:creationId xmlns="" xmlns:a16="http://schemas.microsoft.com/office/drawing/2014/main" id="{690BD406-FDA0-4CA8-B3D0-3DD0840440F5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10">
            <a:extLst>
              <a:ext uri="{FF2B5EF4-FFF2-40B4-BE49-F238E27FC236}">
                <a16:creationId xmlns="" xmlns:a16="http://schemas.microsoft.com/office/drawing/2014/main" id="{D0DD7538-C911-4A54-8ADC-264B718AE2B1}"/>
              </a:ext>
            </a:extLst>
          </p:cNvPr>
          <p:cNvCxnSpPr>
            <a:stCxn id="3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15">
            <a:extLst>
              <a:ext uri="{FF2B5EF4-FFF2-40B4-BE49-F238E27FC236}">
                <a16:creationId xmlns="" xmlns:a16="http://schemas.microsoft.com/office/drawing/2014/main" id="{18312D7F-2431-4B8D-90FE-D541C55772C4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16">
            <a:extLst>
              <a:ext uri="{FF2B5EF4-FFF2-40B4-BE49-F238E27FC236}">
                <a16:creationId xmlns="" xmlns:a16="http://schemas.microsoft.com/office/drawing/2014/main" id="{738796A5-2E80-46B5-A22D-E8BA2CCEA77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13CB007-8F1B-4F11-BE76-0E51049B3300}"/>
              </a:ext>
            </a:extLst>
          </p:cNvPr>
          <p:cNvSpPr txBox="1"/>
          <p:nvPr/>
        </p:nvSpPr>
        <p:spPr>
          <a:xfrm>
            <a:off x="4890655" y="2327564"/>
            <a:ext cx="3186545" cy="58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9" name="图表 8">
            <a:extLst>
              <a:ext uri="{FF2B5EF4-FFF2-40B4-BE49-F238E27FC236}">
                <a16:creationId xmlns="" xmlns:a16="http://schemas.microsoft.com/office/drawing/2014/main" id="{CB501E84-671C-4CEF-B70C-C5A8F8412F0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29094257"/>
              </p:ext>
            </p:extLst>
          </p:nvPr>
        </p:nvGraphicFramePr>
        <p:xfrm>
          <a:off x="3181237" y="1041411"/>
          <a:ext cx="6762035" cy="3781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ED96708-576A-474B-BC29-6A076E8C035A}"/>
              </a:ext>
            </a:extLst>
          </p:cNvPr>
          <p:cNvSpPr/>
          <p:nvPr/>
        </p:nvSpPr>
        <p:spPr>
          <a:xfrm>
            <a:off x="2329566" y="5027045"/>
            <a:ext cx="8032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3600" b="1" kern="0" dirty="0">
                <a:latin typeface="幼圆" panose="02010509060101010101" pitchFamily="49" charset="-122"/>
                <a:ea typeface="幼圆" panose="02010509060101010101" pitchFamily="49" charset="-122"/>
              </a:rPr>
              <a:t>图表是对数据的一种更加</a:t>
            </a:r>
            <a:r>
              <a:rPr lang="zh-CN" altLang="en-US" sz="3600" b="1" kern="0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直观</a:t>
            </a:r>
            <a:r>
              <a:rPr lang="zh-CN" altLang="en-US" sz="3600" b="1" kern="0" dirty="0">
                <a:latin typeface="幼圆" panose="02010509060101010101" pitchFamily="49" charset="-122"/>
                <a:ea typeface="幼圆" panose="02010509060101010101" pitchFamily="49" charset="-122"/>
              </a:rPr>
              <a:t>的表达。</a:t>
            </a:r>
            <a:endParaRPr lang="zh-CN" altLang="en-US" sz="2800" b="1" kern="100" dirty="0">
              <a:effectLst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1FA9BCB1-F612-465F-AEBB-AB863469BE0B}"/>
              </a:ext>
            </a:extLst>
          </p:cNvPr>
          <p:cNvSpPr txBox="1"/>
          <p:nvPr/>
        </p:nvSpPr>
        <p:spPr>
          <a:xfrm>
            <a:off x="1934240" y="1393673"/>
            <a:ext cx="7246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kern="0" dirty="0">
                <a:latin typeface="幼圆" panose="02010509060101010101" pitchFamily="49" charset="-122"/>
                <a:ea typeface="幼圆" panose="02010509060101010101" pitchFamily="49" charset="-122"/>
              </a:rPr>
              <a:t>数据图形化</a:t>
            </a:r>
          </a:p>
        </p:txBody>
      </p:sp>
    </p:spTree>
    <p:extLst>
      <p:ext uri="{BB962C8B-B14F-4D97-AF65-F5344CB8AC3E}">
        <p14:creationId xmlns="" xmlns:p14="http://schemas.microsoft.com/office/powerpoint/2010/main" val="26853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4">
            <a:extLst>
              <a:ext uri="{FF2B5EF4-FFF2-40B4-BE49-F238E27FC236}">
                <a16:creationId xmlns="" xmlns:a16="http://schemas.microsoft.com/office/drawing/2014/main" id="{0FB13B99-FFC5-4F14-83A6-114F02F863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PA_直接连接符 7">
            <a:extLst>
              <a:ext uri="{FF2B5EF4-FFF2-40B4-BE49-F238E27FC236}">
                <a16:creationId xmlns="" xmlns:a16="http://schemas.microsoft.com/office/drawing/2014/main" id="{690BD406-FDA0-4CA8-B3D0-3DD0840440F5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10">
            <a:extLst>
              <a:ext uri="{FF2B5EF4-FFF2-40B4-BE49-F238E27FC236}">
                <a16:creationId xmlns="" xmlns:a16="http://schemas.microsoft.com/office/drawing/2014/main" id="{D0DD7538-C911-4A54-8ADC-264B718AE2B1}"/>
              </a:ext>
            </a:extLst>
          </p:cNvPr>
          <p:cNvCxnSpPr>
            <a:stCxn id="3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15">
            <a:extLst>
              <a:ext uri="{FF2B5EF4-FFF2-40B4-BE49-F238E27FC236}">
                <a16:creationId xmlns="" xmlns:a16="http://schemas.microsoft.com/office/drawing/2014/main" id="{18312D7F-2431-4B8D-90FE-D541C55772C4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16">
            <a:extLst>
              <a:ext uri="{FF2B5EF4-FFF2-40B4-BE49-F238E27FC236}">
                <a16:creationId xmlns="" xmlns:a16="http://schemas.microsoft.com/office/drawing/2014/main" id="{738796A5-2E80-46B5-A22D-E8BA2CCEA77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13CB007-8F1B-4F11-BE76-0E51049B3300}"/>
              </a:ext>
            </a:extLst>
          </p:cNvPr>
          <p:cNvSpPr txBox="1"/>
          <p:nvPr/>
        </p:nvSpPr>
        <p:spPr>
          <a:xfrm>
            <a:off x="4890655" y="2327564"/>
            <a:ext cx="3186545" cy="58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82A0E90-6271-4630-ACFF-3DAFAE66484E}"/>
              </a:ext>
            </a:extLst>
          </p:cNvPr>
          <p:cNvSpPr/>
          <p:nvPr/>
        </p:nvSpPr>
        <p:spPr>
          <a:xfrm>
            <a:off x="1942967" y="1939211"/>
            <a:ext cx="9081919" cy="245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>
              <a:lnSpc>
                <a:spcPct val="150000"/>
              </a:lnSpc>
            </a:pPr>
            <a:r>
              <a:rPr lang="zh-CN" altLang="en-US" sz="3600" b="1" kern="0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表格数据的图形化表示</a:t>
            </a:r>
            <a:endParaRPr lang="en-US" altLang="zh-CN" sz="3600" b="1" kern="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indent="152400">
              <a:lnSpc>
                <a:spcPct val="150000"/>
              </a:lnSpc>
            </a:pPr>
            <a:r>
              <a:rPr lang="zh-CN" altLang="en-US" sz="3600" b="1" kern="0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实际上就是表格内</a:t>
            </a:r>
            <a:r>
              <a:rPr lang="zh-CN" altLang="en-US" sz="3600" b="1" kern="0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要素关系</a:t>
            </a:r>
            <a:r>
              <a:rPr lang="en-US" altLang="zh-CN" sz="3600" b="1" kern="0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3600" b="1" kern="0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通常是</a:t>
            </a:r>
            <a:r>
              <a:rPr lang="zh-CN" altLang="en-US" sz="3600" b="1" u="sng" kern="0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数量、比率与类别、地点</a:t>
            </a:r>
            <a:r>
              <a:rPr lang="zh-CN" altLang="en-US" sz="3600" b="1" kern="0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等要素的图形化展开。</a:t>
            </a:r>
            <a:endParaRPr lang="zh-CN" altLang="en-US" sz="2800" b="1" kern="1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93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4">
            <a:extLst>
              <a:ext uri="{FF2B5EF4-FFF2-40B4-BE49-F238E27FC236}">
                <a16:creationId xmlns="" xmlns:a16="http://schemas.microsoft.com/office/drawing/2014/main" id="{0FB13B99-FFC5-4F14-83A6-114F02F863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PA_直接连接符 7">
            <a:extLst>
              <a:ext uri="{FF2B5EF4-FFF2-40B4-BE49-F238E27FC236}">
                <a16:creationId xmlns="" xmlns:a16="http://schemas.microsoft.com/office/drawing/2014/main" id="{690BD406-FDA0-4CA8-B3D0-3DD0840440F5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10">
            <a:extLst>
              <a:ext uri="{FF2B5EF4-FFF2-40B4-BE49-F238E27FC236}">
                <a16:creationId xmlns="" xmlns:a16="http://schemas.microsoft.com/office/drawing/2014/main" id="{D0DD7538-C911-4A54-8ADC-264B718AE2B1}"/>
              </a:ext>
            </a:extLst>
          </p:cNvPr>
          <p:cNvCxnSpPr>
            <a:stCxn id="3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15">
            <a:extLst>
              <a:ext uri="{FF2B5EF4-FFF2-40B4-BE49-F238E27FC236}">
                <a16:creationId xmlns="" xmlns:a16="http://schemas.microsoft.com/office/drawing/2014/main" id="{18312D7F-2431-4B8D-90FE-D541C55772C4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16">
            <a:extLst>
              <a:ext uri="{FF2B5EF4-FFF2-40B4-BE49-F238E27FC236}">
                <a16:creationId xmlns="" xmlns:a16="http://schemas.microsoft.com/office/drawing/2014/main" id="{738796A5-2E80-46B5-A22D-E8BA2CCEA77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13CB007-8F1B-4F11-BE76-0E51049B3300}"/>
              </a:ext>
            </a:extLst>
          </p:cNvPr>
          <p:cNvSpPr txBox="1"/>
          <p:nvPr/>
        </p:nvSpPr>
        <p:spPr>
          <a:xfrm>
            <a:off x="4890655" y="2327564"/>
            <a:ext cx="3186545" cy="58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9" name="图表 8">
            <a:extLst>
              <a:ext uri="{FF2B5EF4-FFF2-40B4-BE49-F238E27FC236}">
                <a16:creationId xmlns="" xmlns:a16="http://schemas.microsoft.com/office/drawing/2014/main" id="{CB501E84-671C-4CEF-B70C-C5A8F8412F0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57451269"/>
              </p:ext>
            </p:extLst>
          </p:nvPr>
        </p:nvGraphicFramePr>
        <p:xfrm>
          <a:off x="6383547" y="1423417"/>
          <a:ext cx="4822161" cy="339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3A5E71DA-CE55-4F74-ADFE-88DEBD098DF6}"/>
              </a:ext>
            </a:extLst>
          </p:cNvPr>
          <p:cNvSpPr/>
          <p:nvPr/>
        </p:nvSpPr>
        <p:spPr>
          <a:xfrm>
            <a:off x="1502039" y="1199232"/>
            <a:ext cx="6288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3200" b="1" kern="0" dirty="0">
                <a:latin typeface="幼圆" panose="02010509060101010101" pitchFamily="49" charset="-122"/>
                <a:ea typeface="幼圆" panose="02010509060101010101" pitchFamily="49" charset="-122"/>
              </a:rPr>
              <a:t>图形化的</a:t>
            </a:r>
            <a:r>
              <a:rPr lang="zh-CN" altLang="en-US" sz="3200" b="1" kern="0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数量</a:t>
            </a:r>
            <a:r>
              <a:rPr lang="zh-CN" altLang="en-US" sz="3200" b="1" kern="0" dirty="0">
                <a:latin typeface="幼圆" panose="02010509060101010101" pitchFamily="49" charset="-122"/>
                <a:ea typeface="幼圆" panose="02010509060101010101" pitchFamily="49" charset="-122"/>
              </a:rPr>
              <a:t>关系</a:t>
            </a:r>
            <a:endParaRPr lang="zh-CN" altLang="en-US" sz="2400" b="1" kern="100" dirty="0">
              <a:effectLst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82DB6AE-82F2-4425-A5FC-6F6431AF89E0}"/>
              </a:ext>
            </a:extLst>
          </p:cNvPr>
          <p:cNvSpPr/>
          <p:nvPr/>
        </p:nvSpPr>
        <p:spPr>
          <a:xfrm>
            <a:off x="2209000" y="5006710"/>
            <a:ext cx="842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3200" b="1" kern="0" dirty="0">
                <a:latin typeface="幼圆" panose="02010509060101010101" pitchFamily="49" charset="-122"/>
                <a:ea typeface="幼圆" panose="02010509060101010101" pitchFamily="49" charset="-122"/>
              </a:rPr>
              <a:t>更容易发现和理解事物的性质特征和变化规律</a:t>
            </a:r>
          </a:p>
        </p:txBody>
      </p:sp>
      <p:graphicFrame>
        <p:nvGraphicFramePr>
          <p:cNvPr id="13" name="表格 12">
            <a:extLst>
              <a:ext uri="{FF2B5EF4-FFF2-40B4-BE49-F238E27FC236}">
                <a16:creationId xmlns="" xmlns:a16="http://schemas.microsoft.com/office/drawing/2014/main" id="{BD3D3BFC-CFA6-468C-92D4-E3AFF8CC4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4872397"/>
              </p:ext>
            </p:extLst>
          </p:nvPr>
        </p:nvGraphicFramePr>
        <p:xfrm>
          <a:off x="2383594" y="1851290"/>
          <a:ext cx="3898286" cy="2778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7600">
                  <a:extLst>
                    <a:ext uri="{9D8B030D-6E8A-4147-A177-3AD203B41FA5}">
                      <a16:colId xmlns="" xmlns:a16="http://schemas.microsoft.com/office/drawing/2014/main" val="4109899450"/>
                    </a:ext>
                  </a:extLst>
                </a:gridCol>
                <a:gridCol w="1316154">
                  <a:extLst>
                    <a:ext uri="{9D8B030D-6E8A-4147-A177-3AD203B41FA5}">
                      <a16:colId xmlns="" xmlns:a16="http://schemas.microsoft.com/office/drawing/2014/main" val="1057353708"/>
                    </a:ext>
                  </a:extLst>
                </a:gridCol>
                <a:gridCol w="1344532">
                  <a:extLst>
                    <a:ext uri="{9D8B030D-6E8A-4147-A177-3AD203B41FA5}">
                      <a16:colId xmlns="" xmlns:a16="http://schemas.microsoft.com/office/drawing/2014/main" val="3568134902"/>
                    </a:ext>
                  </a:extLst>
                </a:gridCol>
              </a:tblGrid>
              <a:tr h="3472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星期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最高温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最低温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6785343"/>
                  </a:ext>
                </a:extLst>
              </a:tr>
              <a:tr h="3472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星期一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16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11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6221563"/>
                  </a:ext>
                </a:extLst>
              </a:tr>
              <a:tr h="3472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星期二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12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8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6270892"/>
                  </a:ext>
                </a:extLst>
              </a:tr>
              <a:tr h="3472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星期三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11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8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28522579"/>
                  </a:ext>
                </a:extLst>
              </a:tr>
              <a:tr h="3472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星期四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20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45647709"/>
                  </a:ext>
                </a:extLst>
              </a:tr>
              <a:tr h="3472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星期五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21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9549463"/>
                  </a:ext>
                </a:extLst>
              </a:tr>
              <a:tr h="3472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星期六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16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12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00389049"/>
                  </a:ext>
                </a:extLst>
              </a:tr>
              <a:tr h="3472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星期日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16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12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41768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46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矩形 4">
            <a:extLst>
              <a:ext uri="{FF2B5EF4-FFF2-40B4-BE49-F238E27FC236}">
                <a16:creationId xmlns="" xmlns:a16="http://schemas.microsoft.com/office/drawing/2014/main" id="{B773B7CF-37A1-47E2-A840-66321927243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1997" cy="6839961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PA_直接连接符 7">
            <a:extLst>
              <a:ext uri="{FF2B5EF4-FFF2-40B4-BE49-F238E27FC236}">
                <a16:creationId xmlns="" xmlns:a16="http://schemas.microsoft.com/office/drawing/2014/main" id="{2C4BA72B-F91F-4490-80BE-E3FC886B4D38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254000" y="18039"/>
            <a:ext cx="0" cy="339292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>
            <a:extLst>
              <a:ext uri="{FF2B5EF4-FFF2-40B4-BE49-F238E27FC236}">
                <a16:creationId xmlns="" xmlns:a16="http://schemas.microsoft.com/office/drawing/2014/main" id="{D412E93C-BCC8-4E1E-A54F-C2904951453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 flipH="1">
            <a:off x="0" y="322073"/>
            <a:ext cx="6095998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A_直接连接符 15">
            <a:extLst>
              <a:ext uri="{FF2B5EF4-FFF2-40B4-BE49-F238E27FC236}">
                <a16:creationId xmlns="" xmlns:a16="http://schemas.microsoft.com/office/drawing/2014/main" id="{DF898368-540E-43BB-B1F3-099F6F45EA1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1912600" y="3410961"/>
            <a:ext cx="0" cy="342900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A_直接连接符 16">
            <a:extLst>
              <a:ext uri="{FF2B5EF4-FFF2-40B4-BE49-F238E27FC236}">
                <a16:creationId xmlns="" xmlns:a16="http://schemas.microsoft.com/office/drawing/2014/main" id="{E1494AE5-F144-4555-885B-39203E00117F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6095998" y="6560561"/>
            <a:ext cx="6095998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BF722CA8-9BE4-49C6-90D2-9C5858F7DA2C}"/>
              </a:ext>
            </a:extLst>
          </p:cNvPr>
          <p:cNvSpPr/>
          <p:nvPr/>
        </p:nvSpPr>
        <p:spPr>
          <a:xfrm>
            <a:off x="1916116" y="1653433"/>
            <a:ext cx="7394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0" dirty="0">
                <a:latin typeface="幼圆" panose="02010509060101010101" pitchFamily="49" charset="-122"/>
                <a:ea typeface="幼圆" panose="02010509060101010101" pitchFamily="49" charset="-122"/>
              </a:rPr>
              <a:t>·</a:t>
            </a:r>
            <a:r>
              <a:rPr lang="zh-CN" altLang="en-US" sz="3200" b="1" kern="0" dirty="0">
                <a:latin typeface="幼圆" panose="02010509060101010101" pitchFamily="49" charset="-122"/>
                <a:ea typeface="幼圆" panose="02010509060101010101" pitchFamily="49" charset="-122"/>
              </a:rPr>
              <a:t>在学习生活中，同学们知道哪些图表</a:t>
            </a:r>
            <a:r>
              <a:rPr lang="en-US" altLang="zh-CN" sz="3200" b="1" kern="0" dirty="0">
                <a:latin typeface="幼圆" panose="02010509060101010101" pitchFamily="49" charset="-122"/>
                <a:ea typeface="幼圆" panose="02010509060101010101" pitchFamily="49" charset="-122"/>
              </a:rPr>
              <a:t>?</a:t>
            </a:r>
            <a:endParaRPr lang="zh-CN" altLang="en-US" sz="3200" b="1" kern="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51E0D48C-0362-485B-AE6D-1C95CF41DA39}"/>
              </a:ext>
            </a:extLst>
          </p:cNvPr>
          <p:cNvSpPr/>
          <p:nvPr/>
        </p:nvSpPr>
        <p:spPr>
          <a:xfrm>
            <a:off x="2838450" y="2553310"/>
            <a:ext cx="72281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kern="0" dirty="0">
                <a:latin typeface="幼圆" panose="02010509060101010101" pitchFamily="49" charset="-122"/>
                <a:ea typeface="幼圆" panose="02010509060101010101" pitchFamily="49" charset="-122"/>
              </a:rPr>
              <a:t>折线图、柱形图、饼图、</a:t>
            </a:r>
            <a:r>
              <a:rPr lang="en-US" altLang="zh-CN" sz="2800" b="1" kern="0" dirty="0">
                <a:latin typeface="幼圆" panose="02010509060101010101" pitchFamily="49" charset="-122"/>
                <a:ea typeface="幼圆" panose="02010509060101010101" pitchFamily="49" charset="-122"/>
              </a:rPr>
              <a:t>XY</a:t>
            </a:r>
            <a:r>
              <a:rPr lang="zh-CN" altLang="en-US" sz="2800" b="1" kern="0" dirty="0">
                <a:latin typeface="幼圆" panose="02010509060101010101" pitchFamily="49" charset="-122"/>
                <a:ea typeface="幼圆" panose="02010509060101010101" pitchFamily="49" charset="-122"/>
              </a:rPr>
              <a:t>散点图、条形图、股价图、雷达图、组合图</a:t>
            </a:r>
            <a:r>
              <a:rPr lang="en-US" altLang="zh-CN" sz="2800" b="1" kern="0" dirty="0">
                <a:latin typeface="幼圆" panose="02010509060101010101" pitchFamily="49" charset="-122"/>
                <a:ea typeface="幼圆" panose="02010509060101010101" pitchFamily="49" charset="-122"/>
              </a:rPr>
              <a:t>……</a:t>
            </a:r>
            <a:endParaRPr lang="zh-CN" altLang="en-US" sz="2800" b="1" kern="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 kern="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F8E3652A-9EB9-4531-9214-368566DEEF91}"/>
              </a:ext>
            </a:extLst>
          </p:cNvPr>
          <p:cNvSpPr/>
          <p:nvPr/>
        </p:nvSpPr>
        <p:spPr>
          <a:xfrm>
            <a:off x="3620208" y="4088977"/>
            <a:ext cx="48173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kern="0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每种图的使用范围不同</a:t>
            </a:r>
            <a:endParaRPr lang="en-US" altLang="zh-CN" sz="3600" b="1" kern="0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sz="3600" b="1" kern="0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表达的含义也不同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8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4">
            <a:extLst>
              <a:ext uri="{FF2B5EF4-FFF2-40B4-BE49-F238E27FC236}">
                <a16:creationId xmlns="" xmlns:a16="http://schemas.microsoft.com/office/drawing/2014/main" id="{0FB13B99-FFC5-4F14-83A6-114F02F863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" name="PA_直接连接符 7">
            <a:extLst>
              <a:ext uri="{FF2B5EF4-FFF2-40B4-BE49-F238E27FC236}">
                <a16:creationId xmlns="" xmlns:a16="http://schemas.microsoft.com/office/drawing/2014/main" id="{690BD406-FDA0-4CA8-B3D0-3DD0840440F5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381377" y="0"/>
            <a:ext cx="0" cy="342900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10">
            <a:extLst>
              <a:ext uri="{FF2B5EF4-FFF2-40B4-BE49-F238E27FC236}">
                <a16:creationId xmlns="" xmlns:a16="http://schemas.microsoft.com/office/drawing/2014/main" id="{D0DD7538-C911-4A54-8ADC-264B718AE2B1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 flipH="1">
            <a:off x="0" y="369455"/>
            <a:ext cx="609600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15">
            <a:extLst>
              <a:ext uri="{FF2B5EF4-FFF2-40B4-BE49-F238E27FC236}">
                <a16:creationId xmlns="" xmlns:a16="http://schemas.microsoft.com/office/drawing/2014/main" id="{18312D7F-2431-4B8D-90FE-D541C55772C4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1868727" y="3429000"/>
            <a:ext cx="0" cy="342900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16">
            <a:extLst>
              <a:ext uri="{FF2B5EF4-FFF2-40B4-BE49-F238E27FC236}">
                <a16:creationId xmlns="" xmlns:a16="http://schemas.microsoft.com/office/drawing/2014/main" id="{738796A5-2E80-46B5-A22D-E8BA2CCEA77E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6096000" y="6542931"/>
            <a:ext cx="609600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_矩形 18">
            <a:extLst>
              <a:ext uri="{FF2B5EF4-FFF2-40B4-BE49-F238E27FC236}">
                <a16:creationId xmlns="" xmlns:a16="http://schemas.microsoft.com/office/drawing/2014/main" id="{A17A21D3-CD5C-4681-BA7F-ACC5B01A568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97190" y="888331"/>
            <a:ext cx="29877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【</a:t>
            </a:r>
            <a:r>
              <a:rPr lang="zh-CN" altLang="zh-CN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 探究一】</a:t>
            </a:r>
            <a:endParaRPr lang="en-US" altLang="zh-CN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="" xmlns:a16="http://schemas.microsoft.com/office/drawing/2014/main" id="{EF018F3B-87F0-4BEA-8F7A-2CBF9627A4D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826779005"/>
              </p:ext>
            </p:extLst>
          </p:nvPr>
        </p:nvGraphicFramePr>
        <p:xfrm>
          <a:off x="4181475" y="849636"/>
          <a:ext cx="7295046" cy="438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B770F8C-EF3A-4EB6-A916-B085A3299C27}"/>
              </a:ext>
            </a:extLst>
          </p:cNvPr>
          <p:cNvSpPr/>
          <p:nvPr/>
        </p:nvSpPr>
        <p:spPr>
          <a:xfrm>
            <a:off x="1335338" y="1915254"/>
            <a:ext cx="2680385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kern="0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观察柱形图，你从图表中获得了哪些信息？</a:t>
            </a:r>
            <a:endParaRPr lang="zh-CN" altLang="en-US" sz="2000" b="1" kern="100" dirty="0">
              <a:effectLst/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6364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4">
            <a:extLst>
              <a:ext uri="{FF2B5EF4-FFF2-40B4-BE49-F238E27FC236}">
                <a16:creationId xmlns="" xmlns:a16="http://schemas.microsoft.com/office/drawing/2014/main" id="{0FB13B99-FFC5-4F14-83A6-114F02F863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03231" y="685686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PA_直接连接符 7">
            <a:extLst>
              <a:ext uri="{FF2B5EF4-FFF2-40B4-BE49-F238E27FC236}">
                <a16:creationId xmlns="" xmlns:a16="http://schemas.microsoft.com/office/drawing/2014/main" id="{690BD406-FDA0-4CA8-B3D0-3DD0840440F5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 flipV="1">
            <a:off x="903231" y="685686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10">
            <a:extLst>
              <a:ext uri="{FF2B5EF4-FFF2-40B4-BE49-F238E27FC236}">
                <a16:creationId xmlns="" xmlns:a16="http://schemas.microsoft.com/office/drawing/2014/main" id="{D0DD7538-C911-4A54-8ADC-264B718AE2B1}"/>
              </a:ext>
            </a:extLst>
          </p:cNvPr>
          <p:cNvCxnSpPr>
            <a:cxnSpLocks/>
            <a:stCxn id="3" idx="0"/>
          </p:cNvCxnSpPr>
          <p:nvPr>
            <p:custDataLst>
              <p:tags r:id="rId3"/>
            </p:custDataLst>
          </p:nvPr>
        </p:nvCxnSpPr>
        <p:spPr>
          <a:xfrm flipH="1">
            <a:off x="903231" y="685686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15">
            <a:extLst>
              <a:ext uri="{FF2B5EF4-FFF2-40B4-BE49-F238E27FC236}">
                <a16:creationId xmlns="" xmlns:a16="http://schemas.microsoft.com/office/drawing/2014/main" id="{18312D7F-2431-4B8D-90FE-D541C55772C4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16">
            <a:extLst>
              <a:ext uri="{FF2B5EF4-FFF2-40B4-BE49-F238E27FC236}">
                <a16:creationId xmlns="" xmlns:a16="http://schemas.microsoft.com/office/drawing/2014/main" id="{738796A5-2E80-46B5-A22D-E8BA2CCEA77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13CB007-8F1B-4F11-BE76-0E51049B3300}"/>
              </a:ext>
            </a:extLst>
          </p:cNvPr>
          <p:cNvSpPr txBox="1"/>
          <p:nvPr/>
        </p:nvSpPr>
        <p:spPr>
          <a:xfrm>
            <a:off x="4890655" y="2327564"/>
            <a:ext cx="3186545" cy="58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F88BC48-8CD5-4425-B59A-B09CB7F943C6}"/>
              </a:ext>
            </a:extLst>
          </p:cNvPr>
          <p:cNvSpPr/>
          <p:nvPr/>
        </p:nvSpPr>
        <p:spPr>
          <a:xfrm>
            <a:off x="1192452" y="1607448"/>
            <a:ext cx="9825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800" kern="0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下表是</a:t>
            </a:r>
            <a:r>
              <a:rPr lang="zh-CN" altLang="en-US" sz="2800" kern="0" dirty="0" smtClean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2800" kern="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高一年级创建文明班集体评比活动快讯</a:t>
            </a:r>
            <a:r>
              <a:rPr lang="zh-CN" altLang="en-US" sz="2800" kern="0" dirty="0" smtClean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800" kern="0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表，记录了高一年级三个班前三周的文明总分。</a:t>
            </a:r>
            <a:endParaRPr lang="zh-CN" altLang="en-US" sz="2000" kern="100" dirty="0">
              <a:effectLst/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="" xmlns:a16="http://schemas.microsoft.com/office/drawing/2014/main" id="{4D0B1CF9-173F-4DFB-A022-54AA36480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9305483"/>
              </p:ext>
            </p:extLst>
          </p:nvPr>
        </p:nvGraphicFramePr>
        <p:xfrm>
          <a:off x="1162074" y="2662355"/>
          <a:ext cx="6683900" cy="3065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6548">
                  <a:extLst>
                    <a:ext uri="{9D8B030D-6E8A-4147-A177-3AD203B41FA5}">
                      <a16:colId xmlns="" xmlns:a16="http://schemas.microsoft.com/office/drawing/2014/main" val="3416951410"/>
                    </a:ext>
                  </a:extLst>
                </a:gridCol>
                <a:gridCol w="1489005">
                  <a:extLst>
                    <a:ext uri="{9D8B030D-6E8A-4147-A177-3AD203B41FA5}">
                      <a16:colId xmlns="" xmlns:a16="http://schemas.microsoft.com/office/drawing/2014/main" val="2067311355"/>
                    </a:ext>
                  </a:extLst>
                </a:gridCol>
                <a:gridCol w="1487255">
                  <a:extLst>
                    <a:ext uri="{9D8B030D-6E8A-4147-A177-3AD203B41FA5}">
                      <a16:colId xmlns="" xmlns:a16="http://schemas.microsoft.com/office/drawing/2014/main" val="4113086963"/>
                    </a:ext>
                  </a:extLst>
                </a:gridCol>
                <a:gridCol w="1489005">
                  <a:extLst>
                    <a:ext uri="{9D8B030D-6E8A-4147-A177-3AD203B41FA5}">
                      <a16:colId xmlns="" xmlns:a16="http://schemas.microsoft.com/office/drawing/2014/main" val="330772687"/>
                    </a:ext>
                  </a:extLst>
                </a:gridCol>
                <a:gridCol w="992087">
                  <a:extLst>
                    <a:ext uri="{9D8B030D-6E8A-4147-A177-3AD203B41FA5}">
                      <a16:colId xmlns="" xmlns:a16="http://schemas.microsoft.com/office/drawing/2014/main" val="3303174856"/>
                    </a:ext>
                  </a:extLst>
                </a:gridCol>
              </a:tblGrid>
              <a:tr h="510835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高一年级创建文明班集体评比活动快讯</a:t>
                      </a:r>
                      <a:endParaRPr lang="zh-CN" altLang="en-US" sz="20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6173126"/>
                  </a:ext>
                </a:extLst>
              </a:tr>
              <a:tr h="510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班级</a:t>
                      </a:r>
                      <a:endParaRPr lang="zh-CN" altLang="en-US" sz="20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第一周</a:t>
                      </a:r>
                      <a:endParaRPr lang="zh-CN" altLang="en-US" sz="20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第二周</a:t>
                      </a:r>
                      <a:endParaRPr lang="zh-CN" altLang="en-US" sz="20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第三周</a:t>
                      </a:r>
                      <a:endParaRPr lang="zh-CN" altLang="en-US" sz="20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合计</a:t>
                      </a:r>
                      <a:endParaRPr lang="zh-CN" altLang="en-US" sz="20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70040871"/>
                  </a:ext>
                </a:extLst>
              </a:tr>
              <a:tr h="510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一班</a:t>
                      </a:r>
                      <a:endParaRPr lang="zh-CN" altLang="en-US" sz="20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235</a:t>
                      </a:r>
                      <a:endParaRPr lang="zh-CN" altLang="en-US" sz="20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242</a:t>
                      </a:r>
                      <a:endParaRPr lang="zh-CN" altLang="en-US" sz="20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236</a:t>
                      </a:r>
                      <a:endParaRPr lang="zh-CN" altLang="en-US" sz="20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713</a:t>
                      </a:r>
                      <a:endParaRPr lang="zh-CN" altLang="en-US" sz="20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33936599"/>
                  </a:ext>
                </a:extLst>
              </a:tr>
              <a:tr h="510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二班</a:t>
                      </a:r>
                      <a:endParaRPr lang="zh-CN" altLang="en-US" sz="20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248</a:t>
                      </a:r>
                      <a:endParaRPr lang="zh-CN" altLang="en-US" sz="20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239</a:t>
                      </a:r>
                      <a:endParaRPr lang="zh-CN" altLang="en-US" sz="20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249</a:t>
                      </a:r>
                      <a:endParaRPr lang="zh-CN" altLang="en-US" sz="20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736</a:t>
                      </a:r>
                      <a:endParaRPr lang="zh-CN" altLang="en-US" sz="20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1590115"/>
                  </a:ext>
                </a:extLst>
              </a:tr>
              <a:tr h="510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三班</a:t>
                      </a:r>
                      <a:endParaRPr lang="zh-CN" altLang="en-US" sz="20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218</a:t>
                      </a:r>
                      <a:endParaRPr lang="zh-CN" altLang="en-US" sz="20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224</a:t>
                      </a:r>
                      <a:endParaRPr lang="zh-CN" altLang="en-US" sz="20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247</a:t>
                      </a:r>
                      <a:endParaRPr lang="zh-CN" altLang="en-US" sz="20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689</a:t>
                      </a:r>
                      <a:endParaRPr lang="zh-CN" altLang="en-US" sz="20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68665830"/>
                  </a:ext>
                </a:extLst>
              </a:tr>
              <a:tr h="510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合计</a:t>
                      </a:r>
                      <a:endParaRPr lang="zh-CN" altLang="en-US" sz="20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701</a:t>
                      </a:r>
                      <a:endParaRPr lang="zh-CN" altLang="en-US" sz="20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705</a:t>
                      </a:r>
                      <a:endParaRPr lang="zh-CN" altLang="en-US" sz="20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732</a:t>
                      </a:r>
                      <a:endParaRPr lang="zh-CN" altLang="en-US" sz="20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2400" kern="0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1988061"/>
                  </a:ext>
                </a:extLst>
              </a:tr>
            </a:tbl>
          </a:graphicData>
        </a:graphic>
      </p:graphicFrame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AED6AC1-DEAD-4F67-8D22-FDBF965A1067}"/>
              </a:ext>
            </a:extLst>
          </p:cNvPr>
          <p:cNvSpPr/>
          <p:nvPr/>
        </p:nvSpPr>
        <p:spPr>
          <a:xfrm>
            <a:off x="7948097" y="2527833"/>
            <a:ext cx="3186545" cy="332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kern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en-US" sz="2800" kern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各班级每周总分对比情况分析。</a:t>
            </a:r>
            <a:endParaRPr lang="zh-CN" altLang="en-US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kern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en-US" sz="2800" kern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各班级每周总分变化趋势情况。</a:t>
            </a:r>
            <a:endParaRPr lang="en-US" altLang="zh-CN" sz="2800" kern="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zh-CN" altLang="en-US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PA_矩形 18">
            <a:extLst>
              <a:ext uri="{FF2B5EF4-FFF2-40B4-BE49-F238E27FC236}">
                <a16:creationId xmlns="" xmlns:a16="http://schemas.microsoft.com/office/drawing/2014/main" id="{F6B79191-1F4A-46AC-9883-83DC42BC78E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97190" y="888331"/>
            <a:ext cx="29877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【</a:t>
            </a:r>
            <a:r>
              <a:rPr lang="zh-CN" altLang="zh-CN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 探究一】</a:t>
            </a:r>
            <a:endParaRPr lang="en-US" altLang="zh-CN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2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矩形 4">
            <a:extLst>
              <a:ext uri="{FF2B5EF4-FFF2-40B4-BE49-F238E27FC236}">
                <a16:creationId xmlns="" xmlns:a16="http://schemas.microsoft.com/office/drawing/2014/main" id="{B773B7CF-37A1-47E2-A840-66321927243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1997" cy="6839961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PA_直接连接符 7">
            <a:extLst>
              <a:ext uri="{FF2B5EF4-FFF2-40B4-BE49-F238E27FC236}">
                <a16:creationId xmlns="" xmlns:a16="http://schemas.microsoft.com/office/drawing/2014/main" id="{2C4BA72B-F91F-4490-80BE-E3FC886B4D38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254000" y="18039"/>
            <a:ext cx="0" cy="339292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>
            <a:extLst>
              <a:ext uri="{FF2B5EF4-FFF2-40B4-BE49-F238E27FC236}">
                <a16:creationId xmlns="" xmlns:a16="http://schemas.microsoft.com/office/drawing/2014/main" id="{D412E93C-BCC8-4E1E-A54F-C2904951453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 flipH="1">
            <a:off x="0" y="322073"/>
            <a:ext cx="6095998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A_直接连接符 15">
            <a:extLst>
              <a:ext uri="{FF2B5EF4-FFF2-40B4-BE49-F238E27FC236}">
                <a16:creationId xmlns="" xmlns:a16="http://schemas.microsoft.com/office/drawing/2014/main" id="{DF898368-540E-43BB-B1F3-099F6F45EA1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1912600" y="3410961"/>
            <a:ext cx="0" cy="342900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A_直接连接符 16">
            <a:extLst>
              <a:ext uri="{FF2B5EF4-FFF2-40B4-BE49-F238E27FC236}">
                <a16:creationId xmlns="" xmlns:a16="http://schemas.microsoft.com/office/drawing/2014/main" id="{E1494AE5-F144-4555-885B-39203E00117F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6095998" y="6560561"/>
            <a:ext cx="6095998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E2F79E0-4424-4EC1-B8F2-248E242B0BB2}"/>
              </a:ext>
            </a:extLst>
          </p:cNvPr>
          <p:cNvSpPr/>
          <p:nvPr/>
        </p:nvSpPr>
        <p:spPr>
          <a:xfrm>
            <a:off x="816868" y="644147"/>
            <a:ext cx="634019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kern="0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·</a:t>
            </a:r>
            <a:r>
              <a:rPr lang="zh-CN" altLang="en-US" sz="3200" kern="0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各班级每周总分对比情况分析。</a:t>
            </a:r>
            <a:endParaRPr lang="en-US" altLang="zh-CN" sz="3200" kern="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="" xmlns:a16="http://schemas.microsoft.com/office/drawing/2014/main" id="{F0E7ED13-4934-4492-A293-9D29BEEA2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00193275"/>
              </p:ext>
            </p:extLst>
          </p:nvPr>
        </p:nvGraphicFramePr>
        <p:xfrm>
          <a:off x="5821900" y="1681801"/>
          <a:ext cx="5811305" cy="3665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表格 13">
            <a:extLst>
              <a:ext uri="{FF2B5EF4-FFF2-40B4-BE49-F238E27FC236}">
                <a16:creationId xmlns="" xmlns:a16="http://schemas.microsoft.com/office/drawing/2014/main" id="{C3FFFAB5-9BC6-41E4-8132-95619D3F3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0236877"/>
              </p:ext>
            </p:extLst>
          </p:nvPr>
        </p:nvGraphicFramePr>
        <p:xfrm>
          <a:off x="569386" y="1502162"/>
          <a:ext cx="4693722" cy="3835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1334">
                  <a:extLst>
                    <a:ext uri="{9D8B030D-6E8A-4147-A177-3AD203B41FA5}">
                      <a16:colId xmlns="" xmlns:a16="http://schemas.microsoft.com/office/drawing/2014/main" val="3416951410"/>
                    </a:ext>
                  </a:extLst>
                </a:gridCol>
                <a:gridCol w="1045644">
                  <a:extLst>
                    <a:ext uri="{9D8B030D-6E8A-4147-A177-3AD203B41FA5}">
                      <a16:colId xmlns="" xmlns:a16="http://schemas.microsoft.com/office/drawing/2014/main" val="2067311355"/>
                    </a:ext>
                  </a:extLst>
                </a:gridCol>
                <a:gridCol w="1044414">
                  <a:extLst>
                    <a:ext uri="{9D8B030D-6E8A-4147-A177-3AD203B41FA5}">
                      <a16:colId xmlns="" xmlns:a16="http://schemas.microsoft.com/office/drawing/2014/main" val="4113086963"/>
                    </a:ext>
                  </a:extLst>
                </a:gridCol>
                <a:gridCol w="1045644">
                  <a:extLst>
                    <a:ext uri="{9D8B030D-6E8A-4147-A177-3AD203B41FA5}">
                      <a16:colId xmlns="" xmlns:a16="http://schemas.microsoft.com/office/drawing/2014/main" val="330772687"/>
                    </a:ext>
                  </a:extLst>
                </a:gridCol>
                <a:gridCol w="696686">
                  <a:extLst>
                    <a:ext uri="{9D8B030D-6E8A-4147-A177-3AD203B41FA5}">
                      <a16:colId xmlns="" xmlns:a16="http://schemas.microsoft.com/office/drawing/2014/main" val="3303174856"/>
                    </a:ext>
                  </a:extLst>
                </a:gridCol>
              </a:tblGrid>
              <a:tr h="851604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高一年级创建文明班集体评比活动快讯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6173126"/>
                  </a:ext>
                </a:extLst>
              </a:tr>
              <a:tr h="851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班级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第一周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第二周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第三周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合计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70040871"/>
                  </a:ext>
                </a:extLst>
              </a:tr>
              <a:tr h="5331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一班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235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242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236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713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33936599"/>
                  </a:ext>
                </a:extLst>
              </a:tr>
              <a:tr h="5331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二班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248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239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249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736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1590115"/>
                  </a:ext>
                </a:extLst>
              </a:tr>
              <a:tr h="5331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三班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218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224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247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689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68665830"/>
                  </a:ext>
                </a:extLst>
              </a:tr>
              <a:tr h="5331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合计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701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705</a:t>
                      </a:r>
                      <a:endParaRPr lang="zh-CN" altLang="en-US" sz="18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732</a:t>
                      </a:r>
                      <a:endParaRPr lang="zh-CN" altLang="en-US" sz="18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2000" kern="0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1988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1649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8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本次主题字体~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1195</Words>
  <Application>Microsoft Office PowerPoint</Application>
  <PresentationFormat>自定义</PresentationFormat>
  <Paragraphs>264</Paragraphs>
  <Slides>24</Slides>
  <Notes>0</Notes>
  <HiddenSlides>4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Lee Little</dc:creator>
  <cp:lastModifiedBy>Administrator</cp:lastModifiedBy>
  <cp:revision>120</cp:revision>
  <dcterms:created xsi:type="dcterms:W3CDTF">2017-01-18T08:10:49Z</dcterms:created>
  <dcterms:modified xsi:type="dcterms:W3CDTF">2020-06-30T01:05:16Z</dcterms:modified>
</cp:coreProperties>
</file>