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4"/>
  </p:notesMasterIdLst>
  <p:sldIdLst>
    <p:sldId id="279" r:id="rId2"/>
    <p:sldId id="317" r:id="rId3"/>
    <p:sldId id="287" r:id="rId4"/>
    <p:sldId id="290" r:id="rId5"/>
    <p:sldId id="295" r:id="rId6"/>
    <p:sldId id="294" r:id="rId7"/>
    <p:sldId id="300" r:id="rId8"/>
    <p:sldId id="301" r:id="rId9"/>
    <p:sldId id="303" r:id="rId10"/>
    <p:sldId id="298" r:id="rId11"/>
    <p:sldId id="323" r:id="rId12"/>
    <p:sldId id="320" r:id="rId13"/>
    <p:sldId id="308" r:id="rId14"/>
    <p:sldId id="309" r:id="rId15"/>
    <p:sldId id="310" r:id="rId16"/>
    <p:sldId id="319" r:id="rId17"/>
    <p:sldId id="318" r:id="rId18"/>
    <p:sldId id="311" r:id="rId19"/>
    <p:sldId id="322" r:id="rId20"/>
    <p:sldId id="312" r:id="rId21"/>
    <p:sldId id="315" r:id="rId22"/>
    <p:sldId id="316" r:id="rId2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317B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60"/>
  </p:normalViewPr>
  <p:slideViewPr>
    <p:cSldViewPr>
      <p:cViewPr>
        <p:scale>
          <a:sx n="100" d="100"/>
          <a:sy n="100" d="100"/>
        </p:scale>
        <p:origin x="-1980" y="-7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DE850-6332-43C0-A8EB-18FDF1D05095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61086-1653-44DD-AC12-1212968980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7907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61086-1653-44DD-AC12-1212968980C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629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1597819"/>
            <a:ext cx="7772400" cy="110252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63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F4CD-6594-46AE-9A84-3A44B2212691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1A9C-94F0-4071-8C19-CF9A62182C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F4CD-6594-46AE-9A84-3A44B2212691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1A9C-94F0-4071-8C19-CF9A62182C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2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F4CD-6594-46AE-9A84-3A44B2212691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1A9C-94F0-4071-8C19-CF9A62182C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F4CD-6594-46AE-9A84-3A44B2212691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1A9C-94F0-4071-8C19-CF9A62182C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40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9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44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45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573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688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803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918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F4CD-6594-46AE-9A84-3A44B2212691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1A9C-94F0-4071-8C19-CF9A62182C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2" y="1200152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F4CD-6594-46AE-9A84-3A44B2212691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1A9C-94F0-4071-8C19-CF9A62182C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50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00" b="1"/>
            </a:lvl3pPr>
            <a:lvl4pPr marL="1234427" indent="0">
              <a:buNone/>
              <a:defRPr sz="1400" b="1"/>
            </a:lvl4pPr>
            <a:lvl5pPr marL="1645904" indent="0">
              <a:buNone/>
              <a:defRPr sz="1400" b="1"/>
            </a:lvl5pPr>
            <a:lvl6pPr marL="2057379" indent="0">
              <a:buNone/>
              <a:defRPr sz="1400" b="1"/>
            </a:lvl6pPr>
            <a:lvl7pPr marL="2468856" indent="0">
              <a:buNone/>
              <a:defRPr sz="1400" b="1"/>
            </a:lvl7pPr>
            <a:lvl8pPr marL="2880331" indent="0">
              <a:buNone/>
              <a:defRPr sz="1400" b="1"/>
            </a:lvl8pPr>
            <a:lvl9pPr marL="3291807" indent="0">
              <a:buNone/>
              <a:defRPr sz="1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5" y="1151350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00" b="1"/>
            </a:lvl3pPr>
            <a:lvl4pPr marL="1234427" indent="0">
              <a:buNone/>
              <a:defRPr sz="1400" b="1"/>
            </a:lvl4pPr>
            <a:lvl5pPr marL="1645904" indent="0">
              <a:buNone/>
              <a:defRPr sz="1400" b="1"/>
            </a:lvl5pPr>
            <a:lvl6pPr marL="2057379" indent="0">
              <a:buNone/>
              <a:defRPr sz="1400" b="1"/>
            </a:lvl6pPr>
            <a:lvl7pPr marL="2468856" indent="0">
              <a:buNone/>
              <a:defRPr sz="1400" b="1"/>
            </a:lvl7pPr>
            <a:lvl8pPr marL="2880331" indent="0">
              <a:buNone/>
              <a:defRPr sz="1400" b="1"/>
            </a:lvl8pPr>
            <a:lvl9pPr marL="3291807" indent="0">
              <a:buNone/>
              <a:defRPr sz="1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5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F4CD-6594-46AE-9A84-3A44B2212691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1A9C-94F0-4071-8C19-CF9A62182C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F4CD-6594-46AE-9A84-3A44B2212691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1A9C-94F0-4071-8C19-CF9A62182C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F4CD-6594-46AE-9A84-3A44B2212691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1A9C-94F0-4071-8C19-CF9A62182C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92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04802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30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11476" indent="0">
              <a:buNone/>
              <a:defRPr sz="1100"/>
            </a:lvl2pPr>
            <a:lvl3pPr marL="822952" indent="0">
              <a:buNone/>
              <a:defRPr sz="900"/>
            </a:lvl3pPr>
            <a:lvl4pPr marL="1234427" indent="0">
              <a:buNone/>
              <a:defRPr sz="800"/>
            </a:lvl4pPr>
            <a:lvl5pPr marL="1645904" indent="0">
              <a:buNone/>
              <a:defRPr sz="800"/>
            </a:lvl5pPr>
            <a:lvl6pPr marL="2057379" indent="0">
              <a:buNone/>
              <a:defRPr sz="800"/>
            </a:lvl6pPr>
            <a:lvl7pPr marL="2468856" indent="0">
              <a:buNone/>
              <a:defRPr sz="800"/>
            </a:lvl7pPr>
            <a:lvl8pPr marL="2880331" indent="0">
              <a:buNone/>
              <a:defRPr sz="800"/>
            </a:lvl8pPr>
            <a:lvl9pPr marL="3291807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F4CD-6594-46AE-9A84-3A44B2212691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1A9C-94F0-4071-8C19-CF9A62182C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53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11476" indent="0">
              <a:buNone/>
              <a:defRPr sz="2500"/>
            </a:lvl2pPr>
            <a:lvl3pPr marL="822952" indent="0">
              <a:buNone/>
              <a:defRPr sz="2200"/>
            </a:lvl3pPr>
            <a:lvl4pPr marL="1234427" indent="0">
              <a:buNone/>
              <a:defRPr sz="1800"/>
            </a:lvl4pPr>
            <a:lvl5pPr marL="1645904" indent="0">
              <a:buNone/>
              <a:defRPr sz="1800"/>
            </a:lvl5pPr>
            <a:lvl6pPr marL="2057379" indent="0">
              <a:buNone/>
              <a:defRPr sz="1800"/>
            </a:lvl6pPr>
            <a:lvl7pPr marL="2468856" indent="0">
              <a:buNone/>
              <a:defRPr sz="1800"/>
            </a:lvl7pPr>
            <a:lvl8pPr marL="2880331" indent="0">
              <a:buNone/>
              <a:defRPr sz="1800"/>
            </a:lvl8pPr>
            <a:lvl9pPr marL="3291807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15"/>
            <a:ext cx="5486400" cy="603648"/>
          </a:xfrm>
        </p:spPr>
        <p:txBody>
          <a:bodyPr/>
          <a:lstStyle>
            <a:lvl1pPr marL="0" indent="0">
              <a:buNone/>
              <a:defRPr sz="1300"/>
            </a:lvl1pPr>
            <a:lvl2pPr marL="411476" indent="0">
              <a:buNone/>
              <a:defRPr sz="1100"/>
            </a:lvl2pPr>
            <a:lvl3pPr marL="822952" indent="0">
              <a:buNone/>
              <a:defRPr sz="900"/>
            </a:lvl3pPr>
            <a:lvl4pPr marL="1234427" indent="0">
              <a:buNone/>
              <a:defRPr sz="800"/>
            </a:lvl4pPr>
            <a:lvl5pPr marL="1645904" indent="0">
              <a:buNone/>
              <a:defRPr sz="800"/>
            </a:lvl5pPr>
            <a:lvl6pPr marL="2057379" indent="0">
              <a:buNone/>
              <a:defRPr sz="800"/>
            </a:lvl6pPr>
            <a:lvl7pPr marL="2468856" indent="0">
              <a:buNone/>
              <a:defRPr sz="800"/>
            </a:lvl7pPr>
            <a:lvl8pPr marL="2880331" indent="0">
              <a:buNone/>
              <a:defRPr sz="800"/>
            </a:lvl8pPr>
            <a:lvl9pPr marL="3291807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F4CD-6594-46AE-9A84-3A44B2212691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1A9C-94F0-4071-8C19-CF9A62182C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93"/>
            <a:ext cx="8229601" cy="857250"/>
          </a:xfrm>
          <a:prstGeom prst="rect">
            <a:avLst/>
          </a:prstGeom>
        </p:spPr>
        <p:txBody>
          <a:bodyPr vert="horz" lIns="82295" tIns="41148" rIns="82295" bIns="41148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2"/>
            <a:ext cx="8229601" cy="3394472"/>
          </a:xfrm>
          <a:prstGeom prst="rect">
            <a:avLst/>
          </a:prstGeom>
        </p:spPr>
        <p:txBody>
          <a:bodyPr vert="horz" lIns="82295" tIns="41148" rIns="82295" bIns="41148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1" cy="273844"/>
          </a:xfrm>
          <a:prstGeom prst="rect">
            <a:avLst/>
          </a:prstGeom>
        </p:spPr>
        <p:txBody>
          <a:bodyPr vert="horz" lIns="82295" tIns="41148" rIns="82295" bIns="4114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F4CD-6594-46AE-9A84-3A44B2212691}" type="datetimeFigureOut">
              <a:rPr lang="zh-CN" altLang="en-US" smtClean="0"/>
              <a:pPr/>
              <a:t>2020/6/30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4"/>
          </a:xfrm>
          <a:prstGeom prst="rect">
            <a:avLst/>
          </a:prstGeom>
        </p:spPr>
        <p:txBody>
          <a:bodyPr vert="horz" lIns="82295" tIns="41148" rIns="82295" bIns="4114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5"/>
            <a:ext cx="2133601" cy="273844"/>
          </a:xfrm>
          <a:prstGeom prst="rect">
            <a:avLst/>
          </a:prstGeom>
        </p:spPr>
        <p:txBody>
          <a:bodyPr vert="horz" lIns="82295" tIns="41148" rIns="82295" bIns="4114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1A9C-94F0-4071-8C19-CF9A62182C9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98" y="0"/>
            <a:ext cx="9753599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822952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07" indent="-308607" algn="l" defTabSz="82295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8649" indent="-257172" algn="l" defTabSz="8229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690" indent="-205738" algn="l" defTabSz="8229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66" indent="-205738" algn="l" defTabSz="8229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41" indent="-205738" algn="l" defTabSz="8229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18" indent="-205738" algn="l" defTabSz="8229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593" indent="-205738" algn="l" defTabSz="8229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069" indent="-205738" algn="l" defTabSz="8229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45" indent="-205738" algn="l" defTabSz="8229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6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52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27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04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79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56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31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07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2018&#30465;&#36187;&#35828;&#35838;&#26446;&#29577;&#33437;\&#23548;&#20837;&#35270;&#39057;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2018&#30465;&#36187;&#35828;&#35838;&#26446;&#29577;&#33437;\&#23548;&#20837;&#35270;&#39057;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2018&#38271;&#27801;&#24066;&#39640;&#20013;&#36187;&#35838;&#65288;&#26032;2&#65289;\&#20010;&#24615;&#21270;&#35270;&#39057;&#20316;&#21697;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2018&#38271;&#27801;&#24066;&#39640;&#20013;&#36187;&#35838;&#65288;&#26032;2&#65289;\&#20010;&#24615;&#21270;&#35270;&#39057;&#20316;&#21697;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9"/>
          <p:cNvGrpSpPr>
            <a:grpSpLocks/>
          </p:cNvGrpSpPr>
          <p:nvPr/>
        </p:nvGrpSpPr>
        <p:grpSpPr bwMode="auto">
          <a:xfrm flipH="1">
            <a:off x="1016000" y="1611099"/>
            <a:ext cx="5402540" cy="1880810"/>
            <a:chOff x="1785916" y="2557461"/>
            <a:chExt cx="1571638" cy="500066"/>
          </a:xfrm>
        </p:grpSpPr>
        <p:sp>
          <p:nvSpPr>
            <p:cNvPr id="5" name="矩形 4"/>
            <p:cNvSpPr/>
            <p:nvPr/>
          </p:nvSpPr>
          <p:spPr>
            <a:xfrm>
              <a:off x="1785916" y="2557461"/>
              <a:ext cx="1571638" cy="2858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0800000">
              <a:off x="1785916" y="2843271"/>
              <a:ext cx="285710" cy="21425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1016000" y="1805722"/>
            <a:ext cx="5457925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 anchor="ctr">
            <a:spAutoFit/>
          </a:bodyPr>
          <a:lstStyle/>
          <a:p>
            <a:r>
              <a:rPr lang="en-US" altLang="zh-CN" sz="3200" b="1" spc="-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—— </a:t>
            </a:r>
            <a:r>
              <a:rPr lang="zh-CN" altLang="en-US" sz="3200" b="1" spc="15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制作慢动作回放效果</a:t>
            </a:r>
            <a:endParaRPr lang="zh-CN" altLang="en-US" sz="3200" spc="150" dirty="0">
              <a:solidFill>
                <a:schemeClr val="bg1"/>
              </a:solidFill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943429" y="870857"/>
            <a:ext cx="6603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视频信息的加工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rot="10800000" flipV="1">
            <a:off x="6458858" y="734786"/>
            <a:ext cx="725714" cy="6259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352547" y="1348619"/>
            <a:ext cx="21063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6386286" y="1279072"/>
            <a:ext cx="145143" cy="1360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112000" y="666751"/>
            <a:ext cx="145143" cy="1360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rot="16200000" flipH="1">
            <a:off x="6789965" y="1129393"/>
            <a:ext cx="1224643" cy="4354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5400000" flipH="1" flipV="1">
            <a:off x="7402286" y="217715"/>
            <a:ext cx="1959429" cy="152399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7547429" y="1887046"/>
            <a:ext cx="145143" cy="1360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" y="788694"/>
            <a:ext cx="9144000" cy="4046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7" name="组合 9"/>
          <p:cNvGrpSpPr>
            <a:grpSpLocks/>
          </p:cNvGrpSpPr>
          <p:nvPr/>
        </p:nvGrpSpPr>
        <p:grpSpPr bwMode="auto">
          <a:xfrm>
            <a:off x="0" y="171483"/>
            <a:ext cx="3888719" cy="544286"/>
            <a:chOff x="-327556" y="1271577"/>
            <a:chExt cx="3827986" cy="571504"/>
          </a:xfrm>
        </p:grpSpPr>
        <p:sp>
          <p:nvSpPr>
            <p:cNvPr id="78" name="矩形 77"/>
            <p:cNvSpPr/>
            <p:nvPr/>
          </p:nvSpPr>
          <p:spPr>
            <a:xfrm>
              <a:off x="-327556" y="1343014"/>
              <a:ext cx="3542234" cy="5000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平行四边形 78"/>
            <p:cNvSpPr/>
            <p:nvPr/>
          </p:nvSpPr>
          <p:spPr>
            <a:xfrm rot="5400000" flipH="1">
              <a:off x="3071802" y="1414453"/>
              <a:ext cx="571504" cy="285752"/>
            </a:xfrm>
            <a:prstGeom prst="parallelogram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2" name="矩形 12"/>
          <p:cNvSpPr>
            <a:spLocks noChangeArrowheads="1"/>
          </p:cNvSpPr>
          <p:nvPr/>
        </p:nvSpPr>
        <p:spPr bwMode="auto">
          <a:xfrm>
            <a:off x="3986792" y="452083"/>
            <a:ext cx="3773714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300"/>
              </a:lnSpc>
              <a:defRPr/>
            </a:pPr>
            <a:r>
              <a:rPr lang="en-US" sz="2000" b="1" dirty="0" smtClean="0">
                <a:latin typeface="Arial" charset="0"/>
              </a:rPr>
              <a:t>(3</a:t>
            </a:r>
            <a:r>
              <a:rPr lang="zh-CN" altLang="en-US" sz="2000" b="1" dirty="0" smtClean="0">
                <a:latin typeface="Arial" charset="0"/>
              </a:rPr>
              <a:t>分钟</a:t>
            </a:r>
            <a:r>
              <a:rPr lang="en-US" sz="2000" b="1" dirty="0" smtClean="0">
                <a:latin typeface="Arial" charset="0"/>
              </a:rPr>
              <a:t>)</a:t>
            </a:r>
            <a:endParaRPr lang="zh-CN" altLang="en-US" sz="2000" b="1" kern="100" dirty="0"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pPr>
              <a:lnSpc>
                <a:spcPts val="1300"/>
              </a:lnSpc>
              <a:defRPr/>
            </a:pP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169" name="矩形 19"/>
          <p:cNvSpPr>
            <a:spLocks noChangeArrowheads="1"/>
          </p:cNvSpPr>
          <p:nvPr/>
        </p:nvSpPr>
        <p:spPr bwMode="auto">
          <a:xfrm>
            <a:off x="0" y="240062"/>
            <a:ext cx="3536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一、创设情景   提出任务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57950" y="877294"/>
            <a:ext cx="6232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广播一段添加慢动作回放效果的视频。</a:t>
            </a:r>
            <a:endParaRPr lang="zh-CN" altLang="en-US" dirty="0"/>
          </a:p>
        </p:txBody>
      </p:sp>
      <p:pic>
        <p:nvPicPr>
          <p:cNvPr id="12" name="导入视频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77125" y="1551207"/>
            <a:ext cx="4789748" cy="251733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" y="788694"/>
            <a:ext cx="9144000" cy="4046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7" name="组合 9"/>
          <p:cNvGrpSpPr>
            <a:grpSpLocks/>
          </p:cNvGrpSpPr>
          <p:nvPr/>
        </p:nvGrpSpPr>
        <p:grpSpPr bwMode="auto">
          <a:xfrm>
            <a:off x="0" y="171483"/>
            <a:ext cx="3888719" cy="544286"/>
            <a:chOff x="-327556" y="1271577"/>
            <a:chExt cx="3827986" cy="571504"/>
          </a:xfrm>
        </p:grpSpPr>
        <p:sp>
          <p:nvSpPr>
            <p:cNvPr id="78" name="矩形 77"/>
            <p:cNvSpPr/>
            <p:nvPr/>
          </p:nvSpPr>
          <p:spPr>
            <a:xfrm>
              <a:off x="-327556" y="1343014"/>
              <a:ext cx="3542234" cy="5000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平行四边形 78"/>
            <p:cNvSpPr/>
            <p:nvPr/>
          </p:nvSpPr>
          <p:spPr>
            <a:xfrm rot="5400000" flipH="1">
              <a:off x="3071802" y="1414453"/>
              <a:ext cx="571504" cy="285752"/>
            </a:xfrm>
            <a:prstGeom prst="parallelogram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2" name="矩形 12"/>
          <p:cNvSpPr>
            <a:spLocks noChangeArrowheads="1"/>
          </p:cNvSpPr>
          <p:nvPr/>
        </p:nvSpPr>
        <p:spPr bwMode="auto">
          <a:xfrm>
            <a:off x="3986792" y="452083"/>
            <a:ext cx="3773714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300"/>
              </a:lnSpc>
              <a:defRPr/>
            </a:pPr>
            <a:r>
              <a:rPr lang="en-US" sz="2000" b="1" dirty="0" smtClean="0">
                <a:latin typeface="Arial" charset="0"/>
              </a:rPr>
              <a:t>(3</a:t>
            </a:r>
            <a:r>
              <a:rPr lang="zh-CN" altLang="en-US" sz="2000" b="1" dirty="0" smtClean="0">
                <a:latin typeface="Arial" charset="0"/>
              </a:rPr>
              <a:t>分钟</a:t>
            </a:r>
            <a:r>
              <a:rPr lang="en-US" sz="2000" b="1" dirty="0" smtClean="0">
                <a:latin typeface="Arial" charset="0"/>
              </a:rPr>
              <a:t>)</a:t>
            </a:r>
            <a:endParaRPr lang="zh-CN" altLang="en-US" sz="2000" b="1" kern="100" dirty="0"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pPr>
              <a:lnSpc>
                <a:spcPts val="1300"/>
              </a:lnSpc>
              <a:defRPr/>
            </a:pP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169" name="矩形 19"/>
          <p:cNvSpPr>
            <a:spLocks noChangeArrowheads="1"/>
          </p:cNvSpPr>
          <p:nvPr/>
        </p:nvSpPr>
        <p:spPr bwMode="auto">
          <a:xfrm>
            <a:off x="0" y="240062"/>
            <a:ext cx="3536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一、创设情景   提出任务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57950" y="877294"/>
            <a:ext cx="6232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广播一段添加慢动作回放效果的视频。</a:t>
            </a:r>
            <a:endParaRPr lang="zh-CN" altLang="en-US" dirty="0"/>
          </a:p>
        </p:txBody>
      </p:sp>
      <p:pic>
        <p:nvPicPr>
          <p:cNvPr id="10" name="导入视频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77125" y="1551207"/>
            <a:ext cx="4789748" cy="2517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88670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788694"/>
            <a:ext cx="9144000" cy="3963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7" name="组合 9"/>
          <p:cNvGrpSpPr>
            <a:grpSpLocks/>
          </p:cNvGrpSpPr>
          <p:nvPr/>
        </p:nvGrpSpPr>
        <p:grpSpPr bwMode="auto">
          <a:xfrm>
            <a:off x="0" y="171483"/>
            <a:ext cx="3888719" cy="544286"/>
            <a:chOff x="-327556" y="1271577"/>
            <a:chExt cx="3827986" cy="571504"/>
          </a:xfrm>
        </p:grpSpPr>
        <p:sp>
          <p:nvSpPr>
            <p:cNvPr id="78" name="矩形 77"/>
            <p:cNvSpPr/>
            <p:nvPr/>
          </p:nvSpPr>
          <p:spPr>
            <a:xfrm>
              <a:off x="-327556" y="1343014"/>
              <a:ext cx="3542234" cy="5000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平行四边形 78"/>
            <p:cNvSpPr/>
            <p:nvPr/>
          </p:nvSpPr>
          <p:spPr>
            <a:xfrm rot="5400000" flipH="1">
              <a:off x="3071802" y="1414453"/>
              <a:ext cx="571504" cy="285752"/>
            </a:xfrm>
            <a:prstGeom prst="parallelogram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2" name="矩形 12"/>
          <p:cNvSpPr>
            <a:spLocks noChangeArrowheads="1"/>
          </p:cNvSpPr>
          <p:nvPr/>
        </p:nvSpPr>
        <p:spPr bwMode="auto">
          <a:xfrm>
            <a:off x="3986792" y="452083"/>
            <a:ext cx="3773714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300"/>
              </a:lnSpc>
              <a:defRPr/>
            </a:pPr>
            <a:r>
              <a:rPr lang="en-US" sz="2000" b="1" dirty="0" smtClean="0">
                <a:latin typeface="Arial" charset="0"/>
              </a:rPr>
              <a:t>(3</a:t>
            </a:r>
            <a:r>
              <a:rPr lang="zh-CN" altLang="en-US" sz="2000" b="1" dirty="0" smtClean="0">
                <a:latin typeface="Arial" charset="0"/>
              </a:rPr>
              <a:t>分钟</a:t>
            </a:r>
            <a:r>
              <a:rPr lang="en-US" sz="2000" b="1" dirty="0" smtClean="0">
                <a:latin typeface="Arial" charset="0"/>
              </a:rPr>
              <a:t>)</a:t>
            </a:r>
            <a:endParaRPr lang="zh-CN" altLang="en-US" sz="2000" b="1" kern="100" dirty="0"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pPr>
              <a:lnSpc>
                <a:spcPts val="1300"/>
              </a:lnSpc>
              <a:defRPr/>
            </a:pP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169" name="矩形 19"/>
          <p:cNvSpPr>
            <a:spLocks noChangeArrowheads="1"/>
          </p:cNvSpPr>
          <p:nvPr/>
        </p:nvSpPr>
        <p:spPr bwMode="auto">
          <a:xfrm>
            <a:off x="0" y="240062"/>
            <a:ext cx="3536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一、创设情景   提出任务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矩形 15"/>
          <p:cNvSpPr>
            <a:spLocks noChangeArrowheads="1"/>
          </p:cNvSpPr>
          <p:nvPr/>
        </p:nvSpPr>
        <p:spPr bwMode="auto">
          <a:xfrm>
            <a:off x="1338498" y="1494506"/>
            <a:ext cx="6649578" cy="492443"/>
          </a:xfrm>
          <a:prstGeom prst="rect">
            <a:avLst/>
          </a:prstGeom>
          <a:noFill/>
          <a:ln w="19050">
            <a:solidFill>
              <a:schemeClr val="tx2"/>
            </a:solidFill>
            <a:prstDash val="lgDash"/>
          </a:ln>
          <a:ex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00" b="1" kern="0" dirty="0">
              <a:solidFill>
                <a:sysClr val="windowText" lastClr="000000"/>
              </a:solidFill>
              <a:latin typeface="楷体_GB2312" pitchFamily="49" charset="-122"/>
              <a:ea typeface="楷体_GB2312" pitchFamily="49" charset="-122"/>
              <a:cs typeface="Arial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38497" y="3592292"/>
            <a:ext cx="6744750" cy="1165694"/>
            <a:chOff x="684138" y="3771908"/>
            <a:chExt cx="6639363" cy="1223979"/>
          </a:xfrm>
        </p:grpSpPr>
        <p:grpSp>
          <p:nvGrpSpPr>
            <p:cNvPr id="59" name="组合 52"/>
            <p:cNvGrpSpPr>
              <a:grpSpLocks/>
            </p:cNvGrpSpPr>
            <p:nvPr/>
          </p:nvGrpSpPr>
          <p:grpSpPr bwMode="auto">
            <a:xfrm>
              <a:off x="684138" y="3987931"/>
              <a:ext cx="6639363" cy="1007956"/>
              <a:chOff x="5662156" y="3948420"/>
              <a:chExt cx="5403441" cy="2524868"/>
            </a:xfrm>
          </p:grpSpPr>
          <p:sp>
            <p:nvSpPr>
              <p:cNvPr id="60" name="AutoShape 3"/>
              <p:cNvSpPr>
                <a:spLocks noChangeArrowheads="1"/>
              </p:cNvSpPr>
              <p:nvPr/>
            </p:nvSpPr>
            <p:spPr bwMode="gray">
              <a:xfrm>
                <a:off x="5662156" y="3948420"/>
                <a:ext cx="5368322" cy="2429785"/>
              </a:xfrm>
              <a:prstGeom prst="roundRect">
                <a:avLst>
                  <a:gd name="adj" fmla="val 9144"/>
                </a:avLst>
              </a:prstGeom>
              <a:solidFill>
                <a:srgbClr val="FFFFFF">
                  <a:lumMod val="95000"/>
                </a:srgbClr>
              </a:solidFill>
              <a:ln w="19050">
                <a:solidFill>
                  <a:srgbClr val="FF1001">
                    <a:lumMod val="40000"/>
                    <a:lumOff val="6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kern="0" dirty="0">
                  <a:solidFill>
                    <a:sysClr val="windowText" lastClr="000000"/>
                  </a:solidFill>
                  <a:ea typeface="宋体" charset="-122"/>
                </a:endParaRPr>
              </a:p>
            </p:txBody>
          </p:sp>
          <p:sp>
            <p:nvSpPr>
              <p:cNvPr id="62" name="Text Box 19"/>
              <p:cNvSpPr txBox="1">
                <a:spLocks noChangeArrowheads="1"/>
              </p:cNvSpPr>
              <p:nvPr/>
            </p:nvSpPr>
            <p:spPr bwMode="gray">
              <a:xfrm>
                <a:off x="5831325" y="4476500"/>
                <a:ext cx="5234272" cy="19967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lnSpc>
                    <a:spcPts val="2600"/>
                  </a:lnSpc>
                  <a:spcBef>
                    <a:spcPct val="50000"/>
                  </a:spcBef>
                  <a:defRPr/>
                </a:pPr>
                <a:r>
                  <a:rPr lang="zh-CN" altLang="zh-CN" sz="20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激发学生创作热情</a:t>
                </a:r>
                <a:r>
                  <a:rPr lang="zh-CN" altLang="en-US" sz="200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，了解实现</a:t>
                </a:r>
                <a:r>
                  <a:rPr lang="zh-CN" altLang="en-US" sz="20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慢动作的方法，并提出任务（用软件制作慢动作回放效果）。</a:t>
                </a:r>
                <a:endParaRPr lang="zh-CN" altLang="en-US" sz="2000" kern="0" dirty="0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charset="0"/>
                </a:endParaRPr>
              </a:p>
            </p:txBody>
          </p:sp>
        </p:grpSp>
        <p:sp>
          <p:nvSpPr>
            <p:cNvPr id="21" name="AutoShape 2"/>
            <p:cNvSpPr>
              <a:spLocks noChangeArrowheads="1"/>
            </p:cNvSpPr>
            <p:nvPr/>
          </p:nvSpPr>
          <p:spPr bwMode="invGray">
            <a:xfrm>
              <a:off x="910546" y="3866370"/>
              <a:ext cx="1849312" cy="334165"/>
            </a:xfrm>
            <a:prstGeom prst="roundRect">
              <a:avLst>
                <a:gd name="adj" fmla="val 16667"/>
              </a:avLst>
            </a:prstGeom>
            <a:solidFill>
              <a:srgbClr val="FF1001">
                <a:lumMod val="40000"/>
                <a:lumOff val="60000"/>
              </a:srgbClr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white">
            <a:xfrm>
              <a:off x="900162" y="3771908"/>
              <a:ext cx="2003422" cy="48474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>
                  <a:solidFill>
                    <a:sysClr val="windowText" lastClr="000000"/>
                  </a:solidFill>
                  <a:latin typeface="楷体_GB2312" pitchFamily="49" charset="-122"/>
                  <a:ea typeface="楷体_GB2312" pitchFamily="49" charset="-122"/>
                </a:rPr>
                <a:t>设计意图</a:t>
              </a:r>
              <a:endParaRPr lang="en-US" altLang="zh-CN" sz="2400" b="1" kern="0" dirty="0">
                <a:solidFill>
                  <a:sysClr val="windowText" lastClr="00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557950" y="877294"/>
            <a:ext cx="6232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广播一段添加慢动作回放效果的视频。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601762" y="1551208"/>
            <a:ext cx="5982535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lang="zh-CN" altLang="en-US" sz="2400" b="1" dirty="0" smtClean="0">
                <a:solidFill>
                  <a:srgbClr val="D624C5"/>
                </a:solidFill>
              </a:rPr>
              <a:t>实现视频慢动作的两种方法</a:t>
            </a:r>
            <a:endParaRPr lang="en-US" altLang="zh-CN" sz="2400" b="1" dirty="0" smtClean="0">
              <a:solidFill>
                <a:srgbClr val="D624C5"/>
              </a:solidFill>
            </a:endParaRPr>
          </a:p>
          <a:p>
            <a:pPr>
              <a:lnSpc>
                <a:spcPts val="2880"/>
              </a:lnSpc>
            </a:pPr>
            <a:endParaRPr lang="en-US" altLang="zh-CN" sz="2400" b="1" dirty="0" smtClean="0">
              <a:solidFill>
                <a:srgbClr val="D624C5"/>
              </a:solidFill>
            </a:endParaRPr>
          </a:p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+mn-ea"/>
                <a:cs typeface="Arial" charset="0"/>
              </a:rPr>
              <a:t>1</a:t>
            </a:r>
            <a:r>
              <a:rPr lang="zh-CN" altLang="en-US" sz="2400" b="1" dirty="0">
                <a:latin typeface="+mn-ea"/>
                <a:cs typeface="Arial" charset="0"/>
              </a:rPr>
              <a:t>、硬件</a:t>
            </a:r>
            <a:r>
              <a:rPr lang="zh-CN" altLang="en-US" sz="2400" b="1" dirty="0" smtClean="0">
                <a:latin typeface="+mn-ea"/>
                <a:cs typeface="Arial" charset="0"/>
              </a:rPr>
              <a:t>实现  </a:t>
            </a:r>
            <a:r>
              <a:rPr lang="zh-CN" altLang="zh-CN" sz="2000" dirty="0" smtClean="0"/>
              <a:t>高速</a:t>
            </a:r>
            <a:r>
              <a:rPr lang="zh-CN" altLang="en-US" sz="2000" dirty="0" smtClean="0"/>
              <a:t>摄像机</a:t>
            </a:r>
            <a:r>
              <a:rPr lang="zh-CN" altLang="zh-CN" sz="2000" dirty="0" smtClean="0"/>
              <a:t>拍摄</a:t>
            </a:r>
            <a:r>
              <a:rPr lang="zh-CN" altLang="en-US" sz="2000" dirty="0" smtClean="0"/>
              <a:t>慢动作</a:t>
            </a:r>
            <a:r>
              <a:rPr lang="zh-CN" altLang="en-US" sz="2000" b="1" dirty="0" smtClean="0">
                <a:latin typeface="+mn-ea"/>
                <a:cs typeface="Arial" charset="0"/>
              </a:rPr>
              <a:t>。</a:t>
            </a:r>
            <a:endParaRPr lang="en-US" altLang="zh-CN" sz="2000" b="1" dirty="0">
              <a:latin typeface="+mn-ea"/>
              <a:cs typeface="Arial" charset="0"/>
            </a:endParaRPr>
          </a:p>
          <a:p>
            <a:pPr>
              <a:lnSpc>
                <a:spcPts val="3000"/>
              </a:lnSpc>
            </a:pPr>
            <a:r>
              <a:rPr lang="en-US" altLang="zh-CN" sz="2400" b="1" dirty="0">
                <a:latin typeface="+mn-ea"/>
                <a:cs typeface="Arial" charset="0"/>
              </a:rPr>
              <a:t>2、</a:t>
            </a:r>
            <a:r>
              <a:rPr lang="zh-CN" altLang="en-US" sz="2400" b="1" dirty="0" smtClean="0">
                <a:latin typeface="+mn-ea"/>
                <a:cs typeface="Arial" charset="0"/>
              </a:rPr>
              <a:t>软件实现  </a:t>
            </a:r>
            <a:r>
              <a:rPr lang="zh-CN" altLang="zh-CN" sz="2000" dirty="0"/>
              <a:t>正常拍摄加工成慢动作</a:t>
            </a:r>
            <a:r>
              <a:rPr lang="zh-CN" altLang="en-US" sz="2000" b="1" dirty="0" smtClean="0">
                <a:latin typeface="+mn-ea"/>
                <a:cs typeface="Arial" charset="0"/>
              </a:rPr>
              <a:t>。</a:t>
            </a:r>
            <a:endParaRPr lang="en-US" altLang="zh-CN" sz="2000" b="1" dirty="0">
              <a:latin typeface="+mn-ea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20061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" y="871401"/>
            <a:ext cx="9144000" cy="3963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12"/>
          <p:cNvSpPr>
            <a:spLocks noChangeArrowheads="1"/>
          </p:cNvSpPr>
          <p:nvPr/>
        </p:nvSpPr>
        <p:spPr bwMode="auto">
          <a:xfrm>
            <a:off x="3474735" y="445799"/>
            <a:ext cx="3773714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300"/>
              </a:lnSpc>
              <a:defRPr/>
            </a:pPr>
            <a:r>
              <a:rPr lang="en-US" sz="2000" b="1" dirty="0" smtClean="0">
                <a:latin typeface="Arial" charset="0"/>
              </a:rPr>
              <a:t>(3</a:t>
            </a:r>
            <a:r>
              <a:rPr lang="zh-CN" altLang="en-US" sz="2000" b="1" dirty="0" smtClean="0">
                <a:latin typeface="Arial" charset="0"/>
              </a:rPr>
              <a:t>分钟</a:t>
            </a:r>
            <a:r>
              <a:rPr lang="en-US" sz="2000" b="1" dirty="0" smtClean="0">
                <a:latin typeface="Arial" charset="0"/>
              </a:rPr>
              <a:t>)</a:t>
            </a:r>
            <a:endParaRPr lang="zh-CN" altLang="en-US" sz="2000" b="1" kern="100" dirty="0"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pPr>
              <a:lnSpc>
                <a:spcPts val="1300"/>
              </a:lnSpc>
              <a:defRPr/>
            </a:pP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9"/>
          <p:cNvGrpSpPr>
            <a:grpSpLocks/>
          </p:cNvGrpSpPr>
          <p:nvPr/>
        </p:nvGrpSpPr>
        <p:grpSpPr bwMode="auto">
          <a:xfrm>
            <a:off x="36638" y="171483"/>
            <a:ext cx="3486326" cy="544286"/>
            <a:chOff x="68553" y="1271577"/>
            <a:chExt cx="3431877" cy="571504"/>
          </a:xfrm>
        </p:grpSpPr>
        <p:sp>
          <p:nvSpPr>
            <p:cNvPr id="54" name="矩形 53"/>
            <p:cNvSpPr/>
            <p:nvPr/>
          </p:nvSpPr>
          <p:spPr>
            <a:xfrm>
              <a:off x="68553" y="1343014"/>
              <a:ext cx="3146125" cy="5000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平行四边形 54"/>
            <p:cNvSpPr/>
            <p:nvPr/>
          </p:nvSpPr>
          <p:spPr>
            <a:xfrm rot="5400000" flipH="1">
              <a:off x="3071802" y="1414453"/>
              <a:ext cx="571504" cy="285752"/>
            </a:xfrm>
            <a:prstGeom prst="parallelogram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56" name="矩形 4"/>
          <p:cNvSpPr>
            <a:spLocks noChangeArrowheads="1"/>
          </p:cNvSpPr>
          <p:nvPr/>
        </p:nvSpPr>
        <p:spPr bwMode="auto">
          <a:xfrm>
            <a:off x="0" y="308641"/>
            <a:ext cx="3182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、分析任务   分解步骤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gray">
          <a:xfrm>
            <a:off x="2889527" y="2160275"/>
            <a:ext cx="3752450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dirty="0" smtClean="0">
                <a:latin typeface="+mn-ea"/>
                <a:cs typeface="Arial" charset="0"/>
              </a:rPr>
              <a:t>一：首先要添加回放视频</a:t>
            </a:r>
            <a:endParaRPr lang="en-US" altLang="zh-CN" sz="2400" dirty="0">
              <a:latin typeface="+mn-ea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dirty="0" smtClean="0">
                <a:latin typeface="+mn-ea"/>
                <a:cs typeface="Arial" charset="0"/>
              </a:rPr>
              <a:t>二：然后是设置缓慢回放</a:t>
            </a:r>
            <a:endParaRPr lang="en-US" altLang="zh-CN" sz="2400" dirty="0">
              <a:latin typeface="+mn-ea"/>
              <a:cs typeface="Arial" charset="0"/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gray">
          <a:xfrm>
            <a:off x="3891891" y="1611643"/>
            <a:ext cx="1775672" cy="56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7030A0"/>
                </a:solidFill>
                <a:latin typeface="+mn-ea"/>
                <a:cs typeface="Arial" charset="0"/>
              </a:rPr>
              <a:t>分析过程</a:t>
            </a:r>
            <a:endParaRPr lang="en-US" altLang="zh-CN" sz="2800" b="1" dirty="0">
              <a:solidFill>
                <a:srgbClr val="7030A0"/>
              </a:solidFill>
              <a:latin typeface="+mn-ea"/>
              <a:cs typeface="Arial" charset="0"/>
            </a:endParaRPr>
          </a:p>
        </p:txBody>
      </p:sp>
      <p:grpSp>
        <p:nvGrpSpPr>
          <p:cNvPr id="37" name="组合 148"/>
          <p:cNvGrpSpPr>
            <a:grpSpLocks/>
          </p:cNvGrpSpPr>
          <p:nvPr/>
        </p:nvGrpSpPr>
        <p:grpSpPr bwMode="auto">
          <a:xfrm>
            <a:off x="1259632" y="3188961"/>
            <a:ext cx="6984776" cy="1425555"/>
            <a:chOff x="5662156" y="3496033"/>
            <a:chExt cx="5216388" cy="2129912"/>
          </a:xfrm>
        </p:grpSpPr>
        <p:sp>
          <p:nvSpPr>
            <p:cNvPr id="38" name="AutoShape 3"/>
            <p:cNvSpPr>
              <a:spLocks noChangeArrowheads="1"/>
            </p:cNvSpPr>
            <p:nvPr/>
          </p:nvSpPr>
          <p:spPr bwMode="gray">
            <a:xfrm>
              <a:off x="5662156" y="3767961"/>
              <a:ext cx="5216388" cy="1857984"/>
            </a:xfrm>
            <a:prstGeom prst="roundRect">
              <a:avLst>
                <a:gd name="adj" fmla="val 9144"/>
              </a:avLst>
            </a:prstGeom>
            <a:solidFill>
              <a:srgbClr val="FFFFFF">
                <a:lumMod val="95000"/>
              </a:srgbClr>
            </a:solidFill>
            <a:ln w="19050">
              <a:solidFill>
                <a:srgbClr val="FF1001">
                  <a:lumMod val="40000"/>
                  <a:lumOff val="6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 dirty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grpSp>
          <p:nvGrpSpPr>
            <p:cNvPr id="39" name="组合 47"/>
            <p:cNvGrpSpPr>
              <a:grpSpLocks/>
            </p:cNvGrpSpPr>
            <p:nvPr/>
          </p:nvGrpSpPr>
          <p:grpSpPr bwMode="auto">
            <a:xfrm>
              <a:off x="5798830" y="3496033"/>
              <a:ext cx="1778513" cy="689771"/>
              <a:chOff x="-2964774" y="2153063"/>
              <a:chExt cx="8055149" cy="689532"/>
            </a:xfrm>
          </p:grpSpPr>
          <p:sp>
            <p:nvSpPr>
              <p:cNvPr id="41" name="AutoShape 2"/>
              <p:cNvSpPr>
                <a:spLocks noChangeArrowheads="1"/>
              </p:cNvSpPr>
              <p:nvPr/>
            </p:nvSpPr>
            <p:spPr bwMode="invGray">
              <a:xfrm>
                <a:off x="-2782239" y="2218615"/>
                <a:ext cx="7515490" cy="537044"/>
              </a:xfrm>
              <a:prstGeom prst="roundRect">
                <a:avLst>
                  <a:gd name="adj" fmla="val 16667"/>
                </a:avLst>
              </a:prstGeom>
              <a:solidFill>
                <a:srgbClr val="FF1001">
                  <a:lumMod val="40000"/>
                  <a:lumOff val="60000"/>
                </a:srgbClr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charset="-122"/>
                </a:endParaRPr>
              </a:p>
            </p:txBody>
          </p:sp>
          <p:sp>
            <p:nvSpPr>
              <p:cNvPr id="42" name="Text Box 8"/>
              <p:cNvSpPr txBox="1">
                <a:spLocks noChangeArrowheads="1"/>
              </p:cNvSpPr>
              <p:nvPr/>
            </p:nvSpPr>
            <p:spPr bwMode="white">
              <a:xfrm>
                <a:off x="-2964774" y="2153063"/>
                <a:ext cx="8055149" cy="68953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kern="0" dirty="0">
                    <a:solidFill>
                      <a:sysClr val="windowText" lastClr="000000"/>
                    </a:solidFill>
                    <a:latin typeface="楷体_GB2312" pitchFamily="49" charset="-122"/>
                    <a:ea typeface="楷体_GB2312" pitchFamily="49" charset="-122"/>
                  </a:rPr>
                  <a:t>设计意图</a:t>
                </a:r>
                <a:endParaRPr lang="en-US" altLang="zh-CN" sz="2400" b="1" kern="0" dirty="0">
                  <a:solidFill>
                    <a:sysClr val="windowText" lastClr="00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sp>
          <p:nvSpPr>
            <p:cNvPr id="40" name="Text Box 19"/>
            <p:cNvSpPr txBox="1">
              <a:spLocks noChangeArrowheads="1"/>
            </p:cNvSpPr>
            <p:nvPr/>
          </p:nvSpPr>
          <p:spPr bwMode="gray">
            <a:xfrm>
              <a:off x="5805838" y="4319192"/>
              <a:ext cx="5018929" cy="113428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lnSpc>
                  <a:spcPts val="26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zh-CN" sz="2400" dirty="0" smtClean="0"/>
                <a:t>引导学生养成动手之前先思考的好习惯，培养学生通过分析</a:t>
              </a:r>
              <a:r>
                <a:rPr lang="zh-CN" altLang="en-US" sz="2400" dirty="0" smtClean="0"/>
                <a:t>任务</a:t>
              </a:r>
              <a:r>
                <a:rPr lang="zh-CN" altLang="zh-CN" sz="2400" dirty="0" smtClean="0"/>
                <a:t>形成问</a:t>
              </a:r>
              <a:r>
                <a:rPr lang="zh-CN" altLang="en-US" sz="2400" dirty="0" smtClean="0"/>
                <a:t>题</a:t>
              </a:r>
              <a:r>
                <a:rPr lang="zh-CN" altLang="zh-CN" sz="2400" dirty="0" smtClean="0"/>
                <a:t>解决方案的计算思维。</a:t>
              </a:r>
              <a:endParaRPr lang="zh-CN" altLang="en-US" sz="2400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</p:grpSp>
      <p:grpSp>
        <p:nvGrpSpPr>
          <p:cNvPr id="29" name="组合 12"/>
          <p:cNvGrpSpPr>
            <a:grpSpLocks/>
          </p:cNvGrpSpPr>
          <p:nvPr/>
        </p:nvGrpSpPr>
        <p:grpSpPr bwMode="auto">
          <a:xfrm>
            <a:off x="1316707" y="925853"/>
            <a:ext cx="6929486" cy="534794"/>
            <a:chOff x="784632" y="4221087"/>
            <a:chExt cx="7556956" cy="1956267"/>
          </a:xfrm>
        </p:grpSpPr>
        <p:sp>
          <p:nvSpPr>
            <p:cNvPr id="43" name="AutoShape 3"/>
            <p:cNvSpPr>
              <a:spLocks noChangeArrowheads="1"/>
            </p:cNvSpPr>
            <p:nvPr/>
          </p:nvSpPr>
          <p:spPr bwMode="gray">
            <a:xfrm>
              <a:off x="784632" y="4221087"/>
              <a:ext cx="7556956" cy="1956267"/>
            </a:xfrm>
            <a:prstGeom prst="roundRect">
              <a:avLst>
                <a:gd name="adj" fmla="val 9144"/>
              </a:avLst>
            </a:prstGeom>
            <a:ln w="19050">
              <a:prstDash val="dashDot"/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44" name="矩形 43"/>
            <p:cNvSpPr>
              <a:spLocks noChangeArrowheads="1"/>
            </p:cNvSpPr>
            <p:nvPr/>
          </p:nvSpPr>
          <p:spPr bwMode="auto">
            <a:xfrm>
              <a:off x="938030" y="4433191"/>
              <a:ext cx="7146082" cy="1688762"/>
            </a:xfrm>
            <a:prstGeom prst="rect">
              <a:avLst/>
            </a:prstGeom>
            <a:noFill/>
            <a:ln>
              <a:noFill/>
              <a:prstDash val="dashDot"/>
            </a:ln>
            <a:ex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请学生分析制作慢动作回放效果的操作步骤。</a:t>
              </a:r>
              <a:endParaRPr lang="zh-CN" altLang="en-US" sz="24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" y="802822"/>
            <a:ext cx="9144000" cy="3963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 flipH="1">
            <a:off x="7717492" y="1337327"/>
            <a:ext cx="1755624" cy="4088190"/>
            <a:chOff x="7614616" y="870769"/>
            <a:chExt cx="1722444" cy="4292600"/>
          </a:xfrm>
        </p:grpSpPr>
        <p:cxnSp>
          <p:nvCxnSpPr>
            <p:cNvPr id="4" name="直接连接符 3"/>
            <p:cNvCxnSpPr/>
            <p:nvPr/>
          </p:nvCxnSpPr>
          <p:spPr bwMode="auto">
            <a:xfrm rot="16200000" flipH="1">
              <a:off x="7342359" y="1143026"/>
              <a:ext cx="1624013" cy="10795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 bwMode="auto">
            <a:xfrm rot="5400000">
              <a:off x="8006729" y="2556694"/>
              <a:ext cx="749300" cy="62547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>
              <a:stCxn id="8" idx="1"/>
            </p:cNvCxnSpPr>
            <p:nvPr/>
          </p:nvCxnSpPr>
          <p:spPr bwMode="auto">
            <a:xfrm rot="16200000" flipH="1">
              <a:off x="7906717" y="3326631"/>
              <a:ext cx="1473200" cy="122872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 bwMode="auto">
            <a:xfrm>
              <a:off x="8636966" y="2448744"/>
              <a:ext cx="112713" cy="1143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8011491" y="3186932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9222760" y="4576300"/>
              <a:ext cx="114300" cy="1127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 bwMode="auto">
            <a:xfrm rot="10800000" flipV="1">
              <a:off x="7841629" y="4677594"/>
              <a:ext cx="1416050" cy="48577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2"/>
          <p:cNvSpPr>
            <a:spLocks noChangeArrowheads="1"/>
          </p:cNvSpPr>
          <p:nvPr/>
        </p:nvSpPr>
        <p:spPr bwMode="auto">
          <a:xfrm>
            <a:off x="1426508" y="994432"/>
            <a:ext cx="4209143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300"/>
              </a:lnSpc>
              <a:defRPr/>
            </a:pPr>
            <a:r>
              <a:rPr lang="en-US" altLang="zh-CN" sz="2000" b="1" dirty="0" smtClean="0">
                <a:latin typeface="Arial" charset="0"/>
              </a:rPr>
              <a:t>(14</a:t>
            </a:r>
            <a:r>
              <a:rPr lang="zh-CN" altLang="en-US" sz="2000" b="1" dirty="0" smtClean="0">
                <a:latin typeface="Arial" charset="0"/>
              </a:rPr>
              <a:t>分钟</a:t>
            </a:r>
            <a:r>
              <a:rPr lang="en-US" altLang="zh-CN" sz="2000" b="1" dirty="0" smtClean="0">
                <a:latin typeface="Arial" charset="0"/>
              </a:rPr>
              <a:t>)</a:t>
            </a:r>
            <a:endParaRPr lang="zh-CN" altLang="en-US" sz="2000" b="1" kern="100" dirty="0" smtClean="0"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grpSp>
        <p:nvGrpSpPr>
          <p:cNvPr id="16" name="组合 16"/>
          <p:cNvGrpSpPr>
            <a:grpSpLocks/>
          </p:cNvGrpSpPr>
          <p:nvPr/>
        </p:nvGrpSpPr>
        <p:grpSpPr bwMode="auto">
          <a:xfrm>
            <a:off x="768149" y="377221"/>
            <a:ext cx="3144333" cy="816435"/>
            <a:chOff x="4357685" y="2843207"/>
            <a:chExt cx="3095225" cy="857112"/>
          </a:xfrm>
        </p:grpSpPr>
        <p:sp>
          <p:nvSpPr>
            <p:cNvPr id="17" name="矩形 16"/>
            <p:cNvSpPr/>
            <p:nvPr/>
          </p:nvSpPr>
          <p:spPr>
            <a:xfrm>
              <a:off x="4357686" y="2843207"/>
              <a:ext cx="3095224" cy="5714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4357685" y="3414617"/>
              <a:ext cx="506416" cy="28570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矩形 19"/>
            <p:cNvSpPr>
              <a:spLocks noChangeArrowheads="1"/>
            </p:cNvSpPr>
            <p:nvPr/>
          </p:nvSpPr>
          <p:spPr bwMode="auto">
            <a:xfrm>
              <a:off x="4429125" y="2961790"/>
              <a:ext cx="2929024" cy="420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三、自主学习   解决问题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1814266" y="1543064"/>
            <a:ext cx="3736297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布置任务一，怎么添加回放视频？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1756210" y="3229837"/>
            <a:ext cx="6217834" cy="1216799"/>
            <a:chOff x="1692250" y="4163621"/>
            <a:chExt cx="5451502" cy="1277638"/>
          </a:xfrm>
        </p:grpSpPr>
        <p:grpSp>
          <p:nvGrpSpPr>
            <p:cNvPr id="23" name="组合 73"/>
            <p:cNvGrpSpPr>
              <a:grpSpLocks/>
            </p:cNvGrpSpPr>
            <p:nvPr/>
          </p:nvGrpSpPr>
          <p:grpSpPr bwMode="auto">
            <a:xfrm>
              <a:off x="1692250" y="4417232"/>
              <a:ext cx="5451502" cy="1024027"/>
              <a:chOff x="5662155" y="3769280"/>
              <a:chExt cx="5216388" cy="2056667"/>
            </a:xfrm>
          </p:grpSpPr>
          <p:sp>
            <p:nvSpPr>
              <p:cNvPr id="24" name="AutoShape 3"/>
              <p:cNvSpPr>
                <a:spLocks noChangeArrowheads="1"/>
              </p:cNvSpPr>
              <p:nvPr/>
            </p:nvSpPr>
            <p:spPr bwMode="gray">
              <a:xfrm>
                <a:off x="5662155" y="3769280"/>
                <a:ext cx="5216388" cy="1902771"/>
              </a:xfrm>
              <a:prstGeom prst="roundRect">
                <a:avLst>
                  <a:gd name="adj" fmla="val 9144"/>
                </a:avLst>
              </a:prstGeom>
              <a:solidFill>
                <a:srgbClr val="FFFFFF">
                  <a:lumMod val="95000"/>
                </a:srgbClr>
              </a:solidFill>
              <a:ln w="19050">
                <a:solidFill>
                  <a:srgbClr val="FF1001">
                    <a:lumMod val="40000"/>
                    <a:lumOff val="6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kern="0" dirty="0">
                  <a:solidFill>
                    <a:sysClr val="windowText" lastClr="000000"/>
                  </a:solidFill>
                  <a:ea typeface="宋体" charset="-122"/>
                </a:endParaRPr>
              </a:p>
            </p:txBody>
          </p:sp>
          <p:sp>
            <p:nvSpPr>
              <p:cNvPr id="26" name="Text Box 19"/>
              <p:cNvSpPr txBox="1">
                <a:spLocks noChangeArrowheads="1"/>
              </p:cNvSpPr>
              <p:nvPr/>
            </p:nvSpPr>
            <p:spPr bwMode="gray">
              <a:xfrm>
                <a:off x="5838363" y="4224962"/>
                <a:ext cx="5040179" cy="160098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auto" hangingPunct="1">
                  <a:lnSpc>
                    <a:spcPts val="2600"/>
                  </a:lnSpc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zh-CN" altLang="en-US" sz="2000" dirty="0" smtClean="0"/>
                  <a:t>通过本环节的学习，使学生掌握操作任务，加深对知识点的理解</a:t>
                </a:r>
                <a:r>
                  <a:rPr lang="zh-CN" altLang="zh-CN" sz="2000" dirty="0" smtClean="0"/>
                  <a:t>。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AutoShape 2"/>
            <p:cNvSpPr>
              <a:spLocks noChangeArrowheads="1"/>
            </p:cNvSpPr>
            <p:nvPr/>
          </p:nvSpPr>
          <p:spPr bwMode="invGray">
            <a:xfrm>
              <a:off x="1846204" y="4238380"/>
              <a:ext cx="1849312" cy="334165"/>
            </a:xfrm>
            <a:prstGeom prst="roundRect">
              <a:avLst>
                <a:gd name="adj" fmla="val 16667"/>
              </a:avLst>
            </a:prstGeom>
            <a:solidFill>
              <a:srgbClr val="FF1001">
                <a:lumMod val="40000"/>
                <a:lumOff val="60000"/>
              </a:srgbClr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white">
            <a:xfrm>
              <a:off x="1849068" y="4163621"/>
              <a:ext cx="2003422" cy="48474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>
                  <a:solidFill>
                    <a:sysClr val="windowText" lastClr="000000"/>
                  </a:solidFill>
                  <a:latin typeface="楷体_GB2312" pitchFamily="49" charset="-122"/>
                  <a:ea typeface="楷体_GB2312" pitchFamily="49" charset="-122"/>
                </a:rPr>
                <a:t>设计意图</a:t>
              </a:r>
              <a:endParaRPr lang="en-US" altLang="zh-CN" sz="2400" b="1" kern="0" dirty="0">
                <a:solidFill>
                  <a:sysClr val="windowText" lastClr="00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30" name="Text Box 8"/>
          <p:cNvSpPr txBox="1">
            <a:spLocks noChangeArrowheads="1"/>
          </p:cNvSpPr>
          <p:nvPr/>
        </p:nvSpPr>
        <p:spPr bwMode="white">
          <a:xfrm>
            <a:off x="3264547" y="2297433"/>
            <a:ext cx="1998652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添加回放视频</a:t>
            </a:r>
            <a:endParaRPr lang="en-US" altLang="zh-CN" sz="2000" b="1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white">
          <a:xfrm>
            <a:off x="5588007" y="2297433"/>
            <a:ext cx="2003451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复制视频</a:t>
            </a:r>
            <a:endParaRPr lang="en-US" altLang="zh-CN" sz="2000" b="1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white">
          <a:xfrm>
            <a:off x="1792262" y="2300148"/>
            <a:ext cx="1596583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 smtClean="0">
                <a:solidFill>
                  <a:srgbClr val="D624C5"/>
                </a:solidFill>
                <a:latin typeface="微软雅黑" pitchFamily="34" charset="-122"/>
                <a:ea typeface="微软雅黑" pitchFamily="34" charset="-122"/>
              </a:rPr>
              <a:t>操作方法：</a:t>
            </a:r>
            <a:endParaRPr lang="en-US" altLang="zh-CN" sz="2000" b="1" kern="0" dirty="0">
              <a:solidFill>
                <a:srgbClr val="D624C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右箭头 35"/>
          <p:cNvSpPr/>
          <p:nvPr/>
        </p:nvSpPr>
        <p:spPr>
          <a:xfrm>
            <a:off x="5223989" y="2406346"/>
            <a:ext cx="653147" cy="204109"/>
          </a:xfrm>
          <a:prstGeom prst="rightArrow">
            <a:avLst/>
          </a:prstGeom>
          <a:solidFill>
            <a:srgbClr val="D624C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" y="802822"/>
            <a:ext cx="9144000" cy="3963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2"/>
          <p:cNvSpPr>
            <a:spLocks noChangeArrowheads="1"/>
          </p:cNvSpPr>
          <p:nvPr/>
        </p:nvSpPr>
        <p:spPr bwMode="auto">
          <a:xfrm>
            <a:off x="1645961" y="857274"/>
            <a:ext cx="4209143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300"/>
              </a:lnSpc>
              <a:defRPr/>
            </a:pPr>
            <a:r>
              <a:rPr lang="en-US" altLang="zh-CN" sz="2000" b="1" dirty="0" smtClean="0">
                <a:latin typeface="Arial" charset="0"/>
              </a:rPr>
              <a:t>(14</a:t>
            </a:r>
            <a:r>
              <a:rPr lang="zh-CN" altLang="en-US" sz="2000" b="1" dirty="0" smtClean="0">
                <a:latin typeface="Arial" charset="0"/>
              </a:rPr>
              <a:t>分钟</a:t>
            </a:r>
            <a:r>
              <a:rPr lang="en-US" altLang="zh-CN" sz="2000" b="1" dirty="0" smtClean="0">
                <a:latin typeface="Arial" charset="0"/>
              </a:rPr>
              <a:t>)</a:t>
            </a:r>
            <a:endParaRPr lang="zh-CN" altLang="en-US" sz="2000" b="1" kern="100" dirty="0" smtClean="0"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988761" y="240063"/>
            <a:ext cx="3144333" cy="816435"/>
            <a:chOff x="4357685" y="2843207"/>
            <a:chExt cx="3095225" cy="857112"/>
          </a:xfrm>
        </p:grpSpPr>
        <p:sp>
          <p:nvSpPr>
            <p:cNvPr id="17" name="矩形 16"/>
            <p:cNvSpPr/>
            <p:nvPr/>
          </p:nvSpPr>
          <p:spPr>
            <a:xfrm>
              <a:off x="4357686" y="2843207"/>
              <a:ext cx="3095224" cy="5714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4357685" y="3414617"/>
              <a:ext cx="506416" cy="28570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矩形 19"/>
            <p:cNvSpPr>
              <a:spLocks noChangeArrowheads="1"/>
            </p:cNvSpPr>
            <p:nvPr/>
          </p:nvSpPr>
          <p:spPr bwMode="auto">
            <a:xfrm>
              <a:off x="4429125" y="2961790"/>
              <a:ext cx="2929024" cy="420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三、自主学习   解决问题</a:t>
              </a:r>
            </a:p>
          </p:txBody>
        </p:sp>
      </p:grpSp>
      <p:sp>
        <p:nvSpPr>
          <p:cNvPr id="36" name="Text Box 15"/>
          <p:cNvSpPr txBox="1">
            <a:spLocks noChangeArrowheads="1"/>
          </p:cNvSpPr>
          <p:nvPr/>
        </p:nvSpPr>
        <p:spPr bwMode="gray">
          <a:xfrm>
            <a:off x="1207054" y="1131589"/>
            <a:ext cx="3877002" cy="397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布置任务二：怎么设置慢动作回放？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08716" y="3703065"/>
            <a:ext cx="6435625" cy="1023460"/>
            <a:chOff x="900161" y="3269375"/>
            <a:chExt cx="6852409" cy="1074633"/>
          </a:xfrm>
        </p:grpSpPr>
        <p:sp>
          <p:nvSpPr>
            <p:cNvPr id="57" name="椭圆 56"/>
            <p:cNvSpPr/>
            <p:nvPr/>
          </p:nvSpPr>
          <p:spPr>
            <a:xfrm>
              <a:off x="6643688" y="3914775"/>
              <a:ext cx="142875" cy="14287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AutoShape 3"/>
            <p:cNvSpPr>
              <a:spLocks noChangeArrowheads="1"/>
            </p:cNvSpPr>
            <p:nvPr/>
          </p:nvSpPr>
          <p:spPr bwMode="gray">
            <a:xfrm>
              <a:off x="900161" y="3458488"/>
              <a:ext cx="6626449" cy="855255"/>
            </a:xfrm>
            <a:prstGeom prst="roundRect">
              <a:avLst>
                <a:gd name="adj" fmla="val 9144"/>
              </a:avLst>
            </a:prstGeom>
            <a:solidFill>
              <a:srgbClr val="FFFFFF">
                <a:lumMod val="95000"/>
              </a:srgbClr>
            </a:solidFill>
            <a:ln w="19050">
              <a:solidFill>
                <a:srgbClr val="FF1001">
                  <a:lumMod val="40000"/>
                  <a:lumOff val="6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 dirty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grpSp>
          <p:nvGrpSpPr>
            <p:cNvPr id="39" name="组合 3"/>
            <p:cNvGrpSpPr>
              <a:grpSpLocks/>
            </p:cNvGrpSpPr>
            <p:nvPr/>
          </p:nvGrpSpPr>
          <p:grpSpPr bwMode="auto">
            <a:xfrm>
              <a:off x="1027346" y="3269375"/>
              <a:ext cx="1879281" cy="484748"/>
              <a:chOff x="-3102077" y="2122930"/>
              <a:chExt cx="7117935" cy="777399"/>
            </a:xfrm>
          </p:grpSpPr>
          <p:sp>
            <p:nvSpPr>
              <p:cNvPr id="45" name="AutoShape 2"/>
              <p:cNvSpPr>
                <a:spLocks noChangeArrowheads="1"/>
              </p:cNvSpPr>
              <p:nvPr/>
            </p:nvSpPr>
            <p:spPr bwMode="invGray">
              <a:xfrm>
                <a:off x="-2785723" y="2219802"/>
                <a:ext cx="6485228" cy="537120"/>
              </a:xfrm>
              <a:prstGeom prst="roundRect">
                <a:avLst>
                  <a:gd name="adj" fmla="val 16667"/>
                </a:avLst>
              </a:prstGeom>
              <a:solidFill>
                <a:srgbClr val="FF1001">
                  <a:lumMod val="40000"/>
                  <a:lumOff val="60000"/>
                </a:srgbClr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charset="-122"/>
                </a:endParaRPr>
              </a:p>
            </p:txBody>
          </p:sp>
          <p:sp>
            <p:nvSpPr>
              <p:cNvPr id="49" name="Text Box 8"/>
              <p:cNvSpPr txBox="1">
                <a:spLocks noChangeArrowheads="1"/>
              </p:cNvSpPr>
              <p:nvPr/>
            </p:nvSpPr>
            <p:spPr bwMode="white">
              <a:xfrm>
                <a:off x="-3102077" y="2122930"/>
                <a:ext cx="7117935" cy="77739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kern="0" dirty="0">
                    <a:solidFill>
                      <a:sysClr val="windowText" lastClr="000000"/>
                    </a:solidFill>
                    <a:latin typeface="楷体_GB2312" pitchFamily="49" charset="-122"/>
                    <a:ea typeface="楷体_GB2312" pitchFamily="49" charset="-122"/>
                  </a:rPr>
                  <a:t>设计意图</a:t>
                </a:r>
                <a:endParaRPr lang="en-US" altLang="zh-CN" sz="2400" b="1" kern="0" dirty="0">
                  <a:solidFill>
                    <a:sysClr val="windowText" lastClr="00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sp>
          <p:nvSpPr>
            <p:cNvPr id="41" name="Text Box 19"/>
            <p:cNvSpPr txBox="1">
              <a:spLocks noChangeArrowheads="1"/>
            </p:cNvSpPr>
            <p:nvPr/>
          </p:nvSpPr>
          <p:spPr bwMode="gray">
            <a:xfrm>
              <a:off x="973770" y="3708449"/>
              <a:ext cx="6778800" cy="63555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2000" dirty="0" smtClean="0"/>
                <a:t>培养学生观察思辨的能力，然后让</a:t>
              </a:r>
              <a:r>
                <a:rPr lang="zh-CN" altLang="zh-CN" sz="2000" dirty="0" smtClean="0"/>
                <a:t>学生</a:t>
              </a:r>
              <a:r>
                <a:rPr lang="zh-CN" altLang="en-US" sz="2000" dirty="0" smtClean="0">
                  <a:latin typeface="宋体" panose="02010600030101010101" pitchFamily="2" charset="-122"/>
                  <a:cs typeface="Arial" charset="0"/>
                </a:rPr>
                <a:t>在探究问题中</a:t>
              </a:r>
              <a:r>
                <a:rPr lang="zh-CN" altLang="en-US" sz="2000" dirty="0">
                  <a:latin typeface="宋体" panose="02010600030101010101" pitchFamily="2" charset="-122"/>
                  <a:cs typeface="Arial" charset="0"/>
                </a:rPr>
                <a:t>寻找</a:t>
              </a:r>
              <a:r>
                <a:rPr lang="zh-CN" altLang="en-US" sz="2000" dirty="0" smtClean="0">
                  <a:latin typeface="宋体" panose="02010600030101010101" pitchFamily="2" charset="-122"/>
                  <a:cs typeface="Arial" charset="0"/>
                </a:rPr>
                <a:t>实现慢动作回放的操作方法</a:t>
              </a:r>
              <a:r>
                <a:rPr lang="zh-CN" altLang="en-US" sz="2000" dirty="0">
                  <a:latin typeface="宋体" panose="02010600030101010101" pitchFamily="2" charset="-122"/>
                  <a:cs typeface="Arial" charset="0"/>
                </a:rPr>
                <a:t>。</a:t>
              </a:r>
              <a:endParaRPr lang="en-US" altLang="zh-CN" sz="2000" dirty="0">
                <a:latin typeface="宋体" panose="02010600030101010101" pitchFamily="2" charset="-122"/>
                <a:cs typeface="Arial" charset="0"/>
              </a:endParaRPr>
            </a:p>
          </p:txBody>
        </p:sp>
      </p:grpSp>
      <p:pic>
        <p:nvPicPr>
          <p:cNvPr id="20" name="图片 19" descr="C:\Users\Administrator\AppData\Roaming\Tencent\Users\122269514\QQ\WinTemp\RichOle\3D$XBK3~~30ZIP_MT5Z{RAT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66" y="1748801"/>
            <a:ext cx="5171716" cy="181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" descr="C:\Users\Administrator\AppData\Roaming\Tencent\Users\122269514\QQ\WinTemp\RichOle\DDR4}@T463_4G)T3$717[D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53" y="2160275"/>
            <a:ext cx="1564531" cy="1371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" y="802822"/>
            <a:ext cx="9144000" cy="3963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1060753" y="240063"/>
            <a:ext cx="3144333" cy="816435"/>
            <a:chOff x="4357685" y="2843207"/>
            <a:chExt cx="3095225" cy="857112"/>
          </a:xfrm>
        </p:grpSpPr>
        <p:sp>
          <p:nvSpPr>
            <p:cNvPr id="17" name="矩形 16"/>
            <p:cNvSpPr/>
            <p:nvPr/>
          </p:nvSpPr>
          <p:spPr>
            <a:xfrm>
              <a:off x="4357686" y="2843207"/>
              <a:ext cx="3095224" cy="5714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4357685" y="3414617"/>
              <a:ext cx="506416" cy="28570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矩形 19"/>
            <p:cNvSpPr>
              <a:spLocks noChangeArrowheads="1"/>
            </p:cNvSpPr>
            <p:nvPr/>
          </p:nvSpPr>
          <p:spPr bwMode="auto">
            <a:xfrm>
              <a:off x="4429125" y="2961790"/>
              <a:ext cx="2929024" cy="420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三、自主学习   解决问题</a:t>
              </a:r>
            </a:p>
          </p:txBody>
        </p:sp>
      </p:grpSp>
      <p:grpSp>
        <p:nvGrpSpPr>
          <p:cNvPr id="34" name="组合 62"/>
          <p:cNvGrpSpPr>
            <a:grpSpLocks/>
          </p:cNvGrpSpPr>
          <p:nvPr/>
        </p:nvGrpSpPr>
        <p:grpSpPr bwMode="auto">
          <a:xfrm>
            <a:off x="1669122" y="1268748"/>
            <a:ext cx="5759240" cy="414005"/>
            <a:chOff x="3655528" y="5875544"/>
            <a:chExt cx="4826551" cy="1331848"/>
          </a:xfrm>
        </p:grpSpPr>
        <p:sp>
          <p:nvSpPr>
            <p:cNvPr id="35" name="AutoShape 7"/>
            <p:cNvSpPr>
              <a:spLocks noChangeArrowheads="1"/>
            </p:cNvSpPr>
            <p:nvPr/>
          </p:nvSpPr>
          <p:spPr bwMode="gray">
            <a:xfrm>
              <a:off x="3655528" y="5875544"/>
              <a:ext cx="4589651" cy="1157692"/>
            </a:xfrm>
            <a:prstGeom prst="roundRect">
              <a:avLst>
                <a:gd name="adj" fmla="val 9144"/>
              </a:avLst>
            </a:prstGeom>
            <a:solidFill>
              <a:srgbClr val="F8F8F8"/>
            </a:solidFill>
            <a:ln w="19050">
              <a:solidFill>
                <a:srgbClr val="E466B7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gray">
            <a:xfrm>
              <a:off x="3912336" y="5930146"/>
              <a:ext cx="4569743" cy="12772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  <a:cs typeface="Arial" charset="0"/>
                </a:rPr>
                <a:t>学生通过探究，观察放映变化，总结探究规律。</a:t>
              </a:r>
              <a:endParaRPr lang="zh-CN" altLang="en-US" b="1" dirty="0"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80205" y="3600436"/>
            <a:ext cx="6412388" cy="1324546"/>
            <a:chOff x="900161" y="3269376"/>
            <a:chExt cx="6893401" cy="1123187"/>
          </a:xfrm>
        </p:grpSpPr>
        <p:sp>
          <p:nvSpPr>
            <p:cNvPr id="26" name="椭圆 25"/>
            <p:cNvSpPr/>
            <p:nvPr/>
          </p:nvSpPr>
          <p:spPr>
            <a:xfrm>
              <a:off x="6643688" y="3914775"/>
              <a:ext cx="142875" cy="14287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AutoShape 3"/>
            <p:cNvSpPr>
              <a:spLocks noChangeArrowheads="1"/>
            </p:cNvSpPr>
            <p:nvPr/>
          </p:nvSpPr>
          <p:spPr bwMode="gray">
            <a:xfrm>
              <a:off x="900161" y="3458489"/>
              <a:ext cx="6669091" cy="934074"/>
            </a:xfrm>
            <a:prstGeom prst="roundRect">
              <a:avLst>
                <a:gd name="adj" fmla="val 9144"/>
              </a:avLst>
            </a:prstGeom>
            <a:solidFill>
              <a:srgbClr val="FFFFFF">
                <a:lumMod val="95000"/>
              </a:srgbClr>
            </a:solidFill>
            <a:ln w="19050">
              <a:solidFill>
                <a:srgbClr val="FF1001">
                  <a:lumMod val="40000"/>
                  <a:lumOff val="6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 dirty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grpSp>
          <p:nvGrpSpPr>
            <p:cNvPr id="33" name="组合 3"/>
            <p:cNvGrpSpPr>
              <a:grpSpLocks/>
            </p:cNvGrpSpPr>
            <p:nvPr/>
          </p:nvGrpSpPr>
          <p:grpSpPr bwMode="auto">
            <a:xfrm>
              <a:off x="1027346" y="3269376"/>
              <a:ext cx="1879281" cy="395327"/>
              <a:chOff x="-3102077" y="2122930"/>
              <a:chExt cx="7117935" cy="633992"/>
            </a:xfrm>
          </p:grpSpPr>
          <p:sp>
            <p:nvSpPr>
              <p:cNvPr id="38" name="AutoShape 2"/>
              <p:cNvSpPr>
                <a:spLocks noChangeArrowheads="1"/>
              </p:cNvSpPr>
              <p:nvPr/>
            </p:nvSpPr>
            <p:spPr bwMode="invGray">
              <a:xfrm>
                <a:off x="-2785723" y="2219802"/>
                <a:ext cx="6485228" cy="537120"/>
              </a:xfrm>
              <a:prstGeom prst="roundRect">
                <a:avLst>
                  <a:gd name="adj" fmla="val 16667"/>
                </a:avLst>
              </a:prstGeom>
              <a:solidFill>
                <a:srgbClr val="FF1001">
                  <a:lumMod val="40000"/>
                  <a:lumOff val="60000"/>
                </a:srgbClr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charset="-122"/>
                </a:endParaRPr>
              </a:p>
            </p:txBody>
          </p:sp>
          <p:sp>
            <p:nvSpPr>
              <p:cNvPr id="39" name="Text Box 8"/>
              <p:cNvSpPr txBox="1">
                <a:spLocks noChangeArrowheads="1"/>
              </p:cNvSpPr>
              <p:nvPr/>
            </p:nvSpPr>
            <p:spPr bwMode="white">
              <a:xfrm>
                <a:off x="-3102077" y="2122930"/>
                <a:ext cx="7117935" cy="627827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kern="0" dirty="0">
                    <a:solidFill>
                      <a:sysClr val="windowText" lastClr="000000"/>
                    </a:solidFill>
                    <a:latin typeface="楷体_GB2312" pitchFamily="49" charset="-122"/>
                    <a:ea typeface="楷体_GB2312" pitchFamily="49" charset="-122"/>
                  </a:rPr>
                  <a:t>设计意图</a:t>
                </a:r>
                <a:endParaRPr lang="en-US" altLang="zh-CN" sz="2400" b="1" kern="0" dirty="0">
                  <a:solidFill>
                    <a:sysClr val="windowText" lastClr="00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sp>
          <p:nvSpPr>
            <p:cNvPr id="37" name="Text Box 19"/>
            <p:cNvSpPr txBox="1">
              <a:spLocks noChangeArrowheads="1"/>
            </p:cNvSpPr>
            <p:nvPr/>
          </p:nvSpPr>
          <p:spPr bwMode="gray">
            <a:xfrm>
              <a:off x="928173" y="3708448"/>
              <a:ext cx="6865389" cy="6002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zh-CN" altLang="zh-CN" sz="2000" dirty="0" smtClean="0"/>
                <a:t>引导学生</a:t>
              </a:r>
              <a:r>
                <a:rPr lang="zh-CN" altLang="en-US" sz="2000" dirty="0" smtClean="0"/>
                <a:t>有思维的参与探究</a:t>
              </a:r>
              <a:r>
                <a:rPr lang="zh-CN" altLang="zh-CN" sz="2000" dirty="0" smtClean="0"/>
                <a:t>，</a:t>
              </a:r>
              <a:r>
                <a:rPr lang="zh-CN" altLang="en-US" sz="2000" dirty="0" smtClean="0"/>
                <a:t>在探究中知晓操作方法，</a:t>
              </a:r>
              <a:r>
                <a:rPr lang="zh-CN" altLang="zh-CN" sz="2000" dirty="0" smtClean="0"/>
                <a:t>培养学生的计算思维能力，提升学生的信息素养。</a:t>
              </a:r>
              <a:endParaRPr lang="zh-CN" altLang="zh-CN" sz="2000" dirty="0"/>
            </a:p>
          </p:txBody>
        </p:sp>
      </p:grp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3445784"/>
              </p:ext>
            </p:extLst>
          </p:nvPr>
        </p:nvGraphicFramePr>
        <p:xfrm>
          <a:off x="2031982" y="1959424"/>
          <a:ext cx="4572032" cy="1378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909"/>
                <a:gridCol w="2382123"/>
              </a:tblGrid>
              <a:tr h="3531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/>
                        <a:t>速度百分比</a:t>
                      </a:r>
                      <a:endParaRPr lang="zh-CN" altLang="en-US" sz="1500" dirty="0"/>
                    </a:p>
                  </a:txBody>
                  <a:tcPr marL="92891" marR="92891" marT="43543" marB="4354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aseline="0" dirty="0" smtClean="0"/>
                        <a:t>     </a:t>
                      </a:r>
                      <a:r>
                        <a:rPr lang="zh-CN" altLang="en-US" sz="1500" dirty="0" smtClean="0"/>
                        <a:t>视频效果</a:t>
                      </a:r>
                    </a:p>
                  </a:txBody>
                  <a:tcPr marL="92891" marR="92891" marT="43543" marB="43543"/>
                </a:tc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aseline="0" dirty="0" smtClean="0"/>
                        <a:t>  </a:t>
                      </a:r>
                      <a:endParaRPr lang="zh-CN" altLang="en-US" sz="1500" dirty="0"/>
                    </a:p>
                  </a:txBody>
                  <a:tcPr marL="92891" marR="92891" marT="43543" marB="4354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500" dirty="0" smtClean="0"/>
                    </a:p>
                  </a:txBody>
                  <a:tcPr marL="92891" marR="92891" marT="43543" marB="43543"/>
                </a:tc>
              </a:tr>
              <a:tr h="353181">
                <a:tc>
                  <a:txBody>
                    <a:bodyPr/>
                    <a:lstStyle/>
                    <a:p>
                      <a:pPr algn="ctr"/>
                      <a:endParaRPr lang="zh-CN" altLang="en-US" sz="1500" dirty="0"/>
                    </a:p>
                  </a:txBody>
                  <a:tcPr marL="92891" marR="92891" marT="43543" marB="43543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500" dirty="0"/>
                    </a:p>
                  </a:txBody>
                  <a:tcPr marL="92891" marR="92891" marT="43543" marB="43543"/>
                </a:tc>
              </a:tr>
              <a:tr h="353181">
                <a:tc>
                  <a:txBody>
                    <a:bodyPr/>
                    <a:lstStyle/>
                    <a:p>
                      <a:pPr algn="ctr"/>
                      <a:endParaRPr lang="zh-CN" altLang="en-US" sz="1500" dirty="0"/>
                    </a:p>
                  </a:txBody>
                  <a:tcPr marL="92891" marR="92891" marT="43543" marB="43543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500" dirty="0"/>
                    </a:p>
                  </a:txBody>
                  <a:tcPr marL="92891" marR="92891" marT="43543" marB="43543"/>
                </a:tc>
              </a:tr>
            </a:tbl>
          </a:graphicData>
        </a:graphic>
      </p:graphicFrame>
      <p:sp>
        <p:nvSpPr>
          <p:cNvPr id="40" name="矩形 39"/>
          <p:cNvSpPr/>
          <p:nvPr/>
        </p:nvSpPr>
        <p:spPr>
          <a:xfrm>
            <a:off x="5007432" y="263978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dirty="0" smtClean="0">
                <a:solidFill>
                  <a:prstClr val="black"/>
                </a:solidFill>
              </a:rPr>
              <a:t>快动作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007432" y="297996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dirty="0" smtClean="0">
                <a:solidFill>
                  <a:prstClr val="black"/>
                </a:solidFill>
              </a:rPr>
              <a:t>慢动作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010906" y="229960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dirty="0" smtClean="0">
                <a:solidFill>
                  <a:prstClr val="black"/>
                </a:solidFill>
              </a:rPr>
              <a:t>正常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830274" y="2639786"/>
            <a:ext cx="7473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22952"/>
            <a:r>
              <a:rPr lang="en-US" altLang="zh-CN" sz="1600" dirty="0" smtClean="0">
                <a:solidFill>
                  <a:prstClr val="black"/>
                </a:solidFill>
              </a:rPr>
              <a:t>&gt;100%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830274" y="2979967"/>
            <a:ext cx="7473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22952"/>
            <a:r>
              <a:rPr lang="en-US" altLang="zh-CN" sz="1600" dirty="0" smtClean="0">
                <a:solidFill>
                  <a:prstClr val="black"/>
                </a:solidFill>
              </a:rPr>
              <a:t>&lt;100%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46" name="矩形 12"/>
          <p:cNvSpPr>
            <a:spLocks noChangeArrowheads="1"/>
          </p:cNvSpPr>
          <p:nvPr/>
        </p:nvSpPr>
        <p:spPr bwMode="auto">
          <a:xfrm>
            <a:off x="1645961" y="857274"/>
            <a:ext cx="4209143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300"/>
              </a:lnSpc>
              <a:defRPr/>
            </a:pPr>
            <a:r>
              <a:rPr lang="en-US" altLang="zh-CN" sz="2000" b="1" dirty="0" smtClean="0">
                <a:latin typeface="Arial" charset="0"/>
              </a:rPr>
              <a:t>(14</a:t>
            </a:r>
            <a:r>
              <a:rPr lang="zh-CN" altLang="en-US" sz="2000" b="1" dirty="0" smtClean="0">
                <a:latin typeface="Arial" charset="0"/>
              </a:rPr>
              <a:t>分钟</a:t>
            </a:r>
            <a:r>
              <a:rPr lang="en-US" altLang="zh-CN" sz="2000" b="1" dirty="0" smtClean="0">
                <a:latin typeface="Arial" charset="0"/>
              </a:rPr>
              <a:t>)</a:t>
            </a:r>
            <a:endParaRPr lang="zh-CN" altLang="en-US" sz="2000" b="1" kern="100" dirty="0" smtClean="0"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902845" y="2317354"/>
            <a:ext cx="691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zh-CN" sz="1600" dirty="0" smtClean="0">
                <a:solidFill>
                  <a:prstClr val="black"/>
                </a:solidFill>
              </a:rPr>
              <a:t>100%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442123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  <p:bldP spid="44" grpId="0"/>
      <p:bldP spid="45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-8680" y="694954"/>
            <a:ext cx="9144000" cy="3963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2"/>
          <p:cNvSpPr>
            <a:spLocks noChangeArrowheads="1"/>
          </p:cNvSpPr>
          <p:nvPr/>
        </p:nvSpPr>
        <p:spPr bwMode="auto">
          <a:xfrm>
            <a:off x="1865414" y="884880"/>
            <a:ext cx="4209143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300"/>
              </a:lnSpc>
              <a:defRPr/>
            </a:pPr>
            <a:r>
              <a:rPr lang="en-US" altLang="zh-CN" sz="2000" b="1" dirty="0" smtClean="0">
                <a:latin typeface="Arial" charset="0"/>
              </a:rPr>
              <a:t>(14</a:t>
            </a:r>
            <a:r>
              <a:rPr lang="zh-CN" altLang="en-US" sz="2000" b="1" dirty="0" smtClean="0">
                <a:latin typeface="Arial" charset="0"/>
              </a:rPr>
              <a:t>分钟</a:t>
            </a:r>
            <a:r>
              <a:rPr lang="en-US" altLang="zh-CN" sz="2000" b="1" dirty="0" smtClean="0">
                <a:latin typeface="Arial" charset="0"/>
              </a:rPr>
              <a:t>)</a:t>
            </a:r>
            <a:endParaRPr lang="zh-CN" altLang="en-US" sz="2000" b="1" kern="100" dirty="0" smtClean="0"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grpSp>
        <p:nvGrpSpPr>
          <p:cNvPr id="16" name="组合 16"/>
          <p:cNvGrpSpPr>
            <a:grpSpLocks/>
          </p:cNvGrpSpPr>
          <p:nvPr/>
        </p:nvGrpSpPr>
        <p:grpSpPr bwMode="auto">
          <a:xfrm>
            <a:off x="1280206" y="240063"/>
            <a:ext cx="3144333" cy="816435"/>
            <a:chOff x="4357685" y="2843207"/>
            <a:chExt cx="3095225" cy="857112"/>
          </a:xfrm>
        </p:grpSpPr>
        <p:sp>
          <p:nvSpPr>
            <p:cNvPr id="17" name="矩形 16"/>
            <p:cNvSpPr/>
            <p:nvPr/>
          </p:nvSpPr>
          <p:spPr>
            <a:xfrm>
              <a:off x="4357686" y="2843207"/>
              <a:ext cx="3095224" cy="5714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4357685" y="3414617"/>
              <a:ext cx="506416" cy="28570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矩形 19"/>
            <p:cNvSpPr>
              <a:spLocks noChangeArrowheads="1"/>
            </p:cNvSpPr>
            <p:nvPr/>
          </p:nvSpPr>
          <p:spPr bwMode="auto">
            <a:xfrm>
              <a:off x="4429125" y="2961790"/>
              <a:ext cx="2929024" cy="420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三、自主学习   解决问题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1717374" y="1405906"/>
            <a:ext cx="6338078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再应用规律用慢动作、快动作以及倒放对视频进行组合加工。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4136568" y="1959424"/>
            <a:ext cx="3872371" cy="1632869"/>
            <a:chOff x="1282475" y="2772345"/>
            <a:chExt cx="6696744" cy="1998307"/>
          </a:xfrm>
        </p:grpSpPr>
        <p:sp>
          <p:nvSpPr>
            <p:cNvPr id="40" name="AutoShape 3"/>
            <p:cNvSpPr>
              <a:spLocks noChangeArrowheads="1"/>
            </p:cNvSpPr>
            <p:nvPr/>
          </p:nvSpPr>
          <p:spPr bwMode="gray">
            <a:xfrm>
              <a:off x="1282475" y="2950569"/>
              <a:ext cx="6696744" cy="1820083"/>
            </a:xfrm>
            <a:prstGeom prst="roundRect">
              <a:avLst>
                <a:gd name="adj" fmla="val 9144"/>
              </a:avLst>
            </a:prstGeom>
            <a:solidFill>
              <a:srgbClr val="FFFFFF">
                <a:lumMod val="95000"/>
              </a:srgbClr>
            </a:solidFill>
            <a:ln w="19050">
              <a:solidFill>
                <a:srgbClr val="FF1001">
                  <a:lumMod val="40000"/>
                  <a:lumOff val="6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 dirty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grpSp>
          <p:nvGrpSpPr>
            <p:cNvPr id="41" name="组合 40"/>
            <p:cNvGrpSpPr>
              <a:grpSpLocks/>
            </p:cNvGrpSpPr>
            <p:nvPr/>
          </p:nvGrpSpPr>
          <p:grpSpPr bwMode="auto">
            <a:xfrm>
              <a:off x="1407978" y="2772345"/>
              <a:ext cx="2884741" cy="527320"/>
              <a:chOff x="-3926385" y="2069756"/>
              <a:chExt cx="10917923" cy="1051045"/>
            </a:xfrm>
          </p:grpSpPr>
          <p:sp>
            <p:nvSpPr>
              <p:cNvPr id="43" name="AutoShape 2"/>
              <p:cNvSpPr>
                <a:spLocks noChangeArrowheads="1"/>
              </p:cNvSpPr>
              <p:nvPr/>
            </p:nvSpPr>
            <p:spPr bwMode="invGray">
              <a:xfrm>
                <a:off x="-2789138" y="2218618"/>
                <a:ext cx="8362647" cy="670132"/>
              </a:xfrm>
              <a:prstGeom prst="roundRect">
                <a:avLst>
                  <a:gd name="adj" fmla="val 16667"/>
                </a:avLst>
              </a:prstGeom>
              <a:solidFill>
                <a:srgbClr val="FF1001">
                  <a:lumMod val="40000"/>
                  <a:lumOff val="60000"/>
                </a:srgbClr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charset="-122"/>
                </a:endParaRPr>
              </a:p>
            </p:txBody>
          </p:sp>
          <p:sp>
            <p:nvSpPr>
              <p:cNvPr id="44" name="Text Box 8"/>
              <p:cNvSpPr txBox="1">
                <a:spLocks noChangeArrowheads="1"/>
              </p:cNvSpPr>
              <p:nvPr/>
            </p:nvSpPr>
            <p:spPr bwMode="white">
              <a:xfrm>
                <a:off x="-3926385" y="2069756"/>
                <a:ext cx="10917923" cy="105104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200" b="1" kern="0" dirty="0">
                    <a:solidFill>
                      <a:sysClr val="windowText" lastClr="000000"/>
                    </a:solidFill>
                    <a:latin typeface="楷体_GB2312" pitchFamily="49" charset="-122"/>
                    <a:ea typeface="楷体_GB2312" pitchFamily="49" charset="-122"/>
                  </a:rPr>
                  <a:t>设计意图</a:t>
                </a:r>
                <a:endParaRPr lang="en-US" altLang="zh-CN" sz="2200" b="1" kern="0" dirty="0">
                  <a:solidFill>
                    <a:sysClr val="windowText" lastClr="00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sp>
          <p:nvSpPr>
            <p:cNvPr id="42" name="Text Box 19"/>
            <p:cNvSpPr txBox="1">
              <a:spLocks noChangeArrowheads="1"/>
            </p:cNvSpPr>
            <p:nvPr/>
          </p:nvSpPr>
          <p:spPr bwMode="gray">
            <a:xfrm>
              <a:off x="1409933" y="3390166"/>
              <a:ext cx="6398721" cy="133713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lnSpc>
                  <a:spcPts val="26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/>
                <a:t>通过本环节的学习，完成了慢动作回放的设置，并且拓展规律</a:t>
              </a:r>
              <a:r>
                <a:rPr lang="en-US" altLang="zh-CN" sz="2000" b="1" dirty="0" smtClean="0"/>
                <a:t>,</a:t>
              </a:r>
              <a:r>
                <a:rPr lang="zh-CN" altLang="en-US" sz="2000" b="1" dirty="0" smtClean="0"/>
                <a:t>做出百花齐放的组合效果。</a:t>
              </a:r>
              <a:endParaRPr lang="zh-CN" altLang="en-US" sz="20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87599" y="3684555"/>
            <a:ext cx="7534553" cy="1200426"/>
            <a:chOff x="1319089" y="4248201"/>
            <a:chExt cx="7048448" cy="1260447"/>
          </a:xfrm>
        </p:grpSpPr>
        <p:pic>
          <p:nvPicPr>
            <p:cNvPr id="48" name="五边形 29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9091" y="4373218"/>
              <a:ext cx="1755471" cy="855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圆角矩形 19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2551" y="4248201"/>
              <a:ext cx="5554986" cy="1260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6" name="组合 35"/>
            <p:cNvGrpSpPr/>
            <p:nvPr/>
          </p:nvGrpSpPr>
          <p:grpSpPr>
            <a:xfrm>
              <a:off x="1319089" y="4532058"/>
              <a:ext cx="6883417" cy="543817"/>
              <a:chOff x="1319089" y="4532058"/>
              <a:chExt cx="6883417" cy="543817"/>
            </a:xfrm>
          </p:grpSpPr>
          <p:sp>
            <p:nvSpPr>
              <p:cNvPr id="37" name="TextBox 87"/>
              <p:cNvSpPr txBox="1">
                <a:spLocks noChangeArrowheads="1"/>
              </p:cNvSpPr>
              <p:nvPr/>
            </p:nvSpPr>
            <p:spPr bwMode="auto">
              <a:xfrm>
                <a:off x="3035386" y="4568171"/>
                <a:ext cx="5167120" cy="420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dirty="0" smtClean="0"/>
                  <a:t>了解慢动作设置，</a:t>
                </a:r>
                <a:r>
                  <a:rPr lang="zh-CN" altLang="zh-CN" sz="2000" b="1" dirty="0" smtClean="0"/>
                  <a:t>掌握慢动作回放的制作</a:t>
                </a:r>
                <a:r>
                  <a:rPr lang="zh-CN" altLang="en-US" sz="2000" b="1" dirty="0" smtClean="0"/>
                  <a:t>方法</a:t>
                </a:r>
                <a:r>
                  <a:rPr lang="zh-CN" altLang="zh-CN" sz="2000" b="1" dirty="0" smtClean="0"/>
                  <a:t>。</a:t>
                </a:r>
                <a:endParaRPr lang="zh-CN" altLang="en-US" sz="20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38" name="组合 190"/>
              <p:cNvGrpSpPr>
                <a:grpSpLocks/>
              </p:cNvGrpSpPr>
              <p:nvPr/>
            </p:nvGrpSpPr>
            <p:grpSpPr bwMode="auto">
              <a:xfrm>
                <a:off x="1319089" y="4532058"/>
                <a:ext cx="1900117" cy="543817"/>
                <a:chOff x="2953164" y="5942898"/>
                <a:chExt cx="2364950" cy="690563"/>
              </a:xfrm>
            </p:grpSpPr>
            <p:sp>
              <p:nvSpPr>
                <p:cNvPr id="39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2953164" y="5994307"/>
                  <a:ext cx="1977130" cy="5334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1" hangingPunct="1"/>
                  <a:r>
                    <a:rPr lang="zh-CN" altLang="en-US" sz="2000" dirty="0">
                      <a:solidFill>
                        <a:schemeClr val="bg1"/>
                      </a:solidFill>
                      <a:latin typeface="黑体" pitchFamily="2" charset="-122"/>
                      <a:ea typeface="黑体" pitchFamily="2" charset="-122"/>
                    </a:rPr>
                    <a:t>目标</a:t>
                  </a:r>
                  <a:r>
                    <a:rPr lang="en-US" altLang="zh-CN" sz="2000" dirty="0">
                      <a:solidFill>
                        <a:schemeClr val="bg1"/>
                      </a:solidFill>
                      <a:latin typeface="黑体" pitchFamily="2" charset="-122"/>
                      <a:ea typeface="黑体" pitchFamily="2" charset="-122"/>
                    </a:rPr>
                    <a:t>1</a:t>
                  </a:r>
                  <a:endParaRPr lang="zh-CN" altLang="en-US" sz="2000" dirty="0">
                    <a:solidFill>
                      <a:schemeClr val="bg1"/>
                    </a:solidFill>
                    <a:latin typeface="黑体" pitchFamily="2" charset="-122"/>
                    <a:ea typeface="黑体" pitchFamily="2" charset="-122"/>
                  </a:endParaRPr>
                </a:p>
              </p:txBody>
            </p:sp>
            <p:pic>
              <p:nvPicPr>
                <p:cNvPr id="45" name="椭圆 28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86266" y="5942898"/>
                  <a:ext cx="831848" cy="6905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8193" name="Picture 1" descr="C:\Users\Administrator\AppData\Roaming\Tencent\Users\122269514\QQ\WinTemp\RichOle\_E(}RAJBQ7)`5F{ZL0G7W`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96550" y="2027460"/>
            <a:ext cx="1959442" cy="1632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738012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-8164" y="810598"/>
            <a:ext cx="9144000" cy="41006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12"/>
          <p:cNvSpPr>
            <a:spLocks noChangeArrowheads="1"/>
          </p:cNvSpPr>
          <p:nvPr/>
        </p:nvSpPr>
        <p:spPr bwMode="auto">
          <a:xfrm>
            <a:off x="3401584" y="308641"/>
            <a:ext cx="442685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300"/>
              </a:lnSpc>
              <a:defRPr/>
            </a:pPr>
            <a:r>
              <a:rPr lang="en-US" altLang="zh-CN" sz="2000" b="1" dirty="0" smtClean="0">
                <a:latin typeface="Arial" charset="0"/>
              </a:rPr>
              <a:t>(15</a:t>
            </a:r>
            <a:r>
              <a:rPr lang="zh-CN" altLang="en-US" sz="2000" b="1" dirty="0" smtClean="0">
                <a:latin typeface="Arial" charset="0"/>
              </a:rPr>
              <a:t>分钟</a:t>
            </a:r>
            <a:r>
              <a:rPr lang="en-US" altLang="zh-CN" sz="2000" b="1" dirty="0" smtClean="0">
                <a:latin typeface="Arial" charset="0"/>
              </a:rPr>
              <a:t>)</a:t>
            </a:r>
            <a:endParaRPr lang="zh-CN" altLang="en-US" sz="2000" b="1" kern="100" dirty="0" smtClean="0"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grpSp>
        <p:nvGrpSpPr>
          <p:cNvPr id="5" name="组合 16"/>
          <p:cNvGrpSpPr>
            <a:grpSpLocks/>
          </p:cNvGrpSpPr>
          <p:nvPr/>
        </p:nvGrpSpPr>
        <p:grpSpPr bwMode="auto">
          <a:xfrm>
            <a:off x="287389" y="128285"/>
            <a:ext cx="3041044" cy="816430"/>
            <a:chOff x="4357682" y="2843212"/>
            <a:chExt cx="2993694" cy="857377"/>
          </a:xfrm>
        </p:grpSpPr>
        <p:sp>
          <p:nvSpPr>
            <p:cNvPr id="6" name="矩形 5"/>
            <p:cNvSpPr/>
            <p:nvPr/>
          </p:nvSpPr>
          <p:spPr>
            <a:xfrm>
              <a:off x="4357682" y="2843212"/>
              <a:ext cx="2993694" cy="5715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0800000">
              <a:off x="4357682" y="3414797"/>
              <a:ext cx="506440" cy="28579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19"/>
            <p:cNvSpPr>
              <a:spLocks noChangeArrowheads="1"/>
            </p:cNvSpPr>
            <p:nvPr/>
          </p:nvSpPr>
          <p:spPr bwMode="auto">
            <a:xfrm>
              <a:off x="4357682" y="2914645"/>
              <a:ext cx="2929166" cy="420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四、点拨拓展   完成作品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10"/>
          <p:cNvGrpSpPr/>
          <p:nvPr/>
        </p:nvGrpSpPr>
        <p:grpSpPr>
          <a:xfrm>
            <a:off x="1455589" y="925853"/>
            <a:ext cx="5969299" cy="438575"/>
            <a:chOff x="3155950" y="1673225"/>
            <a:chExt cx="5094288" cy="1447484"/>
          </a:xfrm>
        </p:grpSpPr>
        <p:sp>
          <p:nvSpPr>
            <p:cNvPr id="18" name="AutoShape 7"/>
            <p:cNvSpPr>
              <a:spLocks noChangeArrowheads="1"/>
            </p:cNvSpPr>
            <p:nvPr/>
          </p:nvSpPr>
          <p:spPr bwMode="gray">
            <a:xfrm>
              <a:off x="3155950" y="1673225"/>
              <a:ext cx="5094288" cy="1403350"/>
            </a:xfrm>
            <a:prstGeom prst="roundRect">
              <a:avLst>
                <a:gd name="adj" fmla="val 9144"/>
              </a:avLst>
            </a:prstGeom>
            <a:ln w="12700">
              <a:prstDash val="sysDot"/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gray">
            <a:xfrm>
              <a:off x="3443140" y="1698599"/>
              <a:ext cx="4494958" cy="1422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zh-CN" altLang="zh-CN" sz="2000" b="1" dirty="0" smtClean="0"/>
                <a:t>播放一段添加了</a:t>
              </a:r>
              <a:r>
                <a:rPr lang="zh-CN" altLang="en-US" sz="2000" b="1" dirty="0" smtClean="0"/>
                <a:t>字幕、音乐</a:t>
              </a:r>
              <a:r>
                <a:rPr lang="zh-CN" altLang="zh-CN" sz="2000" b="1" dirty="0" smtClean="0"/>
                <a:t>伴奏的</a:t>
              </a:r>
              <a:r>
                <a:rPr lang="zh-CN" altLang="en-US" sz="2000" b="1" dirty="0" smtClean="0"/>
                <a:t>视频</a:t>
              </a:r>
              <a:r>
                <a:rPr lang="zh-CN" altLang="zh-CN" sz="2000" b="1" dirty="0" smtClean="0"/>
                <a:t>作品</a:t>
              </a:r>
              <a:r>
                <a:rPr lang="zh-CN" altLang="en-US" sz="2000" b="1" dirty="0" smtClean="0"/>
                <a:t>。</a:t>
              </a:r>
              <a:endParaRPr lang="en-US" altLang="zh-CN" sz="2000" b="1" dirty="0"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</p:grpSp>
      <p:pic>
        <p:nvPicPr>
          <p:cNvPr id="12" name="个性化视频作品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94841" y="1551207"/>
            <a:ext cx="3991457" cy="224519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" y="802822"/>
            <a:ext cx="9144000" cy="41006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12"/>
          <p:cNvSpPr>
            <a:spLocks noChangeArrowheads="1"/>
          </p:cNvSpPr>
          <p:nvPr/>
        </p:nvSpPr>
        <p:spPr bwMode="auto">
          <a:xfrm>
            <a:off x="3401584" y="308641"/>
            <a:ext cx="442685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300"/>
              </a:lnSpc>
              <a:defRPr/>
            </a:pPr>
            <a:r>
              <a:rPr lang="en-US" altLang="zh-CN" sz="2000" b="1" dirty="0" smtClean="0">
                <a:latin typeface="Arial" charset="0"/>
              </a:rPr>
              <a:t>(15</a:t>
            </a:r>
            <a:r>
              <a:rPr lang="zh-CN" altLang="en-US" sz="2000" b="1" dirty="0" smtClean="0">
                <a:latin typeface="Arial" charset="0"/>
              </a:rPr>
              <a:t>分钟</a:t>
            </a:r>
            <a:r>
              <a:rPr lang="en-US" altLang="zh-CN" sz="2000" b="1" dirty="0" smtClean="0">
                <a:latin typeface="Arial" charset="0"/>
              </a:rPr>
              <a:t>)</a:t>
            </a:r>
            <a:endParaRPr lang="zh-CN" altLang="en-US" sz="2000" b="1" kern="100" dirty="0" smtClean="0"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grpSp>
        <p:nvGrpSpPr>
          <p:cNvPr id="2" name="组合 16"/>
          <p:cNvGrpSpPr>
            <a:grpSpLocks/>
          </p:cNvGrpSpPr>
          <p:nvPr/>
        </p:nvGrpSpPr>
        <p:grpSpPr bwMode="auto">
          <a:xfrm>
            <a:off x="287389" y="128285"/>
            <a:ext cx="3041044" cy="816430"/>
            <a:chOff x="4357682" y="2843212"/>
            <a:chExt cx="2993694" cy="857377"/>
          </a:xfrm>
        </p:grpSpPr>
        <p:sp>
          <p:nvSpPr>
            <p:cNvPr id="6" name="矩形 5"/>
            <p:cNvSpPr/>
            <p:nvPr/>
          </p:nvSpPr>
          <p:spPr>
            <a:xfrm>
              <a:off x="4357682" y="2843212"/>
              <a:ext cx="2993694" cy="5715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0800000">
              <a:off x="4357682" y="3414797"/>
              <a:ext cx="506440" cy="28579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19"/>
            <p:cNvSpPr>
              <a:spLocks noChangeArrowheads="1"/>
            </p:cNvSpPr>
            <p:nvPr/>
          </p:nvSpPr>
          <p:spPr bwMode="auto">
            <a:xfrm>
              <a:off x="4357682" y="2914645"/>
              <a:ext cx="2929166" cy="420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四、点拨拓展   完成作品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1455589" y="925853"/>
            <a:ext cx="5969299" cy="438575"/>
            <a:chOff x="3155950" y="1673225"/>
            <a:chExt cx="5094288" cy="1447484"/>
          </a:xfrm>
        </p:grpSpPr>
        <p:sp>
          <p:nvSpPr>
            <p:cNvPr id="12" name="AutoShape 7"/>
            <p:cNvSpPr>
              <a:spLocks noChangeArrowheads="1"/>
            </p:cNvSpPr>
            <p:nvPr/>
          </p:nvSpPr>
          <p:spPr bwMode="gray">
            <a:xfrm>
              <a:off x="3155950" y="1673225"/>
              <a:ext cx="5094288" cy="1403350"/>
            </a:xfrm>
            <a:prstGeom prst="roundRect">
              <a:avLst>
                <a:gd name="adj" fmla="val 9144"/>
              </a:avLst>
            </a:prstGeom>
            <a:ln w="12700">
              <a:prstDash val="sysDot"/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gray">
            <a:xfrm>
              <a:off x="3443140" y="1698599"/>
              <a:ext cx="4494958" cy="1422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zh-CN" altLang="zh-CN" sz="2000" b="1" dirty="0" smtClean="0"/>
                <a:t>播放一段添加了</a:t>
              </a:r>
              <a:r>
                <a:rPr lang="zh-CN" altLang="en-US" sz="2000" b="1" dirty="0" smtClean="0"/>
                <a:t>字幕、音乐</a:t>
              </a:r>
              <a:r>
                <a:rPr lang="zh-CN" altLang="zh-CN" sz="2000" b="1" dirty="0" smtClean="0"/>
                <a:t>伴奏的</a:t>
              </a:r>
              <a:r>
                <a:rPr lang="zh-CN" altLang="en-US" sz="2000" b="1" dirty="0" smtClean="0"/>
                <a:t>视频</a:t>
              </a:r>
              <a:r>
                <a:rPr lang="zh-CN" altLang="zh-CN" sz="2000" b="1" dirty="0" smtClean="0"/>
                <a:t>作品</a:t>
              </a:r>
              <a:r>
                <a:rPr lang="zh-CN" altLang="en-US" sz="2000" b="1" dirty="0" smtClean="0"/>
                <a:t>。</a:t>
              </a:r>
              <a:endParaRPr lang="en-US" altLang="zh-CN" sz="2000" b="1" dirty="0"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</p:grpSp>
      <p:grpSp>
        <p:nvGrpSpPr>
          <p:cNvPr id="5" name="组合 73"/>
          <p:cNvGrpSpPr>
            <a:grpSpLocks/>
          </p:cNvGrpSpPr>
          <p:nvPr/>
        </p:nvGrpSpPr>
        <p:grpSpPr bwMode="auto">
          <a:xfrm>
            <a:off x="548695" y="3943331"/>
            <a:ext cx="8240874" cy="799484"/>
            <a:chOff x="5662155" y="3455629"/>
            <a:chExt cx="5452526" cy="2523930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gray">
            <a:xfrm>
              <a:off x="5662155" y="3769279"/>
              <a:ext cx="5216388" cy="2146276"/>
            </a:xfrm>
            <a:prstGeom prst="roundRect">
              <a:avLst>
                <a:gd name="adj" fmla="val 9144"/>
              </a:avLst>
            </a:prstGeom>
            <a:solidFill>
              <a:srgbClr val="FFFFFF">
                <a:lumMod val="95000"/>
              </a:srgbClr>
            </a:solidFill>
            <a:ln w="19050">
              <a:solidFill>
                <a:srgbClr val="FF1001">
                  <a:lumMod val="40000"/>
                  <a:lumOff val="6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 dirty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grpSp>
          <p:nvGrpSpPr>
            <p:cNvPr id="9" name="组合 37"/>
            <p:cNvGrpSpPr>
              <a:grpSpLocks/>
            </p:cNvGrpSpPr>
            <p:nvPr/>
          </p:nvGrpSpPr>
          <p:grpSpPr bwMode="auto">
            <a:xfrm>
              <a:off x="5768515" y="3455629"/>
              <a:ext cx="1571584" cy="1263126"/>
              <a:chOff x="-3102076" y="2112676"/>
              <a:chExt cx="7117934" cy="1262690"/>
            </a:xfrm>
          </p:grpSpPr>
          <p:sp>
            <p:nvSpPr>
              <p:cNvPr id="18" name="AutoShape 2"/>
              <p:cNvSpPr>
                <a:spLocks noChangeArrowheads="1"/>
              </p:cNvSpPr>
              <p:nvPr/>
            </p:nvSpPr>
            <p:spPr bwMode="invGray">
              <a:xfrm>
                <a:off x="-2785724" y="2219802"/>
                <a:ext cx="6485227" cy="932684"/>
              </a:xfrm>
              <a:prstGeom prst="roundRect">
                <a:avLst>
                  <a:gd name="adj" fmla="val 16667"/>
                </a:avLst>
              </a:prstGeom>
              <a:solidFill>
                <a:srgbClr val="FF1001">
                  <a:lumMod val="40000"/>
                  <a:lumOff val="60000"/>
                </a:srgbClr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charset="-122"/>
                </a:endParaRPr>
              </a:p>
            </p:txBody>
          </p:sp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white">
              <a:xfrm>
                <a:off x="-3102076" y="2112676"/>
                <a:ext cx="7117934" cy="126269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kern="0" dirty="0">
                    <a:solidFill>
                      <a:sysClr val="windowText" lastClr="000000"/>
                    </a:solidFill>
                    <a:latin typeface="楷体_GB2312" pitchFamily="49" charset="-122"/>
                    <a:ea typeface="楷体_GB2312" pitchFamily="49" charset="-122"/>
                  </a:rPr>
                  <a:t>设计意图</a:t>
                </a:r>
                <a:endParaRPr lang="en-US" altLang="zh-CN" sz="2000" b="1" kern="0" dirty="0">
                  <a:solidFill>
                    <a:sysClr val="windowText" lastClr="00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sp>
          <p:nvSpPr>
            <p:cNvPr id="17" name="Text Box 19"/>
            <p:cNvSpPr txBox="1">
              <a:spLocks noChangeArrowheads="1"/>
            </p:cNvSpPr>
            <p:nvPr/>
          </p:nvSpPr>
          <p:spPr bwMode="gray">
            <a:xfrm>
              <a:off x="5796011" y="4635463"/>
              <a:ext cx="5318670" cy="134409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auto" hangingPunct="1">
                <a:lnSpc>
                  <a:spcPts val="26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zh-CN" sz="2000" b="1" dirty="0" smtClean="0"/>
                <a:t>通过找不同，让学生了解个性化视频，为制作个性化视频做铺垫。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0" name="个性化视频作品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94841" y="1551207"/>
            <a:ext cx="3991457" cy="224519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9"/>
          <p:cNvGrpSpPr>
            <a:grpSpLocks/>
          </p:cNvGrpSpPr>
          <p:nvPr/>
        </p:nvGrpSpPr>
        <p:grpSpPr bwMode="auto">
          <a:xfrm flipH="1">
            <a:off x="402394" y="394608"/>
            <a:ext cx="2577244" cy="1292678"/>
            <a:chOff x="1785916" y="2557461"/>
            <a:chExt cx="1090589" cy="500066"/>
          </a:xfrm>
        </p:grpSpPr>
        <p:sp>
          <p:nvSpPr>
            <p:cNvPr id="5" name="矩形 4"/>
            <p:cNvSpPr/>
            <p:nvPr/>
          </p:nvSpPr>
          <p:spPr>
            <a:xfrm>
              <a:off x="1785916" y="2557461"/>
              <a:ext cx="1090589" cy="2860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0800000">
              <a:off x="1785916" y="2843464"/>
              <a:ext cx="285938" cy="214063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170" name="TextBox 29"/>
          <p:cNvSpPr txBox="1">
            <a:spLocks noChangeArrowheads="1"/>
          </p:cNvSpPr>
          <p:nvPr/>
        </p:nvSpPr>
        <p:spPr bwMode="auto">
          <a:xfrm>
            <a:off x="873754" y="445799"/>
            <a:ext cx="406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 录</a:t>
            </a:r>
            <a:endParaRPr lang="zh-CN" altLang="en-US" sz="4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41301" y="1200168"/>
            <a:ext cx="1476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CONTENTS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75545" y="1924999"/>
            <a:ext cx="8275342" cy="2108894"/>
            <a:chOff x="468114" y="2021249"/>
            <a:chExt cx="8146039" cy="2214339"/>
          </a:xfrm>
        </p:grpSpPr>
        <p:sp>
          <p:nvSpPr>
            <p:cNvPr id="7" name="泪滴形 6"/>
            <p:cNvSpPr/>
            <p:nvPr/>
          </p:nvSpPr>
          <p:spPr>
            <a:xfrm rot="7985574">
              <a:off x="2666082" y="2430065"/>
              <a:ext cx="549275" cy="547688"/>
            </a:xfrm>
            <a:prstGeom prst="teardrop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泪滴形 7"/>
            <p:cNvSpPr/>
            <p:nvPr/>
          </p:nvSpPr>
          <p:spPr>
            <a:xfrm rot="7985574">
              <a:off x="1293118" y="3108721"/>
              <a:ext cx="547687" cy="547688"/>
            </a:xfrm>
            <a:prstGeom prst="teardrop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51" name="TextBox 8"/>
            <p:cNvSpPr txBox="1">
              <a:spLocks noChangeArrowheads="1"/>
            </p:cNvSpPr>
            <p:nvPr/>
          </p:nvSpPr>
          <p:spPr bwMode="auto">
            <a:xfrm>
              <a:off x="1332210" y="3234133"/>
              <a:ext cx="446877" cy="38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52" name="矩形 9"/>
            <p:cNvSpPr>
              <a:spLocks noChangeArrowheads="1"/>
            </p:cNvSpPr>
            <p:nvPr/>
          </p:nvSpPr>
          <p:spPr bwMode="auto">
            <a:xfrm>
              <a:off x="2700362" y="2554683"/>
              <a:ext cx="446877" cy="38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1613223" y="3091258"/>
              <a:ext cx="1357312" cy="6429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970535" y="3091258"/>
              <a:ext cx="1428750" cy="571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4399285" y="2662633"/>
              <a:ext cx="1428750" cy="1000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泪滴形 15"/>
            <p:cNvSpPr/>
            <p:nvPr/>
          </p:nvSpPr>
          <p:spPr>
            <a:xfrm rot="7985574">
              <a:off x="5549631" y="2022043"/>
              <a:ext cx="549275" cy="547687"/>
            </a:xfrm>
            <a:prstGeom prst="teardrop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泪滴形 16"/>
            <p:cNvSpPr/>
            <p:nvPr/>
          </p:nvSpPr>
          <p:spPr>
            <a:xfrm rot="7985574">
              <a:off x="4126355" y="3001565"/>
              <a:ext cx="549275" cy="547687"/>
            </a:xfrm>
            <a:prstGeom prst="teardrop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60" name="TextBox 17"/>
            <p:cNvSpPr txBox="1">
              <a:spLocks noChangeArrowheads="1"/>
            </p:cNvSpPr>
            <p:nvPr/>
          </p:nvSpPr>
          <p:spPr bwMode="auto">
            <a:xfrm>
              <a:off x="4162376" y="3165484"/>
              <a:ext cx="446877" cy="38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61" name="矩形 18"/>
            <p:cNvSpPr>
              <a:spLocks noChangeArrowheads="1"/>
            </p:cNvSpPr>
            <p:nvPr/>
          </p:nvSpPr>
          <p:spPr bwMode="auto">
            <a:xfrm>
              <a:off x="5580682" y="2173683"/>
              <a:ext cx="446877" cy="38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泪滴形 19"/>
            <p:cNvSpPr/>
            <p:nvPr/>
          </p:nvSpPr>
          <p:spPr>
            <a:xfrm rot="7985574">
              <a:off x="6754341" y="2990452"/>
              <a:ext cx="549275" cy="547688"/>
            </a:xfrm>
            <a:prstGeom prst="teardrop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63" name="矩形 20"/>
            <p:cNvSpPr>
              <a:spLocks noChangeArrowheads="1"/>
            </p:cNvSpPr>
            <p:nvPr/>
          </p:nvSpPr>
          <p:spPr bwMode="auto">
            <a:xfrm>
              <a:off x="6804348" y="3162696"/>
              <a:ext cx="446877" cy="38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05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64" name="矩形 21"/>
            <p:cNvSpPr>
              <a:spLocks noChangeArrowheads="1"/>
            </p:cNvSpPr>
            <p:nvPr/>
          </p:nvSpPr>
          <p:spPr bwMode="auto">
            <a:xfrm>
              <a:off x="468114" y="3750840"/>
              <a:ext cx="1090684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b="1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说教材</a:t>
              </a:r>
              <a:endPara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65" name="矩形 22"/>
            <p:cNvSpPr>
              <a:spLocks noChangeArrowheads="1"/>
            </p:cNvSpPr>
            <p:nvPr/>
          </p:nvSpPr>
          <p:spPr bwMode="auto">
            <a:xfrm>
              <a:off x="3176541" y="2526704"/>
              <a:ext cx="1090684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b="1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说学生</a:t>
              </a:r>
              <a:endPara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66" name="矩形 23"/>
            <p:cNvSpPr>
              <a:spLocks noChangeArrowheads="1"/>
            </p:cNvSpPr>
            <p:nvPr/>
          </p:nvSpPr>
          <p:spPr bwMode="auto">
            <a:xfrm>
              <a:off x="2916386" y="3894856"/>
              <a:ext cx="2998433" cy="27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zh-CN" altLang="en-US" sz="2400" b="1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 说教学目标及重难点</a:t>
              </a:r>
              <a:endParaRPr lang="zh-CN" alt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67" name="矩形 24"/>
            <p:cNvSpPr>
              <a:spLocks noChangeArrowheads="1"/>
            </p:cNvSpPr>
            <p:nvPr/>
          </p:nvSpPr>
          <p:spPr bwMode="auto">
            <a:xfrm>
              <a:off x="6084738" y="2238671"/>
              <a:ext cx="1696618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b="1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说教学策略</a:t>
              </a:r>
              <a:endPara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5828035" y="2662633"/>
              <a:ext cx="1214438" cy="1000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24"/>
            <p:cNvSpPr>
              <a:spLocks noChangeArrowheads="1"/>
            </p:cNvSpPr>
            <p:nvPr/>
          </p:nvSpPr>
          <p:spPr bwMode="auto">
            <a:xfrm>
              <a:off x="6917535" y="3606824"/>
              <a:ext cx="1696618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说教学过程</a:t>
              </a:r>
              <a:endParaRPr lang="zh-CN" altLang="en-US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1" y="802822"/>
            <a:ext cx="9144000" cy="41691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12"/>
          <p:cNvSpPr>
            <a:spLocks noChangeArrowheads="1"/>
          </p:cNvSpPr>
          <p:nvPr/>
        </p:nvSpPr>
        <p:spPr bwMode="auto">
          <a:xfrm>
            <a:off x="3474735" y="377220"/>
            <a:ext cx="442685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300"/>
              </a:lnSpc>
              <a:defRPr/>
            </a:pPr>
            <a:r>
              <a:rPr lang="en-US" altLang="zh-CN" sz="2000" b="1" dirty="0" smtClean="0">
                <a:latin typeface="Arial" charset="0"/>
              </a:rPr>
              <a:t>(15</a:t>
            </a:r>
            <a:r>
              <a:rPr lang="zh-CN" altLang="en-US" sz="2000" b="1" dirty="0" smtClean="0">
                <a:latin typeface="Arial" charset="0"/>
              </a:rPr>
              <a:t>分钟</a:t>
            </a:r>
            <a:r>
              <a:rPr lang="en-US" altLang="zh-CN" sz="2000" b="1" dirty="0" smtClean="0">
                <a:latin typeface="Arial" charset="0"/>
              </a:rPr>
              <a:t>)</a:t>
            </a:r>
            <a:endParaRPr lang="zh-CN" altLang="en-US" sz="2000" b="1" kern="100" dirty="0" smtClean="0"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grpSp>
        <p:nvGrpSpPr>
          <p:cNvPr id="2" name="组合 16"/>
          <p:cNvGrpSpPr>
            <a:grpSpLocks/>
          </p:cNvGrpSpPr>
          <p:nvPr/>
        </p:nvGrpSpPr>
        <p:grpSpPr bwMode="auto">
          <a:xfrm>
            <a:off x="287389" y="128285"/>
            <a:ext cx="3041044" cy="816430"/>
            <a:chOff x="4357682" y="2843212"/>
            <a:chExt cx="2993694" cy="857377"/>
          </a:xfrm>
        </p:grpSpPr>
        <p:sp>
          <p:nvSpPr>
            <p:cNvPr id="6" name="矩形 5"/>
            <p:cNvSpPr/>
            <p:nvPr/>
          </p:nvSpPr>
          <p:spPr>
            <a:xfrm>
              <a:off x="4357682" y="2843212"/>
              <a:ext cx="2993694" cy="5715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0800000">
              <a:off x="4357682" y="3414797"/>
              <a:ext cx="506440" cy="28579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19"/>
            <p:cNvSpPr>
              <a:spLocks noChangeArrowheads="1"/>
            </p:cNvSpPr>
            <p:nvPr/>
          </p:nvSpPr>
          <p:spPr bwMode="auto">
            <a:xfrm>
              <a:off x="4357682" y="2914645"/>
              <a:ext cx="2929166" cy="420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四、点拨拓展   完成作品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3" name="Text Box 15"/>
          <p:cNvSpPr txBox="1">
            <a:spLocks noChangeArrowheads="1"/>
          </p:cNvSpPr>
          <p:nvPr/>
        </p:nvSpPr>
        <p:spPr bwMode="gray">
          <a:xfrm>
            <a:off x="841299" y="926958"/>
            <a:ext cx="7903781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在综合任务文件夹中选择一个工程文件，设计一个个性化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Arial" charset="0"/>
              </a:rPr>
              <a:t>视频作品。</a:t>
            </a:r>
            <a:endParaRPr lang="en-US" altLang="zh-CN" sz="2000" b="1" dirty="0"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115618" y="1473376"/>
            <a:ext cx="7203052" cy="1304110"/>
            <a:chOff x="2916239" y="2876549"/>
            <a:chExt cx="5849388" cy="834031"/>
          </a:xfrm>
        </p:grpSpPr>
        <p:sp>
          <p:nvSpPr>
            <p:cNvPr id="25" name="AutoShape 3"/>
            <p:cNvSpPr>
              <a:spLocks noChangeArrowheads="1"/>
            </p:cNvSpPr>
            <p:nvPr/>
          </p:nvSpPr>
          <p:spPr bwMode="gray">
            <a:xfrm>
              <a:off x="2916239" y="2876549"/>
              <a:ext cx="5717613" cy="834031"/>
            </a:xfrm>
            <a:prstGeom prst="roundRect">
              <a:avLst>
                <a:gd name="adj" fmla="val 9144"/>
              </a:avLst>
            </a:prstGeom>
            <a:noFill/>
            <a:ln w="19050">
              <a:solidFill>
                <a:srgbClr val="FC0C98"/>
              </a:solidFill>
              <a:prstDash val="sys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26" name="矩形 15"/>
            <p:cNvSpPr>
              <a:spLocks noChangeArrowheads="1"/>
            </p:cNvSpPr>
            <p:nvPr/>
          </p:nvSpPr>
          <p:spPr bwMode="auto">
            <a:xfrm>
              <a:off x="4072926" y="2877163"/>
              <a:ext cx="4692701" cy="82999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  <a:defRPr/>
              </a:pPr>
              <a:r>
                <a:rPr lang="zh-CN" altLang="en-US" sz="1600" b="1" dirty="0">
                  <a:solidFill>
                    <a:srgbClr val="FF0000"/>
                  </a:solidFill>
                </a:rPr>
                <a:t>作品要求</a:t>
              </a:r>
              <a:r>
                <a:rPr lang="zh-CN" altLang="en-US" sz="1600" b="1" dirty="0" smtClean="0">
                  <a:solidFill>
                    <a:srgbClr val="FF0000"/>
                  </a:solidFill>
                </a:rPr>
                <a:t>：</a:t>
              </a:r>
              <a:r>
                <a:rPr lang="zh-CN" altLang="en-US" sz="1600" b="1" dirty="0" smtClean="0"/>
                <a:t>技术</a:t>
              </a:r>
              <a:r>
                <a:rPr lang="zh-CN" altLang="en-US" sz="1600" b="1" dirty="0"/>
                <a:t>应用合理，主题</a:t>
              </a:r>
              <a:r>
                <a:rPr lang="zh-CN" altLang="en-US" sz="1600" b="1" dirty="0" smtClean="0"/>
                <a:t>表达</a:t>
              </a:r>
              <a:r>
                <a:rPr lang="zh-CN" altLang="en-US" sz="1600" b="1" dirty="0"/>
                <a:t>明确。</a:t>
              </a:r>
              <a:endParaRPr lang="en-US" altLang="zh-CN" sz="1600" b="1" dirty="0"/>
            </a:p>
            <a:p>
              <a:pPr>
                <a:lnSpc>
                  <a:spcPts val="1800"/>
                </a:lnSpc>
                <a:defRPr/>
              </a:pPr>
              <a:r>
                <a:rPr lang="zh-CN" altLang="en-US" sz="1600" b="1" dirty="0">
                  <a:solidFill>
                    <a:srgbClr val="FF0000"/>
                  </a:solidFill>
                  <a:latin typeface="宋体" pitchFamily="2" charset="-122"/>
                </a:rPr>
                <a:t>技术支持：（可自主选择微课学习新技术，主动应用新技术）</a:t>
              </a:r>
              <a:endParaRPr lang="en-US" altLang="zh-CN" sz="1600" b="1" dirty="0">
                <a:solidFill>
                  <a:srgbClr val="FF0000"/>
                </a:solidFill>
                <a:latin typeface="宋体" pitchFamily="2" charset="-122"/>
              </a:endParaRPr>
            </a:p>
            <a:p>
              <a:pPr>
                <a:lnSpc>
                  <a:spcPts val="1800"/>
                </a:lnSpc>
                <a:defRPr/>
              </a:pPr>
              <a:r>
                <a:rPr lang="en-US" altLang="zh-CN" sz="1600" b="1" dirty="0">
                  <a:latin typeface="宋体" pitchFamily="2" charset="-122"/>
                </a:rPr>
                <a:t>   </a:t>
              </a:r>
              <a:r>
                <a:rPr lang="zh-CN" altLang="en-US" sz="1600" b="1" dirty="0">
                  <a:latin typeface="宋体" pitchFamily="2" charset="-122"/>
                </a:rPr>
                <a:t> </a:t>
              </a:r>
              <a:r>
                <a:rPr lang="en-US" altLang="zh-CN" sz="1600" b="1" dirty="0">
                  <a:latin typeface="宋体" pitchFamily="2" charset="-122"/>
                </a:rPr>
                <a:t> 1、</a:t>
              </a:r>
              <a:r>
                <a:rPr lang="zh-CN" altLang="en-US" sz="1600" b="1" dirty="0">
                  <a:latin typeface="宋体" pitchFamily="2" charset="-122"/>
                </a:rPr>
                <a:t>如何在作品中添加音乐。</a:t>
              </a:r>
              <a:endParaRPr lang="en-US" altLang="zh-CN" sz="1600" b="1" dirty="0">
                <a:latin typeface="宋体" pitchFamily="2" charset="-122"/>
              </a:endParaRPr>
            </a:p>
            <a:p>
              <a:pPr>
                <a:lnSpc>
                  <a:spcPts val="1800"/>
                </a:lnSpc>
                <a:defRPr/>
              </a:pPr>
              <a:r>
                <a:rPr lang="en-US" altLang="zh-CN" sz="1600" b="1" dirty="0">
                  <a:latin typeface="宋体" pitchFamily="2" charset="-122"/>
                </a:rPr>
                <a:t>     2、</a:t>
              </a:r>
              <a:r>
                <a:rPr lang="zh-CN" altLang="en-US" sz="1600" b="1" dirty="0">
                  <a:latin typeface="宋体" pitchFamily="2" charset="-122"/>
                </a:rPr>
                <a:t>如何在作品中添加字幕。</a:t>
              </a:r>
              <a:endParaRPr lang="en-US" altLang="zh-CN" sz="1600" b="1" dirty="0">
                <a:latin typeface="宋体" pitchFamily="2" charset="-122"/>
              </a:endParaRPr>
            </a:p>
            <a:p>
              <a:pPr>
                <a:lnSpc>
                  <a:spcPts val="1800"/>
                </a:lnSpc>
                <a:defRPr/>
              </a:pPr>
              <a:r>
                <a:rPr lang="zh-CN" altLang="en-US" sz="1600" b="1" dirty="0">
                  <a:latin typeface="宋体" pitchFamily="2" charset="-122"/>
                </a:rPr>
                <a:t> </a:t>
              </a:r>
              <a:r>
                <a:rPr lang="zh-CN" altLang="en-US" sz="1600" b="1" dirty="0" smtClean="0">
                  <a:latin typeface="宋体" pitchFamily="2" charset="-122"/>
                </a:rPr>
                <a:t>    </a:t>
              </a:r>
              <a:r>
                <a:rPr lang="en-US" altLang="zh-CN" sz="1600" b="1" dirty="0" smtClean="0">
                  <a:latin typeface="宋体" pitchFamily="2" charset="-122"/>
                </a:rPr>
                <a:t>3</a:t>
              </a:r>
              <a:r>
                <a:rPr lang="en-US" altLang="zh-CN" sz="1600" b="1" dirty="0">
                  <a:latin typeface="宋体" pitchFamily="2" charset="-122"/>
                </a:rPr>
                <a:t>、</a:t>
              </a:r>
              <a:r>
                <a:rPr lang="zh-CN" altLang="en-US" sz="1600" b="1" dirty="0">
                  <a:latin typeface="宋体" pitchFamily="2" charset="-122"/>
                </a:rPr>
                <a:t>如何用剃刀工具剪切精彩片段。</a:t>
              </a:r>
              <a:endParaRPr lang="en-US" altLang="zh-CN" sz="1600" b="1" dirty="0">
                <a:latin typeface="宋体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94997" y="4068546"/>
            <a:ext cx="7900770" cy="959644"/>
            <a:chOff x="2663221" y="5281613"/>
            <a:chExt cx="6522689" cy="1279525"/>
          </a:xfrm>
        </p:grpSpPr>
        <p:grpSp>
          <p:nvGrpSpPr>
            <p:cNvPr id="28" name="Group 137"/>
            <p:cNvGrpSpPr>
              <a:grpSpLocks/>
            </p:cNvGrpSpPr>
            <p:nvPr/>
          </p:nvGrpSpPr>
          <p:grpSpPr bwMode="auto">
            <a:xfrm>
              <a:off x="2663221" y="5281613"/>
              <a:ext cx="6522689" cy="1279525"/>
              <a:chOff x="87" y="0"/>
              <a:chExt cx="5276" cy="806"/>
            </a:xfrm>
          </p:grpSpPr>
          <p:pic>
            <p:nvPicPr>
              <p:cNvPr id="30" name="圆角矩形 19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93" y="0"/>
                <a:ext cx="4770" cy="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五边形 29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7" y="65"/>
                <a:ext cx="1202" cy="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TextBox 22"/>
              <p:cNvSpPr txBox="1">
                <a:spLocks noChangeArrowheads="1"/>
              </p:cNvSpPr>
              <p:nvPr/>
            </p:nvSpPr>
            <p:spPr bwMode="auto">
              <a:xfrm>
                <a:off x="87" y="198"/>
                <a:ext cx="1090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黑体" pitchFamily="2" charset="-122"/>
                    <a:ea typeface="黑体" pitchFamily="2" charset="-122"/>
                  </a:rPr>
                  <a:t>目标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黑体" pitchFamily="2" charset="-122"/>
                    <a:ea typeface="黑体" pitchFamily="2" charset="-122"/>
                  </a:rPr>
                  <a:t>2</a:t>
                </a:r>
                <a:endParaRPr lang="zh-CN" altLang="en-US" sz="2000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endParaRPr>
              </a:p>
            </p:txBody>
          </p:sp>
          <p:pic>
            <p:nvPicPr>
              <p:cNvPr id="33" name="椭圆 2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01" y="205"/>
                <a:ext cx="524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" name="矩形 160"/>
            <p:cNvSpPr>
              <a:spLocks noChangeArrowheads="1"/>
            </p:cNvSpPr>
            <p:nvPr/>
          </p:nvSpPr>
          <p:spPr bwMode="auto">
            <a:xfrm>
              <a:off x="4208765" y="5641653"/>
              <a:ext cx="485597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zh-CN" b="1" dirty="0" smtClean="0"/>
                <a:t>制作个性化视频，提高数字化学习与创新的核心素养</a:t>
              </a:r>
              <a:r>
                <a:rPr lang="zh-CN" altLang="en-US" b="1" dirty="0" smtClean="0"/>
                <a:t>。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4" name="组合 73"/>
          <p:cNvGrpSpPr>
            <a:grpSpLocks/>
          </p:cNvGrpSpPr>
          <p:nvPr/>
        </p:nvGrpSpPr>
        <p:grpSpPr bwMode="auto">
          <a:xfrm>
            <a:off x="1057278" y="2911931"/>
            <a:ext cx="7215890" cy="1190101"/>
            <a:chOff x="5309712" y="4182893"/>
            <a:chExt cx="7058822" cy="3645064"/>
          </a:xfrm>
        </p:grpSpPr>
        <p:sp>
          <p:nvSpPr>
            <p:cNvPr id="35" name="AutoShape 3"/>
            <p:cNvSpPr>
              <a:spLocks noChangeArrowheads="1"/>
            </p:cNvSpPr>
            <p:nvPr/>
          </p:nvSpPr>
          <p:spPr bwMode="gray">
            <a:xfrm>
              <a:off x="5309712" y="4593430"/>
              <a:ext cx="7016152" cy="3057094"/>
            </a:xfrm>
            <a:prstGeom prst="roundRect">
              <a:avLst>
                <a:gd name="adj" fmla="val 9144"/>
              </a:avLst>
            </a:prstGeom>
            <a:solidFill>
              <a:srgbClr val="FFFFFF">
                <a:lumMod val="95000"/>
              </a:srgbClr>
            </a:solidFill>
            <a:ln w="19050">
              <a:solidFill>
                <a:srgbClr val="FF1001">
                  <a:lumMod val="40000"/>
                  <a:lumOff val="6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b="1" kern="0" dirty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grpSp>
          <p:nvGrpSpPr>
            <p:cNvPr id="36" name="组合 37"/>
            <p:cNvGrpSpPr>
              <a:grpSpLocks/>
            </p:cNvGrpSpPr>
            <p:nvPr/>
          </p:nvGrpSpPr>
          <p:grpSpPr bwMode="auto">
            <a:xfrm>
              <a:off x="5490366" y="4182893"/>
              <a:ext cx="1571584" cy="1413996"/>
              <a:chOff x="-4361856" y="2839688"/>
              <a:chExt cx="7117935" cy="1413508"/>
            </a:xfrm>
          </p:grpSpPr>
          <p:sp>
            <p:nvSpPr>
              <p:cNvPr id="38" name="AutoShape 2"/>
              <p:cNvSpPr>
                <a:spLocks noChangeArrowheads="1"/>
              </p:cNvSpPr>
              <p:nvPr/>
            </p:nvSpPr>
            <p:spPr bwMode="invGray">
              <a:xfrm>
                <a:off x="-4062330" y="2986443"/>
                <a:ext cx="6485227" cy="932684"/>
              </a:xfrm>
              <a:prstGeom prst="roundRect">
                <a:avLst>
                  <a:gd name="adj" fmla="val 16667"/>
                </a:avLst>
              </a:prstGeom>
              <a:solidFill>
                <a:srgbClr val="FF1001">
                  <a:lumMod val="40000"/>
                  <a:lumOff val="60000"/>
                </a:srgbClr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charset="-122"/>
                </a:endParaRPr>
              </a:p>
            </p:txBody>
          </p:sp>
          <p:sp>
            <p:nvSpPr>
              <p:cNvPr id="39" name="Text Box 8"/>
              <p:cNvSpPr txBox="1">
                <a:spLocks noChangeArrowheads="1"/>
              </p:cNvSpPr>
              <p:nvPr/>
            </p:nvSpPr>
            <p:spPr bwMode="white">
              <a:xfrm>
                <a:off x="-4361856" y="2839688"/>
                <a:ext cx="7117935" cy="141350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kern="0" dirty="0">
                    <a:solidFill>
                      <a:sysClr val="windowText" lastClr="000000"/>
                    </a:solidFill>
                    <a:latin typeface="楷体_GB2312" pitchFamily="49" charset="-122"/>
                    <a:ea typeface="楷体_GB2312" pitchFamily="49" charset="-122"/>
                  </a:rPr>
                  <a:t>设计意图</a:t>
                </a:r>
                <a:endParaRPr lang="en-US" altLang="zh-CN" sz="2400" b="1" kern="0" dirty="0">
                  <a:solidFill>
                    <a:sysClr val="windowText" lastClr="00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sp>
          <p:nvSpPr>
            <p:cNvPr id="37" name="Text Box 19"/>
            <p:cNvSpPr txBox="1">
              <a:spLocks noChangeArrowheads="1"/>
            </p:cNvSpPr>
            <p:nvPr/>
          </p:nvSpPr>
          <p:spPr bwMode="gray">
            <a:xfrm>
              <a:off x="5369930" y="5509005"/>
              <a:ext cx="6998604" cy="23189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b="1" dirty="0" smtClean="0">
                  <a:latin typeface="+mj-ea"/>
                  <a:ea typeface="+mj-ea"/>
                </a:rPr>
                <a:t>使学生逐步了解加工视频的意图，调动学生学习积极性，激发学生参与和学习欲望。</a:t>
              </a:r>
              <a:endParaRPr lang="en-US" altLang="zh-CN" b="1" dirty="0">
                <a:latin typeface="+mj-ea"/>
                <a:ea typeface="+mj-ea"/>
                <a:cs typeface="Arial" charset="0"/>
              </a:endParaRPr>
            </a:p>
          </p:txBody>
        </p:sp>
      </p:grpSp>
      <p:pic>
        <p:nvPicPr>
          <p:cNvPr id="4097" name="Picture 1" descr="C:\Users\Administrator\AppData\Roaming\Tencent\Users\122269514\QQ\WinTemp\RichOle\$R}EV753]`7(PQQIUKF~X`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1118" y="1551207"/>
            <a:ext cx="1451439" cy="122465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" y="802822"/>
            <a:ext cx="9144000" cy="3963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12"/>
          <p:cNvSpPr>
            <a:spLocks noChangeArrowheads="1"/>
          </p:cNvSpPr>
          <p:nvPr/>
        </p:nvSpPr>
        <p:spPr bwMode="auto">
          <a:xfrm>
            <a:off x="3474735" y="377220"/>
            <a:ext cx="442685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300"/>
              </a:lnSpc>
              <a:defRPr/>
            </a:pPr>
            <a:r>
              <a:rPr lang="en-US" altLang="zh-CN" sz="2000" b="1" dirty="0" smtClean="0">
                <a:latin typeface="Arial" charset="0"/>
              </a:rPr>
              <a:t>(5</a:t>
            </a:r>
            <a:r>
              <a:rPr lang="zh-CN" altLang="en-US" sz="2000" b="1" dirty="0" smtClean="0">
                <a:latin typeface="Arial" charset="0"/>
              </a:rPr>
              <a:t>分钟</a:t>
            </a:r>
            <a:r>
              <a:rPr lang="en-US" altLang="zh-CN" sz="2000" b="1" dirty="0" smtClean="0">
                <a:latin typeface="Arial" charset="0"/>
              </a:rPr>
              <a:t>)</a:t>
            </a:r>
            <a:endParaRPr lang="zh-CN" altLang="en-US" sz="2000" b="1" kern="100" dirty="0" smtClean="0"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grpSp>
        <p:nvGrpSpPr>
          <p:cNvPr id="2" name="组合 16"/>
          <p:cNvGrpSpPr>
            <a:grpSpLocks/>
          </p:cNvGrpSpPr>
          <p:nvPr/>
        </p:nvGrpSpPr>
        <p:grpSpPr bwMode="auto">
          <a:xfrm>
            <a:off x="287389" y="128285"/>
            <a:ext cx="3041044" cy="816430"/>
            <a:chOff x="4357682" y="2843212"/>
            <a:chExt cx="2993694" cy="857377"/>
          </a:xfrm>
        </p:grpSpPr>
        <p:sp>
          <p:nvSpPr>
            <p:cNvPr id="6" name="矩形 5"/>
            <p:cNvSpPr/>
            <p:nvPr/>
          </p:nvSpPr>
          <p:spPr>
            <a:xfrm>
              <a:off x="4357682" y="2843212"/>
              <a:ext cx="2993694" cy="5715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0800000">
              <a:off x="4357682" y="3414797"/>
              <a:ext cx="506440" cy="28579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19"/>
            <p:cNvSpPr>
              <a:spLocks noChangeArrowheads="1"/>
            </p:cNvSpPr>
            <p:nvPr/>
          </p:nvSpPr>
          <p:spPr bwMode="auto">
            <a:xfrm>
              <a:off x="4357682" y="2914645"/>
              <a:ext cx="2929166" cy="420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五、交流评价   知识延伸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378629" y="994432"/>
            <a:ext cx="6532588" cy="1920213"/>
            <a:chOff x="2341463" y="1044153"/>
            <a:chExt cx="6430516" cy="2016224"/>
          </a:xfrm>
        </p:grpSpPr>
        <p:pic>
          <p:nvPicPr>
            <p:cNvPr id="4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00362" y="1548209"/>
              <a:ext cx="3600400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" name="组合 50"/>
            <p:cNvGrpSpPr/>
            <p:nvPr/>
          </p:nvGrpSpPr>
          <p:grpSpPr>
            <a:xfrm>
              <a:off x="2341463" y="1044153"/>
              <a:ext cx="6430516" cy="387798"/>
              <a:chOff x="2341463" y="1044153"/>
              <a:chExt cx="6430516" cy="387798"/>
            </a:xfrm>
          </p:grpSpPr>
          <p:sp>
            <p:nvSpPr>
              <p:cNvPr id="49" name="TextBox 18"/>
              <p:cNvSpPr txBox="1">
                <a:spLocks noChangeArrowheads="1"/>
              </p:cNvSpPr>
              <p:nvPr/>
            </p:nvSpPr>
            <p:spPr bwMode="auto">
              <a:xfrm>
                <a:off x="2628354" y="1044153"/>
                <a:ext cx="6143625" cy="387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7030A0"/>
                    </a:solidFill>
                    <a:latin typeface="微软雅黑" pitchFamily="34" charset="-122"/>
                    <a:ea typeface="微软雅黑" pitchFamily="34" charset="-122"/>
                  </a:rPr>
                  <a:t>成果展示，交流评价</a:t>
                </a: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2341463" y="1115591"/>
                <a:ext cx="142875" cy="14287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</p:grpSp>
      </p:grpSp>
      <p:grpSp>
        <p:nvGrpSpPr>
          <p:cNvPr id="53" name="组合 73"/>
          <p:cNvGrpSpPr>
            <a:grpSpLocks/>
          </p:cNvGrpSpPr>
          <p:nvPr/>
        </p:nvGrpSpPr>
        <p:grpSpPr bwMode="auto">
          <a:xfrm>
            <a:off x="1645961" y="3188962"/>
            <a:ext cx="6336704" cy="1360336"/>
            <a:chOff x="5677209" y="3820091"/>
            <a:chExt cx="5216388" cy="3030156"/>
          </a:xfrm>
        </p:grpSpPr>
        <p:sp>
          <p:nvSpPr>
            <p:cNvPr id="54" name="AutoShape 3"/>
            <p:cNvSpPr>
              <a:spLocks noChangeArrowheads="1"/>
            </p:cNvSpPr>
            <p:nvPr/>
          </p:nvSpPr>
          <p:spPr bwMode="gray">
            <a:xfrm>
              <a:off x="5677209" y="4383383"/>
              <a:ext cx="5216388" cy="2466864"/>
            </a:xfrm>
            <a:prstGeom prst="roundRect">
              <a:avLst>
                <a:gd name="adj" fmla="val 9144"/>
              </a:avLst>
            </a:prstGeom>
            <a:solidFill>
              <a:srgbClr val="FFFFFF">
                <a:lumMod val="95000"/>
              </a:srgbClr>
            </a:solidFill>
            <a:ln w="19050">
              <a:solidFill>
                <a:srgbClr val="FF1001">
                  <a:lumMod val="40000"/>
                  <a:lumOff val="6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b="1" kern="0" dirty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grpSp>
          <p:nvGrpSpPr>
            <p:cNvPr id="55" name="组合 37"/>
            <p:cNvGrpSpPr>
              <a:grpSpLocks/>
            </p:cNvGrpSpPr>
            <p:nvPr/>
          </p:nvGrpSpPr>
          <p:grpSpPr bwMode="auto">
            <a:xfrm>
              <a:off x="5768515" y="3820091"/>
              <a:ext cx="1571584" cy="1028362"/>
              <a:chOff x="-3102076" y="2477012"/>
              <a:chExt cx="7117934" cy="1028007"/>
            </a:xfrm>
          </p:grpSpPr>
          <p:sp>
            <p:nvSpPr>
              <p:cNvPr id="57" name="AutoShape 2"/>
              <p:cNvSpPr>
                <a:spLocks noChangeArrowheads="1"/>
              </p:cNvSpPr>
              <p:nvPr/>
            </p:nvSpPr>
            <p:spPr bwMode="invGray">
              <a:xfrm>
                <a:off x="-2785726" y="2550255"/>
                <a:ext cx="6485226" cy="932684"/>
              </a:xfrm>
              <a:prstGeom prst="roundRect">
                <a:avLst>
                  <a:gd name="adj" fmla="val 16667"/>
                </a:avLst>
              </a:prstGeom>
              <a:solidFill>
                <a:srgbClr val="FF1001">
                  <a:lumMod val="40000"/>
                  <a:lumOff val="60000"/>
                </a:srgbClr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charset="-122"/>
                </a:endParaRPr>
              </a:p>
            </p:txBody>
          </p:sp>
          <p:sp>
            <p:nvSpPr>
              <p:cNvPr id="58" name="Text Box 8"/>
              <p:cNvSpPr txBox="1">
                <a:spLocks noChangeArrowheads="1"/>
              </p:cNvSpPr>
              <p:nvPr/>
            </p:nvSpPr>
            <p:spPr bwMode="white">
              <a:xfrm>
                <a:off x="-3102076" y="2477012"/>
                <a:ext cx="7117934" cy="1028007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kern="0" dirty="0">
                    <a:solidFill>
                      <a:sysClr val="windowText" lastClr="000000"/>
                    </a:solidFill>
                    <a:latin typeface="楷体_GB2312" pitchFamily="49" charset="-122"/>
                    <a:ea typeface="楷体_GB2312" pitchFamily="49" charset="-122"/>
                  </a:rPr>
                  <a:t>设计意图</a:t>
                </a:r>
                <a:endParaRPr lang="en-US" altLang="zh-CN" sz="2400" b="1" kern="0" dirty="0">
                  <a:solidFill>
                    <a:sysClr val="windowText" lastClr="00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sp>
          <p:nvSpPr>
            <p:cNvPr id="56" name="Text Box 19"/>
            <p:cNvSpPr txBox="1">
              <a:spLocks noChangeArrowheads="1"/>
            </p:cNvSpPr>
            <p:nvPr/>
          </p:nvSpPr>
          <p:spPr bwMode="gray">
            <a:xfrm>
              <a:off x="5838363" y="5154422"/>
              <a:ext cx="4980903" cy="16865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b="1" dirty="0" smtClean="0">
                  <a:latin typeface="+mj-ea"/>
                  <a:ea typeface="+mj-ea"/>
                </a:rPr>
                <a:t>让学生对</a:t>
              </a:r>
              <a:r>
                <a:rPr lang="zh-CN" altLang="en-US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衡量视频</a:t>
              </a:r>
              <a:r>
                <a:rPr lang="zh-CN" altLang="en-US" b="1" dirty="0" smtClean="0">
                  <a:latin typeface="+mj-ea"/>
                  <a:ea typeface="+mj-ea"/>
                </a:rPr>
                <a:t>文件的质量有全面的认识，培养学生对作品的</a:t>
              </a:r>
              <a:r>
                <a:rPr lang="zh-CN" altLang="en-US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欣赏</a:t>
              </a:r>
              <a:r>
                <a:rPr lang="zh-CN" altLang="en-US" b="1" dirty="0" smtClean="0">
                  <a:latin typeface="+mj-ea"/>
                  <a:ea typeface="+mj-ea"/>
                </a:rPr>
                <a:t>和</a:t>
              </a:r>
              <a:r>
                <a:rPr lang="zh-CN" altLang="en-US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评价</a:t>
              </a:r>
              <a:r>
                <a:rPr lang="zh-CN" altLang="en-US" b="1" dirty="0" smtClean="0">
                  <a:latin typeface="+mj-ea"/>
                  <a:ea typeface="+mj-ea"/>
                </a:rPr>
                <a:t>能力。</a:t>
              </a:r>
              <a:endParaRPr lang="en-US" altLang="zh-CN" b="1" dirty="0">
                <a:latin typeface="+mj-ea"/>
                <a:ea typeface="+mj-ea"/>
                <a:cs typeface="Arial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" y="938881"/>
            <a:ext cx="9144000" cy="3963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12"/>
          <p:cNvSpPr>
            <a:spLocks noChangeArrowheads="1"/>
          </p:cNvSpPr>
          <p:nvPr/>
        </p:nvSpPr>
        <p:spPr bwMode="auto">
          <a:xfrm>
            <a:off x="3474735" y="377220"/>
            <a:ext cx="442685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300"/>
              </a:lnSpc>
              <a:defRPr/>
            </a:pPr>
            <a:r>
              <a:rPr lang="en-US" altLang="zh-CN" sz="2000" b="1" dirty="0" smtClean="0">
                <a:latin typeface="Arial" charset="0"/>
              </a:rPr>
              <a:t>(5</a:t>
            </a:r>
            <a:r>
              <a:rPr lang="zh-CN" altLang="en-US" sz="2000" b="1" dirty="0" smtClean="0">
                <a:latin typeface="Arial" charset="0"/>
              </a:rPr>
              <a:t>分钟</a:t>
            </a:r>
            <a:r>
              <a:rPr lang="en-US" altLang="zh-CN" sz="2000" b="1" dirty="0" smtClean="0">
                <a:latin typeface="Arial" charset="0"/>
              </a:rPr>
              <a:t>)</a:t>
            </a:r>
            <a:endParaRPr lang="zh-CN" altLang="en-US" sz="2000" b="1" kern="100" dirty="0" smtClean="0"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grpSp>
        <p:nvGrpSpPr>
          <p:cNvPr id="2" name="组合 16"/>
          <p:cNvGrpSpPr>
            <a:grpSpLocks/>
          </p:cNvGrpSpPr>
          <p:nvPr/>
        </p:nvGrpSpPr>
        <p:grpSpPr bwMode="auto">
          <a:xfrm>
            <a:off x="287389" y="128285"/>
            <a:ext cx="3041044" cy="816430"/>
            <a:chOff x="4357682" y="2843212"/>
            <a:chExt cx="2993694" cy="857377"/>
          </a:xfrm>
        </p:grpSpPr>
        <p:sp>
          <p:nvSpPr>
            <p:cNvPr id="6" name="矩形 5"/>
            <p:cNvSpPr/>
            <p:nvPr/>
          </p:nvSpPr>
          <p:spPr>
            <a:xfrm>
              <a:off x="4357682" y="2843212"/>
              <a:ext cx="2993694" cy="5715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0800000">
              <a:off x="4357682" y="3414797"/>
              <a:ext cx="506440" cy="28579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19"/>
            <p:cNvSpPr>
              <a:spLocks noChangeArrowheads="1"/>
            </p:cNvSpPr>
            <p:nvPr/>
          </p:nvSpPr>
          <p:spPr bwMode="auto">
            <a:xfrm>
              <a:off x="4357682" y="2914645"/>
              <a:ext cx="2929166" cy="420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五、交流评价   知识延伸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组合 73"/>
          <p:cNvGrpSpPr>
            <a:grpSpLocks/>
          </p:cNvGrpSpPr>
          <p:nvPr/>
        </p:nvGrpSpPr>
        <p:grpSpPr bwMode="auto">
          <a:xfrm>
            <a:off x="987601" y="2640330"/>
            <a:ext cx="7607702" cy="967070"/>
            <a:chOff x="5436337" y="3610046"/>
            <a:chExt cx="6262676" cy="3570770"/>
          </a:xfrm>
        </p:grpSpPr>
        <p:sp>
          <p:nvSpPr>
            <p:cNvPr id="54" name="AutoShape 3"/>
            <p:cNvSpPr>
              <a:spLocks noChangeArrowheads="1"/>
            </p:cNvSpPr>
            <p:nvPr/>
          </p:nvSpPr>
          <p:spPr bwMode="gray">
            <a:xfrm>
              <a:off x="5436337" y="4383382"/>
              <a:ext cx="6262676" cy="2797434"/>
            </a:xfrm>
            <a:prstGeom prst="roundRect">
              <a:avLst>
                <a:gd name="adj" fmla="val 9144"/>
              </a:avLst>
            </a:prstGeom>
            <a:solidFill>
              <a:srgbClr val="FFFFFF">
                <a:lumMod val="95000"/>
              </a:srgbClr>
            </a:solidFill>
            <a:ln w="19050">
              <a:solidFill>
                <a:srgbClr val="FF1001">
                  <a:lumMod val="40000"/>
                  <a:lumOff val="6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b="1" kern="0" dirty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grpSp>
          <p:nvGrpSpPr>
            <p:cNvPr id="12" name="组合 37"/>
            <p:cNvGrpSpPr>
              <a:grpSpLocks/>
            </p:cNvGrpSpPr>
            <p:nvPr/>
          </p:nvGrpSpPr>
          <p:grpSpPr bwMode="auto">
            <a:xfrm>
              <a:off x="5768515" y="3610046"/>
              <a:ext cx="1571584" cy="1704634"/>
              <a:chOff x="-3102076" y="2267039"/>
              <a:chExt cx="7117934" cy="1704045"/>
            </a:xfrm>
          </p:grpSpPr>
          <p:sp>
            <p:nvSpPr>
              <p:cNvPr id="57" name="AutoShape 2"/>
              <p:cNvSpPr>
                <a:spLocks noChangeArrowheads="1"/>
              </p:cNvSpPr>
              <p:nvPr/>
            </p:nvSpPr>
            <p:spPr bwMode="invGray">
              <a:xfrm>
                <a:off x="-2785726" y="2550251"/>
                <a:ext cx="6485226" cy="1221542"/>
              </a:xfrm>
              <a:prstGeom prst="roundRect">
                <a:avLst>
                  <a:gd name="adj" fmla="val 16667"/>
                </a:avLst>
              </a:prstGeom>
              <a:solidFill>
                <a:srgbClr val="FF1001">
                  <a:lumMod val="40000"/>
                  <a:lumOff val="60000"/>
                </a:srgbClr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charset="-122"/>
                </a:endParaRPr>
              </a:p>
            </p:txBody>
          </p:sp>
          <p:sp>
            <p:nvSpPr>
              <p:cNvPr id="58" name="Text Box 8"/>
              <p:cNvSpPr txBox="1">
                <a:spLocks noChangeArrowheads="1"/>
              </p:cNvSpPr>
              <p:nvPr/>
            </p:nvSpPr>
            <p:spPr bwMode="white">
              <a:xfrm>
                <a:off x="-3102076" y="2267039"/>
                <a:ext cx="7117934" cy="170404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kern="0" dirty="0">
                    <a:solidFill>
                      <a:sysClr val="windowText" lastClr="000000"/>
                    </a:solidFill>
                    <a:latin typeface="楷体_GB2312" pitchFamily="49" charset="-122"/>
                    <a:ea typeface="楷体_GB2312" pitchFamily="49" charset="-122"/>
                  </a:rPr>
                  <a:t>设计意图</a:t>
                </a:r>
                <a:endParaRPr lang="en-US" altLang="zh-CN" sz="2400" b="1" kern="0" dirty="0">
                  <a:solidFill>
                    <a:sysClr val="windowText" lastClr="00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sp>
          <p:nvSpPr>
            <p:cNvPr id="56" name="Text Box 19"/>
            <p:cNvSpPr txBox="1">
              <a:spLocks noChangeArrowheads="1"/>
            </p:cNvSpPr>
            <p:nvPr/>
          </p:nvSpPr>
          <p:spPr bwMode="gray">
            <a:xfrm>
              <a:off x="5556773" y="5382574"/>
              <a:ext cx="6082022" cy="156826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zh-CN" b="1" dirty="0"/>
                <a:t>引导学生了解视频慢动作的</a:t>
              </a:r>
              <a:r>
                <a:rPr lang="zh-CN" altLang="zh-CN" b="1" dirty="0">
                  <a:solidFill>
                    <a:srgbClr val="FF0000"/>
                  </a:solidFill>
                </a:rPr>
                <a:t>广泛应用</a:t>
              </a:r>
              <a:r>
                <a:rPr lang="zh-CN" altLang="zh-CN" b="1" dirty="0"/>
                <a:t>，</a:t>
              </a:r>
              <a:r>
                <a:rPr lang="zh-CN" altLang="zh-CN" b="1" dirty="0">
                  <a:solidFill>
                    <a:srgbClr val="FF0000"/>
                  </a:solidFill>
                </a:rPr>
                <a:t>学会技术</a:t>
              </a:r>
              <a:r>
                <a:rPr lang="zh-CN" altLang="zh-CN" b="1" dirty="0"/>
                <a:t>更要懂得</a:t>
              </a:r>
              <a:r>
                <a:rPr lang="zh-CN" altLang="zh-CN" b="1" dirty="0">
                  <a:solidFill>
                    <a:srgbClr val="FF0000"/>
                  </a:solidFill>
                </a:rPr>
                <a:t>应用技术</a:t>
              </a:r>
              <a:r>
                <a:rPr lang="zh-CN" altLang="zh-CN" b="1" dirty="0" smtClean="0"/>
                <a:t>。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gray">
          <a:xfrm>
            <a:off x="1886838" y="1337327"/>
            <a:ext cx="4934892" cy="1098350"/>
          </a:xfrm>
          <a:prstGeom prst="roundRect">
            <a:avLst>
              <a:gd name="adj" fmla="val 9144"/>
            </a:avLst>
          </a:prstGeom>
          <a:noFill/>
          <a:ln w="19050">
            <a:solidFill>
              <a:srgbClr val="FC0C98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40869" y="3737594"/>
            <a:ext cx="8120691" cy="1200150"/>
            <a:chOff x="2511793" y="5207001"/>
            <a:chExt cx="6742154" cy="1600200"/>
          </a:xfrm>
        </p:grpSpPr>
        <p:grpSp>
          <p:nvGrpSpPr>
            <p:cNvPr id="24" name="Group 137"/>
            <p:cNvGrpSpPr>
              <a:grpSpLocks/>
            </p:cNvGrpSpPr>
            <p:nvPr/>
          </p:nvGrpSpPr>
          <p:grpSpPr bwMode="auto">
            <a:xfrm>
              <a:off x="2511793" y="5207001"/>
              <a:ext cx="6742154" cy="1600200"/>
              <a:chOff x="-243" y="0"/>
              <a:chExt cx="6303" cy="1008"/>
            </a:xfrm>
          </p:grpSpPr>
          <p:pic>
            <p:nvPicPr>
              <p:cNvPr id="26" name="圆角矩形 19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17" y="0"/>
                <a:ext cx="5443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五边形 29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243" y="149"/>
                <a:ext cx="1628" cy="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Box 22"/>
              <p:cNvSpPr txBox="1">
                <a:spLocks noChangeArrowheads="1"/>
              </p:cNvSpPr>
              <p:nvPr/>
            </p:nvSpPr>
            <p:spPr bwMode="auto">
              <a:xfrm>
                <a:off x="-40" y="288"/>
                <a:ext cx="877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zh-CN" altLang="en-US" sz="2000" dirty="0">
                    <a:solidFill>
                      <a:schemeClr val="bg1"/>
                    </a:solidFill>
                    <a:latin typeface="黑体" pitchFamily="2" charset="-122"/>
                    <a:ea typeface="黑体" pitchFamily="2" charset="-122"/>
                  </a:rPr>
                  <a:t>目标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黑体" pitchFamily="2" charset="-122"/>
                    <a:ea typeface="黑体" pitchFamily="2" charset="-122"/>
                  </a:rPr>
                  <a:t>3</a:t>
                </a:r>
                <a:endParaRPr lang="zh-CN" altLang="en-US" sz="2000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endParaRPr>
              </a:p>
            </p:txBody>
          </p:sp>
          <p:pic>
            <p:nvPicPr>
              <p:cNvPr id="29" name="椭圆 2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40" y="286"/>
                <a:ext cx="524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矩形 59"/>
            <p:cNvSpPr>
              <a:spLocks noChangeArrowheads="1"/>
            </p:cNvSpPr>
            <p:nvPr/>
          </p:nvSpPr>
          <p:spPr bwMode="auto">
            <a:xfrm>
              <a:off x="4394879" y="5556252"/>
              <a:ext cx="4372787" cy="943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spc="140" dirty="0" smtClean="0">
                  <a:latin typeface="微软雅黑" pitchFamily="34" charset="-122"/>
                  <a:ea typeface="微软雅黑" pitchFamily="34" charset="-122"/>
                </a:rPr>
                <a:t>学会应用慢动作，培养良好的</a:t>
              </a:r>
              <a:r>
                <a:rPr lang="zh-CN" altLang="en-US" sz="2000" spc="14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信息素养</a:t>
              </a:r>
              <a:r>
                <a:rPr lang="zh-CN" altLang="en-US" sz="2000" spc="140" dirty="0" smtClean="0">
                  <a:latin typeface="微软雅黑" pitchFamily="34" charset="-122"/>
                  <a:ea typeface="微软雅黑" pitchFamily="34" charset="-122"/>
                </a:rPr>
                <a:t>和</a:t>
              </a:r>
              <a:r>
                <a:rPr lang="zh-CN" altLang="en-US" sz="2000" spc="14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审美情趣</a:t>
              </a:r>
              <a:r>
                <a:rPr lang="zh-CN" altLang="en-US" sz="2000" spc="140" dirty="0" smtClean="0">
                  <a:latin typeface="微软雅黑" pitchFamily="34" charset="-122"/>
                  <a:ea typeface="微软雅黑" pitchFamily="34" charset="-122"/>
                </a:rPr>
                <a:t>。</a:t>
              </a:r>
              <a:endParaRPr lang="zh-CN" altLang="en-US" sz="2000" spc="14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730486" y="1420243"/>
            <a:ext cx="3873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/>
              <a:t>影片</a:t>
            </a:r>
            <a:r>
              <a:rPr lang="en-US" altLang="zh-CN" dirty="0" smtClean="0"/>
              <a:t>       </a:t>
            </a:r>
            <a:r>
              <a:rPr lang="zh-CN" altLang="zh-CN" dirty="0" smtClean="0"/>
              <a:t>慢动作，</a:t>
            </a:r>
            <a:r>
              <a:rPr lang="zh-CN" altLang="zh-CN" dirty="0" smtClean="0">
                <a:solidFill>
                  <a:srgbClr val="FF0000"/>
                </a:solidFill>
              </a:rPr>
              <a:t>渲染情绪</a:t>
            </a:r>
            <a:endParaRPr lang="en-US" altLang="zh-CN" dirty="0" smtClean="0"/>
          </a:p>
          <a:p>
            <a:r>
              <a:rPr lang="zh-CN" altLang="en-US" dirty="0" smtClean="0"/>
              <a:t>运动场  </a:t>
            </a:r>
            <a:r>
              <a:rPr lang="zh-CN" altLang="zh-CN" dirty="0" smtClean="0"/>
              <a:t>慢动作，</a:t>
            </a:r>
            <a:r>
              <a:rPr lang="zh-CN" altLang="zh-CN" dirty="0" smtClean="0">
                <a:solidFill>
                  <a:srgbClr val="FF0000"/>
                </a:solidFill>
              </a:rPr>
              <a:t>动作之美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瞬间       </a:t>
            </a:r>
            <a:r>
              <a:rPr lang="zh-CN" altLang="zh-CN" dirty="0" smtClean="0"/>
              <a:t>慢动作，</a:t>
            </a:r>
            <a:r>
              <a:rPr lang="zh-CN" altLang="zh-CN" dirty="0" smtClean="0">
                <a:solidFill>
                  <a:srgbClr val="FF0000"/>
                </a:solidFill>
              </a:rPr>
              <a:t>看得更清楚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3182131" y="925852"/>
            <a:ext cx="2267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视频慢动作的应用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1074953"/>
            <a:ext cx="9144000" cy="3265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55429" y="4191000"/>
            <a:ext cx="507999" cy="952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8" name="组合 11"/>
          <p:cNvGrpSpPr>
            <a:grpSpLocks/>
          </p:cNvGrpSpPr>
          <p:nvPr/>
        </p:nvGrpSpPr>
        <p:grpSpPr bwMode="auto">
          <a:xfrm>
            <a:off x="1152527" y="1410891"/>
            <a:ext cx="7235825" cy="912019"/>
            <a:chOff x="759460" y="1700808"/>
            <a:chExt cx="7556956" cy="1302683"/>
          </a:xfrm>
        </p:grpSpPr>
        <p:sp>
          <p:nvSpPr>
            <p:cNvPr id="19" name="AutoShape 3"/>
            <p:cNvSpPr>
              <a:spLocks noChangeArrowheads="1"/>
            </p:cNvSpPr>
            <p:nvPr/>
          </p:nvSpPr>
          <p:spPr bwMode="gray">
            <a:xfrm>
              <a:off x="759460" y="1700808"/>
              <a:ext cx="7556956" cy="1302683"/>
            </a:xfrm>
            <a:prstGeom prst="roundRect">
              <a:avLst>
                <a:gd name="adj" fmla="val 9144"/>
              </a:avLst>
            </a:prstGeom>
            <a:noFill/>
            <a:ln w="19050">
              <a:solidFill>
                <a:srgbClr val="699EF3"/>
              </a:solidFill>
              <a:prstDash val="sys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20" name="矩形 7"/>
            <p:cNvSpPr>
              <a:spLocks noChangeArrowheads="1"/>
            </p:cNvSpPr>
            <p:nvPr/>
          </p:nvSpPr>
          <p:spPr bwMode="auto">
            <a:xfrm>
              <a:off x="971678" y="1791643"/>
              <a:ext cx="7200496" cy="1186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zh-CN" sz="2400" dirty="0">
                  <a:latin typeface="Calibri" pitchFamily="34" charset="0"/>
                </a:rPr>
                <a:t>上海科技教育出版社《多媒体技术应用》（选修）模块第</a:t>
              </a:r>
              <a:r>
                <a:rPr lang="zh-CN" altLang="en-US" sz="2400" dirty="0">
                  <a:latin typeface="Calibri" pitchFamily="34" charset="0"/>
                </a:rPr>
                <a:t>四</a:t>
              </a:r>
              <a:r>
                <a:rPr lang="zh-CN" altLang="zh-CN" sz="2400" dirty="0">
                  <a:latin typeface="Calibri" pitchFamily="34" charset="0"/>
                </a:rPr>
                <a:t>章第</a:t>
              </a:r>
              <a:r>
                <a:rPr lang="zh-CN" altLang="en-US" sz="2400" dirty="0">
                  <a:latin typeface="Calibri" pitchFamily="34" charset="0"/>
                </a:rPr>
                <a:t>三</a:t>
              </a:r>
              <a:r>
                <a:rPr lang="zh-CN" altLang="zh-CN" sz="2400" dirty="0">
                  <a:latin typeface="Calibri" pitchFamily="34" charset="0"/>
                </a:rPr>
                <a:t>节《视频采集与处理》</a:t>
              </a:r>
              <a:endParaRPr lang="zh-CN" altLang="en-US" sz="2400" b="1" dirty="0">
                <a:latin typeface="楷体_GB2312" pitchFamily="49" charset="-122"/>
                <a:ea typeface="楷体_GB2312" pitchFamily="49" charset="-122"/>
                <a:cs typeface="Arial" charset="0"/>
              </a:endParaRPr>
            </a:p>
          </p:txBody>
        </p:sp>
      </p:grpSp>
      <p:sp>
        <p:nvSpPr>
          <p:cNvPr id="21" name="AutoShape 7"/>
          <p:cNvSpPr>
            <a:spLocks noChangeArrowheads="1"/>
          </p:cNvSpPr>
          <p:nvPr/>
        </p:nvSpPr>
        <p:spPr bwMode="gray">
          <a:xfrm>
            <a:off x="2771800" y="3327835"/>
            <a:ext cx="3482673" cy="698878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rgbClr val="E466B7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 smtClean="0">
                <a:solidFill>
                  <a:sysClr val="windowText" lastClr="000000"/>
                </a:solidFill>
                <a:latin typeface="楷体_GB2312" pitchFamily="49" charset="-122"/>
                <a:ea typeface="楷体_GB2312" pitchFamily="49" charset="-122"/>
              </a:rPr>
              <a:t>视频信息的加工</a:t>
            </a:r>
            <a:endParaRPr lang="zh-CN" altLang="en-US" sz="2800" b="1" kern="0" dirty="0">
              <a:solidFill>
                <a:sysClr val="windowText" lastClr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" name="下箭头 21"/>
          <p:cNvSpPr/>
          <p:nvPr/>
        </p:nvSpPr>
        <p:spPr>
          <a:xfrm>
            <a:off x="4283972" y="2409733"/>
            <a:ext cx="519012" cy="845772"/>
          </a:xfrm>
          <a:prstGeom prst="downArrow">
            <a:avLst/>
          </a:prstGeom>
          <a:gradFill flip="none" rotWithShape="1">
            <a:gsLst>
              <a:gs pos="0">
                <a:srgbClr val="5E9EFF"/>
              </a:gs>
              <a:gs pos="33000">
                <a:srgbClr val="85C2FF"/>
              </a:gs>
              <a:gs pos="8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5076056" y="2625756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拓展、延伸</a:t>
            </a:r>
          </a:p>
        </p:txBody>
      </p:sp>
      <p:pic>
        <p:nvPicPr>
          <p:cNvPr id="24" name="Picture 2" descr="https://ss2.baidu.com/6ONYsjip0QIZ8tyhnq/it/u=1554276500,226181881&amp;fm=179&amp;w=121&amp;h=140&amp;im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8514" y="2548392"/>
            <a:ext cx="674981" cy="535785"/>
          </a:xfrm>
          <a:prstGeom prst="rect">
            <a:avLst/>
          </a:prstGeom>
          <a:noFill/>
        </p:spPr>
      </p:pic>
      <p:grpSp>
        <p:nvGrpSpPr>
          <p:cNvPr id="14" name="组合 13"/>
          <p:cNvGrpSpPr/>
          <p:nvPr/>
        </p:nvGrpSpPr>
        <p:grpSpPr>
          <a:xfrm>
            <a:off x="333829" y="82051"/>
            <a:ext cx="3875289" cy="1197003"/>
            <a:chOff x="328613" y="86153"/>
            <a:chExt cx="3814738" cy="1256853"/>
          </a:xfrm>
        </p:grpSpPr>
        <p:sp>
          <p:nvSpPr>
            <p:cNvPr id="15" name="椭圆形标注 14"/>
            <p:cNvSpPr/>
            <p:nvPr/>
          </p:nvSpPr>
          <p:spPr>
            <a:xfrm rot="19286548" flipH="1">
              <a:off x="328613" y="86153"/>
              <a:ext cx="947737" cy="928687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矩形 6"/>
            <p:cNvSpPr>
              <a:spLocks noChangeArrowheads="1"/>
            </p:cNvSpPr>
            <p:nvPr/>
          </p:nvSpPr>
          <p:spPr bwMode="auto">
            <a:xfrm>
              <a:off x="553211" y="359203"/>
              <a:ext cx="554179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u="sng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2400" b="1" u="sng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7" name="组合 9"/>
            <p:cNvGrpSpPr>
              <a:grpSpLocks/>
            </p:cNvGrpSpPr>
            <p:nvPr/>
          </p:nvGrpSpPr>
          <p:grpSpPr bwMode="auto">
            <a:xfrm>
              <a:off x="1071538" y="271445"/>
              <a:ext cx="3071813" cy="1071561"/>
              <a:chOff x="357158" y="700073"/>
              <a:chExt cx="3461100" cy="1284800"/>
            </a:xfrm>
          </p:grpSpPr>
          <p:sp>
            <p:nvSpPr>
              <p:cNvPr id="28" name="矩形 27"/>
              <p:cNvSpPr/>
              <p:nvPr/>
            </p:nvSpPr>
            <p:spPr>
              <a:xfrm flipH="1">
                <a:off x="357158" y="700073"/>
                <a:ext cx="3461100" cy="73471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10800000" flipH="1">
                <a:off x="3188642" y="1434789"/>
                <a:ext cx="629616" cy="550084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7" name="矩形 8"/>
            <p:cNvSpPr>
              <a:spLocks noChangeArrowheads="1"/>
            </p:cNvSpPr>
            <p:nvPr/>
          </p:nvSpPr>
          <p:spPr bwMode="auto">
            <a:xfrm>
              <a:off x="1253332" y="254329"/>
              <a:ext cx="1393651" cy="614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方正大黑简体" pitchFamily="2" charset="-122"/>
                  <a:ea typeface="方正大黑简体" pitchFamily="2" charset="-122"/>
                </a:rPr>
                <a:t>说教材</a:t>
              </a:r>
              <a:endParaRPr lang="zh-CN" altLang="en-US" sz="3200" dirty="0">
                <a:solidFill>
                  <a:schemeClr val="bg1"/>
                </a:solidFill>
                <a:latin typeface="方正大黑简体" pitchFamily="2" charset="-122"/>
                <a:ea typeface="方正大黑简体" pitchFamily="2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1074953"/>
            <a:ext cx="9144000" cy="3469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55429" y="4191000"/>
            <a:ext cx="507999" cy="952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矩形 17"/>
          <p:cNvSpPr>
            <a:spLocks noChangeArrowheads="1"/>
          </p:cNvSpPr>
          <p:nvPr/>
        </p:nvSpPr>
        <p:spPr bwMode="auto">
          <a:xfrm>
            <a:off x="1644967" y="1775335"/>
            <a:ext cx="8067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内</a:t>
            </a:r>
            <a:endParaRPr lang="en-US" altLang="zh-CN" sz="36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6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容</a:t>
            </a:r>
            <a:endParaRPr lang="en-US" altLang="zh-CN" sz="36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6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地</a:t>
            </a:r>
            <a:endParaRPr lang="en-US" altLang="zh-CN" sz="36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6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位</a:t>
            </a:r>
          </a:p>
        </p:txBody>
      </p:sp>
      <p:grpSp>
        <p:nvGrpSpPr>
          <p:cNvPr id="29" name="组合 20"/>
          <p:cNvGrpSpPr>
            <a:grpSpLocks/>
          </p:cNvGrpSpPr>
          <p:nvPr/>
        </p:nvGrpSpPr>
        <p:grpSpPr bwMode="auto">
          <a:xfrm>
            <a:off x="3539319" y="2661196"/>
            <a:ext cx="2955703" cy="506132"/>
            <a:chOff x="8390268" y="3255091"/>
            <a:chExt cx="2813050" cy="1333152"/>
          </a:xfrm>
        </p:grpSpPr>
        <p:sp>
          <p:nvSpPr>
            <p:cNvPr id="30" name="Rounded Rectangle 32"/>
            <p:cNvSpPr>
              <a:spLocks noChangeArrowheads="1"/>
            </p:cNvSpPr>
            <p:nvPr/>
          </p:nvSpPr>
          <p:spPr bwMode="auto">
            <a:xfrm>
              <a:off x="8390268" y="3255091"/>
              <a:ext cx="2813050" cy="1163637"/>
            </a:xfrm>
            <a:prstGeom prst="roundRect">
              <a:avLst>
                <a:gd name="adj" fmla="val 1013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 defTabSz="1372870" eaLnBrk="1" hangingPunct="1">
                <a:defRPr/>
              </a:pPr>
              <a:endParaRPr lang="en-US" altLang="zh-CN" sz="2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矩形 22"/>
            <p:cNvSpPr>
              <a:spLocks noChangeArrowheads="1"/>
            </p:cNvSpPr>
            <p:nvPr/>
          </p:nvSpPr>
          <p:spPr bwMode="auto">
            <a:xfrm>
              <a:off x="8556784" y="3372217"/>
              <a:ext cx="2057756" cy="1216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20000"/>
                </a:spcBef>
              </a:pPr>
              <a:r>
                <a:rPr lang="zh-CN" altLang="en-US" sz="2400" dirty="0">
                  <a:ea typeface="微软雅黑" pitchFamily="34" charset="-122"/>
                  <a:sym typeface="Arial" charset="0"/>
                </a:rPr>
                <a:t>视频的加工</a:t>
              </a:r>
              <a:endParaRPr lang="en-US" altLang="zh-CN" sz="2400" dirty="0"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32" name="组合 23"/>
          <p:cNvGrpSpPr>
            <a:grpSpLocks/>
          </p:cNvGrpSpPr>
          <p:nvPr/>
        </p:nvGrpSpPr>
        <p:grpSpPr bwMode="auto">
          <a:xfrm>
            <a:off x="3319867" y="1351506"/>
            <a:ext cx="3093175" cy="507927"/>
            <a:chOff x="8102785" y="1853741"/>
            <a:chExt cx="2971267" cy="1318631"/>
          </a:xfrm>
        </p:grpSpPr>
        <p:sp>
          <p:nvSpPr>
            <p:cNvPr id="33" name="Rounded Rectangle 29"/>
            <p:cNvSpPr>
              <a:spLocks noChangeArrowheads="1"/>
            </p:cNvSpPr>
            <p:nvPr/>
          </p:nvSpPr>
          <p:spPr bwMode="auto">
            <a:xfrm>
              <a:off x="8261002" y="1853741"/>
              <a:ext cx="2813050" cy="1163638"/>
            </a:xfrm>
            <a:prstGeom prst="roundRect">
              <a:avLst>
                <a:gd name="adj" fmla="val 10134"/>
              </a:avLst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1371600" eaLnBrk="1" hangingPunct="1"/>
              <a:endParaRPr lang="en-US" altLang="zh-CN" sz="2100">
                <a:solidFill>
                  <a:srgbClr val="FFFFFF"/>
                </a:solidFill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34" name="矩形 27"/>
            <p:cNvSpPr>
              <a:spLocks noChangeArrowheads="1"/>
            </p:cNvSpPr>
            <p:nvPr/>
          </p:nvSpPr>
          <p:spPr bwMode="auto">
            <a:xfrm>
              <a:off x="8102785" y="1973842"/>
              <a:ext cx="2392957" cy="1198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20000"/>
                </a:spcBef>
              </a:pPr>
              <a:r>
                <a:rPr lang="zh-CN" altLang="en-US" sz="2400" dirty="0">
                  <a:ea typeface="微软雅黑" pitchFamily="34" charset="-122"/>
                  <a:sym typeface="Arial" charset="0"/>
                </a:rPr>
                <a:t>视频的录制</a:t>
              </a:r>
              <a:endParaRPr lang="en-US" altLang="zh-CN" sz="2400" dirty="0"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35" name="组合 28"/>
          <p:cNvGrpSpPr>
            <a:grpSpLocks/>
          </p:cNvGrpSpPr>
          <p:nvPr/>
        </p:nvGrpSpPr>
        <p:grpSpPr bwMode="auto">
          <a:xfrm>
            <a:off x="3550780" y="3940086"/>
            <a:ext cx="2944935" cy="461665"/>
            <a:chOff x="4770568" y="4960099"/>
            <a:chExt cx="5063558" cy="1116937"/>
          </a:xfrm>
        </p:grpSpPr>
        <p:sp>
          <p:nvSpPr>
            <p:cNvPr id="36" name="Rounded Rectangle 35"/>
            <p:cNvSpPr>
              <a:spLocks noChangeArrowheads="1"/>
            </p:cNvSpPr>
            <p:nvPr/>
          </p:nvSpPr>
          <p:spPr bwMode="auto">
            <a:xfrm>
              <a:off x="4770568" y="5077814"/>
              <a:ext cx="5063558" cy="904984"/>
            </a:xfrm>
            <a:prstGeom prst="roundRect">
              <a:avLst>
                <a:gd name="adj" fmla="val 10134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1371600" eaLnBrk="1" hangingPunct="1"/>
              <a:endParaRPr lang="en-US" altLang="zh-CN" sz="2100">
                <a:solidFill>
                  <a:srgbClr val="FFFFFF"/>
                </a:solidFill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37" name="TextBox 3"/>
            <p:cNvSpPr txBox="1">
              <a:spLocks noChangeArrowheads="1"/>
            </p:cNvSpPr>
            <p:nvPr/>
          </p:nvSpPr>
          <p:spPr bwMode="auto">
            <a:xfrm>
              <a:off x="5342991" y="4960099"/>
              <a:ext cx="4146614" cy="1116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dirty="0">
                  <a:ea typeface="微软雅黑" pitchFamily="34" charset="-122"/>
                </a:rPr>
                <a:t>创作多媒体作品</a:t>
              </a:r>
            </a:p>
          </p:txBody>
        </p:sp>
      </p:grp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5236899" y="2019872"/>
            <a:ext cx="8151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承上</a:t>
            </a:r>
          </a:p>
        </p:txBody>
      </p:sp>
      <p:sp>
        <p:nvSpPr>
          <p:cNvPr id="39" name="TextBox 58"/>
          <p:cNvSpPr txBox="1">
            <a:spLocks noChangeArrowheads="1"/>
          </p:cNvSpPr>
          <p:nvPr/>
        </p:nvSpPr>
        <p:spPr bwMode="auto">
          <a:xfrm>
            <a:off x="5186155" y="3467250"/>
            <a:ext cx="8151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启下</a:t>
            </a:r>
          </a:p>
        </p:txBody>
      </p:sp>
      <p:sp>
        <p:nvSpPr>
          <p:cNvPr id="40" name="下箭头 39"/>
          <p:cNvSpPr/>
          <p:nvPr/>
        </p:nvSpPr>
        <p:spPr>
          <a:xfrm flipV="1">
            <a:off x="4752197" y="3277936"/>
            <a:ext cx="338714" cy="570370"/>
          </a:xfrm>
          <a:prstGeom prst="downArrow">
            <a:avLst/>
          </a:prstGeom>
          <a:gradFill flip="none" rotWithShape="1">
            <a:gsLst>
              <a:gs pos="0">
                <a:srgbClr val="5E9EFF"/>
              </a:gs>
              <a:gs pos="33000">
                <a:srgbClr val="85C2FF"/>
              </a:gs>
              <a:gs pos="8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2" name="下箭头 41"/>
          <p:cNvSpPr/>
          <p:nvPr/>
        </p:nvSpPr>
        <p:spPr>
          <a:xfrm>
            <a:off x="4767487" y="1979348"/>
            <a:ext cx="338714" cy="572160"/>
          </a:xfrm>
          <a:prstGeom prst="downArrow">
            <a:avLst/>
          </a:prstGeom>
          <a:gradFill flip="none" rotWithShape="1">
            <a:gsLst>
              <a:gs pos="0">
                <a:srgbClr val="5E9EFF"/>
              </a:gs>
              <a:gs pos="33000">
                <a:srgbClr val="85C2FF"/>
              </a:gs>
              <a:gs pos="8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3" name="Freeform 9"/>
          <p:cNvSpPr>
            <a:spLocks noEditPoints="1"/>
          </p:cNvSpPr>
          <p:nvPr/>
        </p:nvSpPr>
        <p:spPr bwMode="auto">
          <a:xfrm>
            <a:off x="6764179" y="2423824"/>
            <a:ext cx="636963" cy="721519"/>
          </a:xfrm>
          <a:custGeom>
            <a:avLst/>
            <a:gdLst>
              <a:gd name="T0" fmla="*/ 2147483647 w 243"/>
              <a:gd name="T1" fmla="*/ 2147483647 h 269"/>
              <a:gd name="T2" fmla="*/ 2147483647 w 243"/>
              <a:gd name="T3" fmla="*/ 2147483647 h 269"/>
              <a:gd name="T4" fmla="*/ 2147483647 w 243"/>
              <a:gd name="T5" fmla="*/ 2147483647 h 269"/>
              <a:gd name="T6" fmla="*/ 2147483647 w 243"/>
              <a:gd name="T7" fmla="*/ 2147483647 h 269"/>
              <a:gd name="T8" fmla="*/ 2147483647 w 243"/>
              <a:gd name="T9" fmla="*/ 2147483647 h 269"/>
              <a:gd name="T10" fmla="*/ 2147483647 w 243"/>
              <a:gd name="T11" fmla="*/ 2147483647 h 269"/>
              <a:gd name="T12" fmla="*/ 2147483647 w 243"/>
              <a:gd name="T13" fmla="*/ 2147483647 h 269"/>
              <a:gd name="T14" fmla="*/ 2147483647 w 243"/>
              <a:gd name="T15" fmla="*/ 2147483647 h 269"/>
              <a:gd name="T16" fmla="*/ 2147483647 w 243"/>
              <a:gd name="T17" fmla="*/ 2147483647 h 269"/>
              <a:gd name="T18" fmla="*/ 2147483647 w 243"/>
              <a:gd name="T19" fmla="*/ 2147483647 h 269"/>
              <a:gd name="T20" fmla="*/ 2147483647 w 243"/>
              <a:gd name="T21" fmla="*/ 2147483647 h 269"/>
              <a:gd name="T22" fmla="*/ 2147483647 w 243"/>
              <a:gd name="T23" fmla="*/ 2147483647 h 269"/>
              <a:gd name="T24" fmla="*/ 2147483647 w 243"/>
              <a:gd name="T25" fmla="*/ 0 h 269"/>
              <a:gd name="T26" fmla="*/ 2147483647 w 243"/>
              <a:gd name="T27" fmla="*/ 2147483647 h 269"/>
              <a:gd name="T28" fmla="*/ 2147483647 w 243"/>
              <a:gd name="T29" fmla="*/ 2147483647 h 269"/>
              <a:gd name="T30" fmla="*/ 2147483647 w 243"/>
              <a:gd name="T31" fmla="*/ 2147483647 h 269"/>
              <a:gd name="T32" fmla="*/ 2147483647 w 243"/>
              <a:gd name="T33" fmla="*/ 2147483647 h 269"/>
              <a:gd name="T34" fmla="*/ 2147483647 w 243"/>
              <a:gd name="T35" fmla="*/ 2147483647 h 269"/>
              <a:gd name="T36" fmla="*/ 2147483647 w 243"/>
              <a:gd name="T37" fmla="*/ 2147483647 h 269"/>
              <a:gd name="T38" fmla="*/ 2147483647 w 243"/>
              <a:gd name="T39" fmla="*/ 2147483647 h 269"/>
              <a:gd name="T40" fmla="*/ 2147483647 w 243"/>
              <a:gd name="T41" fmla="*/ 2147483647 h 269"/>
              <a:gd name="T42" fmla="*/ 2147483647 w 243"/>
              <a:gd name="T43" fmla="*/ 2147483647 h 269"/>
              <a:gd name="T44" fmla="*/ 2147483647 w 243"/>
              <a:gd name="T45" fmla="*/ 2147483647 h 269"/>
              <a:gd name="T46" fmla="*/ 2147483647 w 243"/>
              <a:gd name="T47" fmla="*/ 2147483647 h 269"/>
              <a:gd name="T48" fmla="*/ 2147483647 w 243"/>
              <a:gd name="T49" fmla="*/ 2147483647 h 269"/>
              <a:gd name="T50" fmla="*/ 2147483647 w 243"/>
              <a:gd name="T51" fmla="*/ 2147483647 h 269"/>
              <a:gd name="T52" fmla="*/ 2147483647 w 243"/>
              <a:gd name="T53" fmla="*/ 2147483647 h 269"/>
              <a:gd name="T54" fmla="*/ 2147483647 w 243"/>
              <a:gd name="T55" fmla="*/ 2147483647 h 269"/>
              <a:gd name="T56" fmla="*/ 2147483647 w 243"/>
              <a:gd name="T57" fmla="*/ 2147483647 h 269"/>
              <a:gd name="T58" fmla="*/ 2147483647 w 243"/>
              <a:gd name="T59" fmla="*/ 2147483647 h 269"/>
              <a:gd name="T60" fmla="*/ 2147483647 w 243"/>
              <a:gd name="T61" fmla="*/ 2147483647 h 269"/>
              <a:gd name="T62" fmla="*/ 2147483647 w 243"/>
              <a:gd name="T63" fmla="*/ 2147483647 h 269"/>
              <a:gd name="T64" fmla="*/ 2147483647 w 243"/>
              <a:gd name="T65" fmla="*/ 2147483647 h 269"/>
              <a:gd name="T66" fmla="*/ 2147483647 w 243"/>
              <a:gd name="T67" fmla="*/ 2147483647 h 269"/>
              <a:gd name="T68" fmla="*/ 2147483647 w 243"/>
              <a:gd name="T69" fmla="*/ 2147483647 h 269"/>
              <a:gd name="T70" fmla="*/ 2147483647 w 243"/>
              <a:gd name="T71" fmla="*/ 2147483647 h 269"/>
              <a:gd name="T72" fmla="*/ 2147483647 w 243"/>
              <a:gd name="T73" fmla="*/ 2147483647 h 269"/>
              <a:gd name="T74" fmla="*/ 2147483647 w 243"/>
              <a:gd name="T75" fmla="*/ 2147483647 h 269"/>
              <a:gd name="T76" fmla="*/ 2147483647 w 243"/>
              <a:gd name="T77" fmla="*/ 2147483647 h 269"/>
              <a:gd name="T78" fmla="*/ 2147483647 w 243"/>
              <a:gd name="T79" fmla="*/ 2147483647 h 269"/>
              <a:gd name="T80" fmla="*/ 2147483647 w 243"/>
              <a:gd name="T81" fmla="*/ 2147483647 h 269"/>
              <a:gd name="T82" fmla="*/ 2147483647 w 243"/>
              <a:gd name="T83" fmla="*/ 2147483647 h 269"/>
              <a:gd name="T84" fmla="*/ 2147483647 w 243"/>
              <a:gd name="T85" fmla="*/ 2147483647 h 269"/>
              <a:gd name="T86" fmla="*/ 2147483647 w 243"/>
              <a:gd name="T87" fmla="*/ 2147483647 h 269"/>
              <a:gd name="T88" fmla="*/ 2147483647 w 243"/>
              <a:gd name="T89" fmla="*/ 2147483647 h 269"/>
              <a:gd name="T90" fmla="*/ 2147483647 w 243"/>
              <a:gd name="T91" fmla="*/ 2147483647 h 2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38" tIns="45719" rIns="91438" bIns="4571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33829" y="82051"/>
            <a:ext cx="3875289" cy="1197003"/>
            <a:chOff x="328613" y="86153"/>
            <a:chExt cx="3814738" cy="1256853"/>
          </a:xfrm>
        </p:grpSpPr>
        <p:sp>
          <p:nvSpPr>
            <p:cNvPr id="23" name="椭圆形标注 22"/>
            <p:cNvSpPr/>
            <p:nvPr/>
          </p:nvSpPr>
          <p:spPr>
            <a:xfrm rot="19286548" flipH="1">
              <a:off x="328613" y="86153"/>
              <a:ext cx="947737" cy="928687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矩形 6"/>
            <p:cNvSpPr>
              <a:spLocks noChangeArrowheads="1"/>
            </p:cNvSpPr>
            <p:nvPr/>
          </p:nvSpPr>
          <p:spPr bwMode="auto">
            <a:xfrm>
              <a:off x="553211" y="359203"/>
              <a:ext cx="554179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u="sng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2400" b="1" u="sng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6" name="组合 9"/>
            <p:cNvGrpSpPr>
              <a:grpSpLocks/>
            </p:cNvGrpSpPr>
            <p:nvPr/>
          </p:nvGrpSpPr>
          <p:grpSpPr bwMode="auto">
            <a:xfrm>
              <a:off x="1071538" y="271445"/>
              <a:ext cx="3071813" cy="1071561"/>
              <a:chOff x="357158" y="700073"/>
              <a:chExt cx="3461100" cy="1284800"/>
            </a:xfrm>
          </p:grpSpPr>
          <p:sp>
            <p:nvSpPr>
              <p:cNvPr id="44" name="矩形 43"/>
              <p:cNvSpPr/>
              <p:nvPr/>
            </p:nvSpPr>
            <p:spPr>
              <a:xfrm flipH="1">
                <a:off x="357158" y="700073"/>
                <a:ext cx="3461100" cy="73471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sp>
            <p:nvSpPr>
              <p:cNvPr id="45" name="等腰三角形 44"/>
              <p:cNvSpPr/>
              <p:nvPr/>
            </p:nvSpPr>
            <p:spPr>
              <a:xfrm rot="10800000" flipH="1">
                <a:off x="3188642" y="1434789"/>
                <a:ext cx="629616" cy="550084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8" name="矩形 8"/>
            <p:cNvSpPr>
              <a:spLocks noChangeArrowheads="1"/>
            </p:cNvSpPr>
            <p:nvPr/>
          </p:nvSpPr>
          <p:spPr bwMode="auto">
            <a:xfrm>
              <a:off x="1253332" y="254329"/>
              <a:ext cx="1393651" cy="614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方正大黑简体" pitchFamily="2" charset="-122"/>
                  <a:ea typeface="方正大黑简体" pitchFamily="2" charset="-122"/>
                </a:rPr>
                <a:t>说教材</a:t>
              </a:r>
              <a:endParaRPr lang="zh-CN" altLang="en-US" sz="3200" dirty="0">
                <a:solidFill>
                  <a:schemeClr val="bg1"/>
                </a:solidFill>
                <a:latin typeface="方正大黑简体" pitchFamily="2" charset="-122"/>
                <a:ea typeface="方正大黑简体" pitchFamily="2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1074953"/>
            <a:ext cx="9144000" cy="3265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55429" y="4191000"/>
            <a:ext cx="507999" cy="952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436829" y="1405906"/>
            <a:ext cx="8670532" cy="918866"/>
            <a:chOff x="430003" y="1476201"/>
            <a:chExt cx="8535055" cy="964809"/>
          </a:xfrm>
        </p:grpSpPr>
        <p:sp>
          <p:nvSpPr>
            <p:cNvPr id="31" name="左箭头 30"/>
            <p:cNvSpPr/>
            <p:nvPr/>
          </p:nvSpPr>
          <p:spPr>
            <a:xfrm rot="10800000">
              <a:off x="1438115" y="1764233"/>
              <a:ext cx="727183" cy="459273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665425" y="1484189"/>
              <a:ext cx="956821" cy="95682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430003" y="1476201"/>
              <a:ext cx="935558" cy="93641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TextBox 1"/>
            <p:cNvSpPr txBox="1">
              <a:spLocks noChangeArrowheads="1"/>
            </p:cNvSpPr>
            <p:nvPr/>
          </p:nvSpPr>
          <p:spPr bwMode="auto">
            <a:xfrm>
              <a:off x="2158195" y="1692225"/>
              <a:ext cx="6806863" cy="63986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对视频有着浓厚的</a:t>
              </a:r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兴趣。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30003" y="1692225"/>
              <a:ext cx="989694" cy="61401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优势</a:t>
              </a:r>
              <a:endPara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02394" y="2708907"/>
            <a:ext cx="9575649" cy="1169551"/>
            <a:chOff x="396106" y="2844353"/>
            <a:chExt cx="9426029" cy="1228029"/>
          </a:xfrm>
        </p:grpSpPr>
        <p:sp>
          <p:nvSpPr>
            <p:cNvPr id="28" name="TextBox 25"/>
            <p:cNvSpPr txBox="1">
              <a:spLocks noChangeArrowheads="1"/>
            </p:cNvSpPr>
            <p:nvPr/>
          </p:nvSpPr>
          <p:spPr bwMode="auto">
            <a:xfrm>
              <a:off x="2124298" y="2844353"/>
              <a:ext cx="7697837" cy="12280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  <a:defRPr/>
              </a:pPr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停留在简单的操作层面上；</a:t>
              </a:r>
              <a:endPara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50000"/>
                </a:spcBef>
                <a:buNone/>
                <a:defRPr/>
              </a:pPr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对视频加工的技术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意图和策略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还很欠缺。</a:t>
              </a: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左箭头 34"/>
            <p:cNvSpPr/>
            <p:nvPr/>
          </p:nvSpPr>
          <p:spPr>
            <a:xfrm rot="10800000">
              <a:off x="1404218" y="3247696"/>
              <a:ext cx="727183" cy="459273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631528" y="2967652"/>
              <a:ext cx="956821" cy="95682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396106" y="2959664"/>
              <a:ext cx="935558" cy="93641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96106" y="3175689"/>
              <a:ext cx="989694" cy="61401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不足</a:t>
              </a:r>
              <a:endPara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3829" y="82051"/>
            <a:ext cx="3875289" cy="1197003"/>
            <a:chOff x="328613" y="86153"/>
            <a:chExt cx="3814738" cy="1256853"/>
          </a:xfrm>
        </p:grpSpPr>
        <p:sp>
          <p:nvSpPr>
            <p:cNvPr id="20" name="椭圆形标注 19"/>
            <p:cNvSpPr/>
            <p:nvPr/>
          </p:nvSpPr>
          <p:spPr>
            <a:xfrm rot="19286548" flipH="1">
              <a:off x="328613" y="86153"/>
              <a:ext cx="947737" cy="928687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6"/>
            <p:cNvSpPr>
              <a:spLocks noChangeArrowheads="1"/>
            </p:cNvSpPr>
            <p:nvPr/>
          </p:nvSpPr>
          <p:spPr bwMode="auto">
            <a:xfrm>
              <a:off x="553211" y="359203"/>
              <a:ext cx="554179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u="sng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2400" b="1" u="sng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2" name="组合 9"/>
            <p:cNvGrpSpPr>
              <a:grpSpLocks/>
            </p:cNvGrpSpPr>
            <p:nvPr/>
          </p:nvGrpSpPr>
          <p:grpSpPr bwMode="auto">
            <a:xfrm>
              <a:off x="1071538" y="271445"/>
              <a:ext cx="3071813" cy="1071561"/>
              <a:chOff x="357158" y="700073"/>
              <a:chExt cx="3461100" cy="1284800"/>
            </a:xfrm>
          </p:grpSpPr>
          <p:sp>
            <p:nvSpPr>
              <p:cNvPr id="24" name="矩形 23"/>
              <p:cNvSpPr/>
              <p:nvPr/>
            </p:nvSpPr>
            <p:spPr>
              <a:xfrm flipH="1">
                <a:off x="357158" y="700073"/>
                <a:ext cx="3461100" cy="73471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10800000" flipH="1">
                <a:off x="3188642" y="1434789"/>
                <a:ext cx="629616" cy="550084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3" name="矩形 8"/>
            <p:cNvSpPr>
              <a:spLocks noChangeArrowheads="1"/>
            </p:cNvSpPr>
            <p:nvPr/>
          </p:nvSpPr>
          <p:spPr bwMode="auto">
            <a:xfrm>
              <a:off x="1253332" y="254329"/>
              <a:ext cx="1393651" cy="614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方正大黑简体" pitchFamily="2" charset="-122"/>
                  <a:ea typeface="方正大黑简体" pitchFamily="2" charset="-122"/>
                </a:rPr>
                <a:t>说学生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" y="1091264"/>
            <a:ext cx="9144000" cy="3537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5" name="组合 26"/>
          <p:cNvGrpSpPr>
            <a:grpSpLocks/>
          </p:cNvGrpSpPr>
          <p:nvPr/>
        </p:nvGrpSpPr>
        <p:grpSpPr bwMode="auto">
          <a:xfrm>
            <a:off x="914450" y="1611643"/>
            <a:ext cx="7576434" cy="887422"/>
            <a:chOff x="689378" y="2123056"/>
            <a:chExt cx="7576561" cy="1184545"/>
          </a:xfrm>
        </p:grpSpPr>
        <p:sp>
          <p:nvSpPr>
            <p:cNvPr id="16" name="Text Box 19"/>
            <p:cNvSpPr txBox="1">
              <a:spLocks noChangeArrowheads="1"/>
            </p:cNvSpPr>
            <p:nvPr/>
          </p:nvSpPr>
          <p:spPr bwMode="gray">
            <a:xfrm>
              <a:off x="1043397" y="2123056"/>
              <a:ext cx="7222542" cy="118454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lnSpc>
                  <a:spcPts val="31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zh-CN" altLang="en-US" sz="2800" dirty="0" smtClean="0">
                  <a:ln w="0">
                    <a:solidFill>
                      <a:srgbClr val="92D05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目标１ </a:t>
              </a:r>
              <a:r>
                <a:rPr lang="zh-CN" altLang="en-US" sz="2000" b="1" dirty="0" smtClean="0">
                  <a:latin typeface="+mn-ea"/>
                  <a:ea typeface="+mn-ea"/>
                </a:rPr>
                <a:t>在老师的引导下，小组合作分析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慢动作</a:t>
              </a:r>
              <a:r>
                <a:rPr lang="zh-CN" altLang="en-US" sz="2000" b="1" dirty="0" smtClean="0">
                  <a:latin typeface="+mn-ea"/>
                  <a:ea typeface="+mn-ea"/>
                </a:rPr>
                <a:t>的设置，并掌握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慢动作回放的制作方法</a:t>
              </a:r>
              <a:r>
                <a:rPr lang="zh-CN" altLang="en-US" sz="2000" b="1" dirty="0" smtClean="0">
                  <a:latin typeface="+mn-ea"/>
                  <a:ea typeface="+mn-ea"/>
                </a:rPr>
                <a:t>。</a:t>
              </a:r>
              <a:endParaRPr lang="zh-CN" altLang="zh-CN" sz="2000" b="1" kern="0" dirty="0" smtClean="0">
                <a:solidFill>
                  <a:srgbClr val="000000"/>
                </a:solidFill>
                <a:latin typeface="+mn-ea"/>
                <a:ea typeface="+mn-ea"/>
                <a:cs typeface="Arial" charset="0"/>
              </a:endParaRP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>
              <a:off x="689378" y="2239071"/>
              <a:ext cx="304805" cy="30355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ED896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04875" y="2396731"/>
            <a:ext cx="7586009" cy="1672253"/>
            <a:chOff x="890737" y="2516568"/>
            <a:chExt cx="7188398" cy="1755866"/>
          </a:xfrm>
        </p:grpSpPr>
        <p:sp>
          <p:nvSpPr>
            <p:cNvPr id="19" name="AutoShape 16"/>
            <p:cNvSpPr>
              <a:spLocks noChangeArrowheads="1"/>
            </p:cNvSpPr>
            <p:nvPr/>
          </p:nvSpPr>
          <p:spPr bwMode="invGray">
            <a:xfrm>
              <a:off x="890737" y="2744095"/>
              <a:ext cx="300037" cy="240031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EB93C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1239219" y="2516568"/>
              <a:ext cx="6839916" cy="17558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800" dirty="0">
                  <a:ln w="0">
                    <a:solidFill>
                      <a:srgbClr val="FFC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</a:t>
              </a:r>
              <a:r>
                <a:rPr lang="zh-CN" altLang="en-US" sz="2800" dirty="0" smtClean="0">
                  <a:ln w="0">
                    <a:solidFill>
                      <a:srgbClr val="FFC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２ </a:t>
              </a:r>
              <a:r>
                <a:rPr lang="zh-CN" altLang="en-US" sz="2000" b="1" dirty="0" smtClean="0">
                  <a:latin typeface="+mn-ea"/>
                </a:rPr>
                <a:t>制作一段个性化视频，形成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+mn-ea"/>
                </a:rPr>
                <a:t>创新作品</a:t>
              </a:r>
              <a:r>
                <a:rPr lang="zh-CN" altLang="en-US" sz="2000" b="1" dirty="0" smtClean="0">
                  <a:latin typeface="+mn-ea"/>
                </a:rPr>
                <a:t>的能力，提高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+mn-ea"/>
                </a:rPr>
                <a:t>数字化学习</a:t>
              </a:r>
              <a:r>
                <a:rPr lang="zh-CN" altLang="en-US" sz="2000" b="1" dirty="0" smtClean="0">
                  <a:latin typeface="+mn-ea"/>
                </a:rPr>
                <a:t>与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+mn-ea"/>
                </a:rPr>
                <a:t>创新的核心素养</a:t>
              </a:r>
              <a:r>
                <a:rPr lang="zh-CN" altLang="en-US" sz="2000" b="1" dirty="0" smtClean="0">
                  <a:latin typeface="+mn-ea"/>
                </a:rPr>
                <a:t>。</a:t>
              </a:r>
              <a:endParaRPr lang="zh-CN" altLang="en-US" sz="2000" b="1" dirty="0">
                <a:latin typeface="+mn-ea"/>
              </a:endParaRPr>
            </a:p>
            <a:p>
              <a:pPr eaLnBrk="1" fontAlgn="auto" hangingPunct="1">
                <a:lnSpc>
                  <a:spcPts val="26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altLang="zh-CN" b="1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</p:grpSp>
      <p:grpSp>
        <p:nvGrpSpPr>
          <p:cNvPr id="21" name="组合 32"/>
          <p:cNvGrpSpPr>
            <a:grpSpLocks/>
          </p:cNvGrpSpPr>
          <p:nvPr/>
        </p:nvGrpSpPr>
        <p:grpSpPr bwMode="auto">
          <a:xfrm>
            <a:off x="904875" y="3381383"/>
            <a:ext cx="7586008" cy="1661993"/>
            <a:chOff x="689378" y="4725146"/>
            <a:chExt cx="7302622" cy="2215200"/>
          </a:xfrm>
        </p:grpSpPr>
        <p:sp>
          <p:nvSpPr>
            <p:cNvPr id="22" name="矩形 21"/>
            <p:cNvSpPr/>
            <p:nvPr/>
          </p:nvSpPr>
          <p:spPr>
            <a:xfrm>
              <a:off x="1043397" y="4725146"/>
              <a:ext cx="6948603" cy="22152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</a:t>
              </a:r>
              <a:r>
                <a:rPr lang="zh-CN" altLang="en-US" sz="2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３</a:t>
              </a:r>
              <a:r>
                <a:rPr lang="zh-CN" altLang="en-US" sz="2000" dirty="0" smtClean="0"/>
                <a:t>引导</a:t>
              </a:r>
              <a:r>
                <a:rPr lang="zh-CN" altLang="en-US" sz="2000" dirty="0"/>
                <a:t>学生合理</a:t>
              </a:r>
              <a:r>
                <a:rPr lang="zh-CN" altLang="zh-CN" sz="2000" b="1" dirty="0" smtClean="0">
                  <a:solidFill>
                    <a:srgbClr val="FF0000"/>
                  </a:solidFill>
                </a:rPr>
                <a:t>应用慢动作</a:t>
              </a:r>
              <a:r>
                <a:rPr lang="zh-CN" altLang="zh-CN" sz="2000" b="1" dirty="0"/>
                <a:t>，培养良好的</a:t>
              </a:r>
              <a:r>
                <a:rPr lang="zh-CN" altLang="zh-CN" sz="2000" b="1" dirty="0">
                  <a:solidFill>
                    <a:srgbClr val="FF0000"/>
                  </a:solidFill>
                </a:rPr>
                <a:t>信息素养</a:t>
              </a:r>
              <a:r>
                <a:rPr lang="zh-CN" altLang="zh-CN" sz="2000" b="1" dirty="0"/>
                <a:t>和</a:t>
              </a:r>
              <a:r>
                <a:rPr lang="zh-CN" altLang="zh-CN" sz="2000" b="1" dirty="0">
                  <a:solidFill>
                    <a:srgbClr val="FF0000"/>
                  </a:solidFill>
                </a:rPr>
                <a:t>审美情趣</a:t>
              </a:r>
              <a:r>
                <a:rPr lang="zh-CN" altLang="zh-CN" sz="2000" b="1" dirty="0"/>
                <a:t>。</a:t>
              </a:r>
            </a:p>
            <a:p>
              <a:pPr>
                <a:lnSpc>
                  <a:spcPct val="150000"/>
                </a:lnSpc>
                <a:defRPr/>
              </a:pPr>
              <a:endParaRPr lang="zh-CN" altLang="en-US" sz="2000" b="1" dirty="0">
                <a:latin typeface="+mn-ea"/>
              </a:endParaRPr>
            </a:p>
          </p:txBody>
        </p:sp>
        <p:sp>
          <p:nvSpPr>
            <p:cNvPr id="23" name="AutoShape 16"/>
            <p:cNvSpPr>
              <a:spLocks noChangeArrowheads="1"/>
            </p:cNvSpPr>
            <p:nvPr/>
          </p:nvSpPr>
          <p:spPr bwMode="invGray">
            <a:xfrm>
              <a:off x="689378" y="4996510"/>
              <a:ext cx="304805" cy="304691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3829" y="82051"/>
            <a:ext cx="3875289" cy="1197003"/>
            <a:chOff x="328613" y="86153"/>
            <a:chExt cx="3814738" cy="1256853"/>
          </a:xfrm>
        </p:grpSpPr>
        <p:sp>
          <p:nvSpPr>
            <p:cNvPr id="25" name="椭圆形标注 24"/>
            <p:cNvSpPr/>
            <p:nvPr/>
          </p:nvSpPr>
          <p:spPr>
            <a:xfrm rot="19286548" flipH="1">
              <a:off x="328613" y="86153"/>
              <a:ext cx="947737" cy="928687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6"/>
            <p:cNvSpPr>
              <a:spLocks noChangeArrowheads="1"/>
            </p:cNvSpPr>
            <p:nvPr/>
          </p:nvSpPr>
          <p:spPr bwMode="auto">
            <a:xfrm>
              <a:off x="553211" y="359203"/>
              <a:ext cx="554179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u="sng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2400" b="1" u="sng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8" name="组合 9"/>
            <p:cNvGrpSpPr>
              <a:grpSpLocks/>
            </p:cNvGrpSpPr>
            <p:nvPr/>
          </p:nvGrpSpPr>
          <p:grpSpPr bwMode="auto">
            <a:xfrm>
              <a:off x="1071538" y="271445"/>
              <a:ext cx="3071813" cy="1071561"/>
              <a:chOff x="357158" y="700073"/>
              <a:chExt cx="3461100" cy="1284800"/>
            </a:xfrm>
          </p:grpSpPr>
          <p:sp>
            <p:nvSpPr>
              <p:cNvPr id="30" name="矩形 29"/>
              <p:cNvSpPr/>
              <p:nvPr/>
            </p:nvSpPr>
            <p:spPr>
              <a:xfrm flipH="1">
                <a:off x="357158" y="700073"/>
                <a:ext cx="3461100" cy="73471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10800000" flipH="1">
                <a:off x="3188642" y="1434789"/>
                <a:ext cx="629616" cy="550084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9" name="矩形 8"/>
            <p:cNvSpPr>
              <a:spLocks noChangeArrowheads="1"/>
            </p:cNvSpPr>
            <p:nvPr/>
          </p:nvSpPr>
          <p:spPr bwMode="auto">
            <a:xfrm>
              <a:off x="1253332" y="254329"/>
              <a:ext cx="2201565" cy="614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方正大黑简体" pitchFamily="2" charset="-122"/>
                  <a:ea typeface="方正大黑简体" pitchFamily="2" charset="-122"/>
                </a:rPr>
                <a:t>说教学目标</a:t>
              </a:r>
              <a:endParaRPr lang="zh-CN" altLang="en-US" sz="3200" dirty="0">
                <a:solidFill>
                  <a:schemeClr val="bg1"/>
                </a:solidFill>
                <a:latin typeface="方正大黑简体" pitchFamily="2" charset="-122"/>
                <a:ea typeface="方正大黑简体" pitchFamily="2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" y="1063011"/>
            <a:ext cx="9144000" cy="3537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组合 1"/>
          <p:cNvGrpSpPr>
            <a:grpSpLocks/>
          </p:cNvGrpSpPr>
          <p:nvPr/>
        </p:nvGrpSpPr>
        <p:grpSpPr bwMode="auto">
          <a:xfrm>
            <a:off x="827089" y="1611643"/>
            <a:ext cx="7610475" cy="1116719"/>
            <a:chOff x="400050" y="1527429"/>
            <a:chExt cx="5180062" cy="2261611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400050" y="1851217"/>
              <a:ext cx="5180062" cy="1937823"/>
            </a:xfrm>
            <a:prstGeom prst="roundRect">
              <a:avLst>
                <a:gd name="adj" fmla="val 4639"/>
              </a:avLst>
            </a:prstGeom>
            <a:gradFill rotWithShape="1">
              <a:gsLst>
                <a:gs pos="0">
                  <a:srgbClr val="D7D7D7">
                    <a:gamma/>
                    <a:tint val="4314"/>
                    <a:invGamma/>
                  </a:srgbClr>
                </a:gs>
                <a:gs pos="100000">
                  <a:srgbClr val="D7D7D7"/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ltGray">
            <a:xfrm>
              <a:off x="498378" y="1600457"/>
              <a:ext cx="2355556" cy="899190"/>
            </a:xfrm>
            <a:prstGeom prst="roundRect">
              <a:avLst>
                <a:gd name="adj" fmla="val 16667"/>
              </a:avLst>
            </a:prstGeom>
            <a:solidFill>
              <a:srgbClr val="A8D02A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21" name="AutoShape 15"/>
            <p:cNvSpPr>
              <a:spLocks noChangeArrowheads="1"/>
            </p:cNvSpPr>
            <p:nvPr/>
          </p:nvSpPr>
          <p:spPr bwMode="ltGray">
            <a:xfrm>
              <a:off x="535116" y="1632200"/>
              <a:ext cx="2273436" cy="125379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A8D02A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black">
            <a:xfrm>
              <a:off x="1106785" y="1527429"/>
              <a:ext cx="1107667" cy="105964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kern="0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  <a:cs typeface="Arial" charset="0"/>
                </a:rPr>
                <a:t>教学重点</a:t>
              </a:r>
              <a:endParaRPr lang="en-US" altLang="zh-CN" sz="2800" b="1" kern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Arial" charset="0"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gray">
            <a:xfrm>
              <a:off x="872241" y="2743807"/>
              <a:ext cx="4531744" cy="81031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zh-CN" sz="2000" b="1" dirty="0"/>
                <a:t>分析</a:t>
              </a:r>
              <a:r>
                <a:rPr lang="zh-CN" altLang="zh-CN" sz="2000" b="1" dirty="0" smtClean="0"/>
                <a:t>慢动作的</a:t>
              </a:r>
              <a:r>
                <a:rPr lang="zh-CN" altLang="zh-CN" sz="2000" b="1" dirty="0"/>
                <a:t>设置，掌握慢动作回放的制作</a:t>
              </a:r>
              <a:r>
                <a:rPr lang="zh-CN" altLang="zh-CN" sz="2000" b="1" dirty="0" smtClean="0"/>
                <a:t>方法</a:t>
              </a:r>
              <a:r>
                <a:rPr lang="zh-CN" altLang="en-US" sz="2000" b="1" dirty="0" smtClean="0"/>
                <a:t>。</a:t>
              </a:r>
              <a:endParaRPr lang="zh-CN" altLang="en-US" sz="2000" b="1" dirty="0"/>
            </a:p>
          </p:txBody>
        </p:sp>
        <p:sp>
          <p:nvSpPr>
            <p:cNvPr id="26" name="AutoShape 14"/>
            <p:cNvSpPr>
              <a:spLocks noChangeArrowheads="1"/>
            </p:cNvSpPr>
            <p:nvPr/>
          </p:nvSpPr>
          <p:spPr bwMode="invGray">
            <a:xfrm>
              <a:off x="639928" y="2782431"/>
              <a:ext cx="216106" cy="45973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8CD32D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</p:grpSp>
      <p:grpSp>
        <p:nvGrpSpPr>
          <p:cNvPr id="27" name="组合 4"/>
          <p:cNvGrpSpPr>
            <a:grpSpLocks/>
          </p:cNvGrpSpPr>
          <p:nvPr/>
        </p:nvGrpSpPr>
        <p:grpSpPr bwMode="auto">
          <a:xfrm>
            <a:off x="842963" y="3239289"/>
            <a:ext cx="7594600" cy="1184095"/>
            <a:chOff x="416694" y="3866702"/>
            <a:chExt cx="5180062" cy="1577893"/>
          </a:xfrm>
        </p:grpSpPr>
        <p:sp>
          <p:nvSpPr>
            <p:cNvPr id="28" name="AutoShape 13"/>
            <p:cNvSpPr>
              <a:spLocks noChangeArrowheads="1"/>
            </p:cNvSpPr>
            <p:nvPr/>
          </p:nvSpPr>
          <p:spPr bwMode="gray">
            <a:xfrm>
              <a:off x="416694" y="4192771"/>
              <a:ext cx="5180062" cy="1251824"/>
            </a:xfrm>
            <a:prstGeom prst="roundRect">
              <a:avLst>
                <a:gd name="adj" fmla="val 4639"/>
              </a:avLst>
            </a:prstGeom>
            <a:gradFill rotWithShape="1">
              <a:gsLst>
                <a:gs pos="0">
                  <a:srgbClr val="D7D7D7">
                    <a:gamma/>
                    <a:tint val="4314"/>
                    <a:invGamma/>
                  </a:srgbClr>
                </a:gs>
                <a:gs pos="100000">
                  <a:srgbClr val="D7D7D7"/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grpSp>
          <p:nvGrpSpPr>
            <p:cNvPr id="29" name="Group 5"/>
            <p:cNvGrpSpPr>
              <a:grpSpLocks/>
            </p:cNvGrpSpPr>
            <p:nvPr/>
          </p:nvGrpSpPr>
          <p:grpSpPr bwMode="auto">
            <a:xfrm>
              <a:off x="507976" y="3967475"/>
              <a:ext cx="2355850" cy="523875"/>
              <a:chOff x="3964" y="2071"/>
              <a:chExt cx="1484" cy="330"/>
            </a:xfrm>
          </p:grpSpPr>
          <p:sp>
            <p:nvSpPr>
              <p:cNvPr id="33" name="AutoShape 6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rgbClr val="FFC319"/>
              </a:solidFill>
              <a:ln w="38100" algn="ctr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charset="-122"/>
                </a:endParaRPr>
              </a:p>
            </p:txBody>
          </p:sp>
          <p:sp>
            <p:nvSpPr>
              <p:cNvPr id="34" name="AutoShape 7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C319">
                      <a:alpha val="70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charset="-122"/>
                </a:endParaRPr>
              </a:p>
            </p:txBody>
          </p:sp>
        </p:grpSp>
        <p:sp>
          <p:nvSpPr>
            <p:cNvPr id="30" name="Rectangle 16"/>
            <p:cNvSpPr>
              <a:spLocks noChangeArrowheads="1"/>
            </p:cNvSpPr>
            <p:nvPr/>
          </p:nvSpPr>
          <p:spPr bwMode="black">
            <a:xfrm>
              <a:off x="1121922" y="3866702"/>
              <a:ext cx="1109982" cy="69722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kern="0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  <a:cs typeface="Arial" charset="0"/>
                </a:rPr>
                <a:t>教学难点</a:t>
              </a:r>
              <a:endParaRPr lang="en-US" altLang="zh-CN" sz="2800" b="1" kern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Arial" charset="0"/>
              </a:endParaRP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gray">
            <a:xfrm>
              <a:off x="897564" y="4697160"/>
              <a:ext cx="4532554" cy="7382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buFont typeface="Arial" charset="0"/>
                <a:buNone/>
              </a:pPr>
              <a:r>
                <a:rPr lang="zh-CN" altLang="en-US" sz="2000" b="1" dirty="0" smtClean="0">
                  <a:latin typeface="+mn-ea"/>
                </a:rPr>
                <a:t>对作品进行个性化设计，从</a:t>
              </a:r>
              <a:r>
                <a:rPr lang="zh-CN" altLang="en-US" sz="2000" b="1" dirty="0">
                  <a:latin typeface="+mn-ea"/>
                </a:rPr>
                <a:t>而</a:t>
              </a:r>
              <a:r>
                <a:rPr lang="zh-CN" altLang="en-US" sz="2000" b="1" dirty="0" smtClean="0">
                  <a:latin typeface="+mn-ea"/>
                </a:rPr>
                <a:t>创新作品。</a:t>
              </a:r>
              <a:endParaRPr lang="zh-CN" altLang="en-US" sz="2000" b="1" dirty="0">
                <a:latin typeface="+mn-ea"/>
              </a:endParaRPr>
            </a:p>
          </p:txBody>
        </p:sp>
        <p:sp>
          <p:nvSpPr>
            <p:cNvPr id="32" name="AutoShape 14"/>
            <p:cNvSpPr>
              <a:spLocks noChangeArrowheads="1"/>
            </p:cNvSpPr>
            <p:nvPr/>
          </p:nvSpPr>
          <p:spPr bwMode="invGray">
            <a:xfrm>
              <a:off x="658156" y="4852894"/>
              <a:ext cx="214392" cy="276067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33829" y="82051"/>
            <a:ext cx="3875289" cy="1197003"/>
            <a:chOff x="328613" y="86153"/>
            <a:chExt cx="3814738" cy="1256853"/>
          </a:xfrm>
        </p:grpSpPr>
        <p:sp>
          <p:nvSpPr>
            <p:cNvPr id="37" name="椭圆形标注 36"/>
            <p:cNvSpPr/>
            <p:nvPr/>
          </p:nvSpPr>
          <p:spPr>
            <a:xfrm rot="19286548" flipH="1">
              <a:off x="328613" y="86153"/>
              <a:ext cx="947737" cy="928687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矩形 6"/>
            <p:cNvSpPr>
              <a:spLocks noChangeArrowheads="1"/>
            </p:cNvSpPr>
            <p:nvPr/>
          </p:nvSpPr>
          <p:spPr bwMode="auto">
            <a:xfrm>
              <a:off x="553211" y="359203"/>
              <a:ext cx="554179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u="sng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2400" b="1" u="sng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9" name="组合 9"/>
            <p:cNvGrpSpPr>
              <a:grpSpLocks/>
            </p:cNvGrpSpPr>
            <p:nvPr/>
          </p:nvGrpSpPr>
          <p:grpSpPr bwMode="auto">
            <a:xfrm>
              <a:off x="1071538" y="271445"/>
              <a:ext cx="3071813" cy="1071561"/>
              <a:chOff x="357158" y="700073"/>
              <a:chExt cx="3461100" cy="1284800"/>
            </a:xfrm>
          </p:grpSpPr>
          <p:sp>
            <p:nvSpPr>
              <p:cNvPr id="41" name="矩形 40"/>
              <p:cNvSpPr/>
              <p:nvPr/>
            </p:nvSpPr>
            <p:spPr>
              <a:xfrm flipH="1">
                <a:off x="357158" y="700073"/>
                <a:ext cx="3461100" cy="73471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10800000" flipH="1">
                <a:off x="3188642" y="1434789"/>
                <a:ext cx="629616" cy="550084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0" name="矩形 8"/>
            <p:cNvSpPr>
              <a:spLocks noChangeArrowheads="1"/>
            </p:cNvSpPr>
            <p:nvPr/>
          </p:nvSpPr>
          <p:spPr bwMode="auto">
            <a:xfrm>
              <a:off x="1253332" y="254329"/>
              <a:ext cx="2605521" cy="614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方正大黑简体" pitchFamily="2" charset="-122"/>
                  <a:ea typeface="方正大黑简体" pitchFamily="2" charset="-122"/>
                </a:rPr>
                <a:t>说教学重难点</a:t>
              </a:r>
              <a:endParaRPr lang="zh-CN" altLang="en-US" sz="3200" dirty="0">
                <a:solidFill>
                  <a:schemeClr val="bg1"/>
                </a:solidFill>
                <a:latin typeface="方正大黑简体" pitchFamily="2" charset="-122"/>
                <a:ea typeface="方正大黑简体" pitchFamily="2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" y="1074953"/>
            <a:ext cx="9144000" cy="3457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7" name="组合 15"/>
          <p:cNvGrpSpPr>
            <a:grpSpLocks/>
          </p:cNvGrpSpPr>
          <p:nvPr/>
        </p:nvGrpSpPr>
        <p:grpSpPr bwMode="auto">
          <a:xfrm>
            <a:off x="3778422" y="2946362"/>
            <a:ext cx="1800200" cy="954107"/>
            <a:chOff x="1547664" y="4912672"/>
            <a:chExt cx="6238875" cy="1628081"/>
          </a:xfrm>
        </p:grpSpPr>
        <p:sp>
          <p:nvSpPr>
            <p:cNvPr id="29" name="AutoShape 19"/>
            <p:cNvSpPr>
              <a:spLocks noChangeArrowheads="1"/>
            </p:cNvSpPr>
            <p:nvPr/>
          </p:nvSpPr>
          <p:spPr bwMode="ltGray">
            <a:xfrm>
              <a:off x="1547664" y="4930228"/>
              <a:ext cx="6238875" cy="156664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7150" algn="ctr">
              <a:solidFill>
                <a:srgbClr val="FF616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1757607" y="4912672"/>
              <a:ext cx="5808666" cy="162808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buClr>
                  <a:srgbClr val="D7181F"/>
                </a:buClr>
                <a:buFont typeface="Wingdings" pitchFamily="2" charset="2"/>
                <a:buNone/>
                <a:defRPr/>
              </a:pPr>
              <a:r>
                <a:rPr lang="zh-CN" altLang="en-US" sz="280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探究学</a:t>
              </a:r>
              <a:r>
                <a:rPr lang="zh-CN" altLang="en-US" sz="28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习</a:t>
              </a:r>
              <a:endParaRPr lang="en-US" altLang="zh-CN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buClr>
                  <a:srgbClr val="D7181F"/>
                </a:buClr>
                <a:buFont typeface="Wingdings" pitchFamily="2" charset="2"/>
                <a:buNone/>
                <a:defRPr/>
              </a:pPr>
              <a:r>
                <a:rPr lang="zh-CN" altLang="en-US" sz="28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创</a:t>
              </a:r>
              <a:r>
                <a:rPr lang="zh-CN" altLang="en-US" sz="280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新作品</a:t>
              </a:r>
              <a:endParaRPr lang="en-US" altLang="zh-CN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8" name="组合 14"/>
          <p:cNvGrpSpPr>
            <a:grpSpLocks/>
          </p:cNvGrpSpPr>
          <p:nvPr/>
        </p:nvGrpSpPr>
        <p:grpSpPr bwMode="auto">
          <a:xfrm>
            <a:off x="1625752" y="2949795"/>
            <a:ext cx="1362075" cy="1110648"/>
            <a:chOff x="2196951" y="2060848"/>
            <a:chExt cx="1362075" cy="1480864"/>
          </a:xfrm>
        </p:grpSpPr>
        <p:grpSp>
          <p:nvGrpSpPr>
            <p:cNvPr id="39" name="Group 6"/>
            <p:cNvGrpSpPr>
              <a:grpSpLocks/>
            </p:cNvGrpSpPr>
            <p:nvPr/>
          </p:nvGrpSpPr>
          <p:grpSpPr bwMode="auto">
            <a:xfrm>
              <a:off x="2196951" y="2060848"/>
              <a:ext cx="1362075" cy="1322388"/>
              <a:chOff x="4320" y="1152"/>
              <a:chExt cx="414" cy="402"/>
            </a:xfrm>
          </p:grpSpPr>
          <p:sp>
            <p:nvSpPr>
              <p:cNvPr id="41" name="AutoShape 7"/>
              <p:cNvSpPr>
                <a:spLocks noChangeArrowheads="1"/>
              </p:cNvSpPr>
              <p:nvPr/>
            </p:nvSpPr>
            <p:spPr bwMode="ltGray">
              <a:xfrm>
                <a:off x="4320" y="1152"/>
                <a:ext cx="414" cy="40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6161"/>
                  </a:gs>
                  <a:gs pos="100000">
                    <a:srgbClr val="FF6161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254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宋体" charset="-122"/>
                </a:endParaRPr>
              </a:p>
            </p:txBody>
          </p:sp>
          <p:sp>
            <p:nvSpPr>
              <p:cNvPr id="42" name="Freeform 8"/>
              <p:cNvSpPr>
                <a:spLocks/>
              </p:cNvSpPr>
              <p:nvPr/>
            </p:nvSpPr>
            <p:spPr bwMode="ltGray">
              <a:xfrm>
                <a:off x="4346" y="1178"/>
                <a:ext cx="206" cy="201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161">
                      <a:gamma/>
                      <a:tint val="48627"/>
                      <a:invGamma/>
                    </a:srgbClr>
                  </a:gs>
                  <a:gs pos="50000">
                    <a:srgbClr val="FF6161">
                      <a:alpha val="0"/>
                    </a:srgbClr>
                  </a:gs>
                  <a:gs pos="100000">
                    <a:srgbClr val="FF6161">
                      <a:gamma/>
                      <a:tint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charset="-122"/>
                </a:endParaRPr>
              </a:p>
            </p:txBody>
          </p:sp>
        </p:grpSp>
        <p:sp>
          <p:nvSpPr>
            <p:cNvPr id="40" name="TextBox 7"/>
            <p:cNvSpPr txBox="1">
              <a:spLocks noChangeArrowheads="1"/>
            </p:cNvSpPr>
            <p:nvPr/>
          </p:nvSpPr>
          <p:spPr bwMode="auto">
            <a:xfrm>
              <a:off x="2363462" y="2105421"/>
              <a:ext cx="1106421" cy="1436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3200" b="1" dirty="0" smtClean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启发教学</a:t>
              </a:r>
              <a:endParaRPr lang="zh-CN" altLang="en-US" sz="32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43" name="组合 13"/>
          <p:cNvGrpSpPr>
            <a:grpSpLocks/>
          </p:cNvGrpSpPr>
          <p:nvPr/>
        </p:nvGrpSpPr>
        <p:grpSpPr bwMode="auto">
          <a:xfrm>
            <a:off x="3923930" y="1329615"/>
            <a:ext cx="1362075" cy="1084930"/>
            <a:chOff x="3976539" y="2060848"/>
            <a:chExt cx="1362075" cy="1446573"/>
          </a:xfrm>
        </p:grpSpPr>
        <p:grpSp>
          <p:nvGrpSpPr>
            <p:cNvPr id="44" name="Group 10"/>
            <p:cNvGrpSpPr>
              <a:grpSpLocks/>
            </p:cNvGrpSpPr>
            <p:nvPr/>
          </p:nvGrpSpPr>
          <p:grpSpPr bwMode="auto">
            <a:xfrm>
              <a:off x="3976539" y="2060848"/>
              <a:ext cx="1362075" cy="1322388"/>
              <a:chOff x="4320" y="1152"/>
              <a:chExt cx="414" cy="402"/>
            </a:xfrm>
          </p:grpSpPr>
          <p:sp>
            <p:nvSpPr>
              <p:cNvPr id="46" name="AutoShape 11"/>
              <p:cNvSpPr>
                <a:spLocks noChangeArrowheads="1"/>
              </p:cNvSpPr>
              <p:nvPr/>
            </p:nvSpPr>
            <p:spPr bwMode="gray">
              <a:xfrm>
                <a:off x="4320" y="1152"/>
                <a:ext cx="414" cy="40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319"/>
                  </a:gs>
                  <a:gs pos="100000">
                    <a:srgbClr val="FFC319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254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charset="-122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gray">
              <a:xfrm>
                <a:off x="4346" y="1178"/>
                <a:ext cx="206" cy="201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319">
                      <a:gamma/>
                      <a:tint val="48627"/>
                      <a:invGamma/>
                    </a:srgbClr>
                  </a:gs>
                  <a:gs pos="50000">
                    <a:srgbClr val="FFC319">
                      <a:alpha val="0"/>
                    </a:srgbClr>
                  </a:gs>
                  <a:gs pos="100000">
                    <a:srgbClr val="FFC319">
                      <a:gamma/>
                      <a:tint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charset="-122"/>
                </a:endParaRPr>
              </a:p>
            </p:txBody>
          </p:sp>
        </p:grpSp>
        <p:sp>
          <p:nvSpPr>
            <p:cNvPr id="45" name="TextBox 114"/>
            <p:cNvSpPr txBox="1">
              <a:spLocks noChangeArrowheads="1"/>
            </p:cNvSpPr>
            <p:nvPr/>
          </p:nvSpPr>
          <p:spPr bwMode="auto">
            <a:xfrm>
              <a:off x="4185703" y="2071131"/>
              <a:ext cx="1106421" cy="1436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32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任务驱动</a:t>
              </a:r>
            </a:p>
          </p:txBody>
        </p:sp>
      </p:grpSp>
      <p:grpSp>
        <p:nvGrpSpPr>
          <p:cNvPr id="48" name="组合 8"/>
          <p:cNvGrpSpPr>
            <a:grpSpLocks/>
          </p:cNvGrpSpPr>
          <p:nvPr/>
        </p:nvGrpSpPr>
        <p:grpSpPr bwMode="auto">
          <a:xfrm>
            <a:off x="6300196" y="2949794"/>
            <a:ext cx="1407093" cy="1049094"/>
            <a:chOff x="5764064" y="2070373"/>
            <a:chExt cx="1407142" cy="1398791"/>
          </a:xfrm>
        </p:grpSpPr>
        <p:grpSp>
          <p:nvGrpSpPr>
            <p:cNvPr id="49" name="Group 13"/>
            <p:cNvGrpSpPr>
              <a:grpSpLocks/>
            </p:cNvGrpSpPr>
            <p:nvPr/>
          </p:nvGrpSpPr>
          <p:grpSpPr bwMode="auto">
            <a:xfrm>
              <a:off x="5764064" y="2070373"/>
              <a:ext cx="1362075" cy="1322388"/>
              <a:chOff x="4320" y="1152"/>
              <a:chExt cx="414" cy="402"/>
            </a:xfrm>
          </p:grpSpPr>
          <p:sp>
            <p:nvSpPr>
              <p:cNvPr id="51" name="AutoShape 14"/>
              <p:cNvSpPr>
                <a:spLocks noChangeArrowheads="1"/>
              </p:cNvSpPr>
              <p:nvPr/>
            </p:nvSpPr>
            <p:spPr bwMode="gray">
              <a:xfrm>
                <a:off x="4320" y="1152"/>
                <a:ext cx="414" cy="40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A8D02A"/>
                  </a:gs>
                  <a:gs pos="100000">
                    <a:srgbClr val="A8D02A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254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charset="-122"/>
                </a:endParaRPr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gray">
              <a:xfrm>
                <a:off x="4346" y="1178"/>
                <a:ext cx="206" cy="201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8D02A">
                      <a:gamma/>
                      <a:tint val="48627"/>
                      <a:invGamma/>
                    </a:srgbClr>
                  </a:gs>
                  <a:gs pos="50000">
                    <a:srgbClr val="A8D02A">
                      <a:alpha val="0"/>
                    </a:srgbClr>
                  </a:gs>
                  <a:gs pos="100000">
                    <a:srgbClr val="A8D02A">
                      <a:gamma/>
                      <a:tint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ea typeface="宋体" charset="-122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864647" y="2114948"/>
              <a:ext cx="1306559" cy="13542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小组合作</a:t>
              </a:r>
              <a:endPara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endParaRPr>
            </a:p>
            <a:p>
              <a:pPr eaLnBrk="1" hangingPunct="1">
                <a:defRPr/>
              </a:pPr>
              <a:endPara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endParaRPr>
            </a:p>
            <a:p>
              <a:pPr eaLnBrk="1" hangingPunct="1">
                <a:defRPr/>
              </a:pPr>
              <a:r>
                <a:rPr lang="zh-CN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自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主探</a:t>
              </a:r>
              <a:r>
                <a:rPr lang="zh-CN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究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53" name="下箭头 52"/>
          <p:cNvSpPr/>
          <p:nvPr/>
        </p:nvSpPr>
        <p:spPr>
          <a:xfrm>
            <a:off x="4499991" y="2399445"/>
            <a:ext cx="288033" cy="378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右箭头 53"/>
          <p:cNvSpPr/>
          <p:nvPr/>
        </p:nvSpPr>
        <p:spPr>
          <a:xfrm>
            <a:off x="3059832" y="3327835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右箭头 54"/>
          <p:cNvSpPr/>
          <p:nvPr/>
        </p:nvSpPr>
        <p:spPr>
          <a:xfrm flipH="1">
            <a:off x="5724129" y="3327835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333829" y="82051"/>
            <a:ext cx="3875289" cy="1197003"/>
            <a:chOff x="328613" y="86153"/>
            <a:chExt cx="3814738" cy="1256853"/>
          </a:xfrm>
        </p:grpSpPr>
        <p:sp>
          <p:nvSpPr>
            <p:cNvPr id="31" name="椭圆形标注 30"/>
            <p:cNvSpPr/>
            <p:nvPr/>
          </p:nvSpPr>
          <p:spPr>
            <a:xfrm rot="19286548" flipH="1">
              <a:off x="328613" y="86153"/>
              <a:ext cx="947737" cy="928687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矩形 6"/>
            <p:cNvSpPr>
              <a:spLocks noChangeArrowheads="1"/>
            </p:cNvSpPr>
            <p:nvPr/>
          </p:nvSpPr>
          <p:spPr bwMode="auto">
            <a:xfrm>
              <a:off x="553211" y="359203"/>
              <a:ext cx="554179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u="sng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2400" b="1" u="sng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3" name="组合 9"/>
            <p:cNvGrpSpPr>
              <a:grpSpLocks/>
            </p:cNvGrpSpPr>
            <p:nvPr/>
          </p:nvGrpSpPr>
          <p:grpSpPr bwMode="auto">
            <a:xfrm>
              <a:off x="1071538" y="271445"/>
              <a:ext cx="3071813" cy="1071561"/>
              <a:chOff x="357158" y="700073"/>
              <a:chExt cx="3461100" cy="1284800"/>
            </a:xfrm>
          </p:grpSpPr>
          <p:sp>
            <p:nvSpPr>
              <p:cNvPr id="35" name="矩形 34"/>
              <p:cNvSpPr/>
              <p:nvPr/>
            </p:nvSpPr>
            <p:spPr>
              <a:xfrm flipH="1">
                <a:off x="357158" y="700073"/>
                <a:ext cx="3461100" cy="73471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rot="10800000" flipH="1">
                <a:off x="3188642" y="1434789"/>
                <a:ext cx="629616" cy="550084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34" name="矩形 8"/>
            <p:cNvSpPr>
              <a:spLocks noChangeArrowheads="1"/>
            </p:cNvSpPr>
            <p:nvPr/>
          </p:nvSpPr>
          <p:spPr bwMode="auto">
            <a:xfrm>
              <a:off x="1253332" y="254329"/>
              <a:ext cx="2201565" cy="614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方正大黑简体" pitchFamily="2" charset="-122"/>
                  <a:ea typeface="方正大黑简体" pitchFamily="2" charset="-122"/>
                </a:rPr>
                <a:t>说教学策略</a:t>
              </a:r>
              <a:endParaRPr lang="zh-CN" altLang="en-US" sz="3200" dirty="0">
                <a:solidFill>
                  <a:schemeClr val="bg1"/>
                </a:solidFill>
                <a:latin typeface="方正大黑简体" pitchFamily="2" charset="-122"/>
                <a:ea typeface="方正大黑简体" pitchFamily="2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1006917"/>
            <a:ext cx="9144000" cy="3553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55429" y="4191000"/>
            <a:ext cx="507999" cy="952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8" name="组合 123"/>
          <p:cNvGrpSpPr>
            <a:grpSpLocks/>
          </p:cNvGrpSpPr>
          <p:nvPr/>
        </p:nvGrpSpPr>
        <p:grpSpPr bwMode="auto">
          <a:xfrm>
            <a:off x="797446" y="1387721"/>
            <a:ext cx="2838450" cy="446545"/>
            <a:chOff x="2578636" y="1663090"/>
            <a:chExt cx="3635375" cy="645009"/>
          </a:xfrm>
        </p:grpSpPr>
        <p:sp>
          <p:nvSpPr>
            <p:cNvPr id="29" name="AutoShape 2"/>
            <p:cNvSpPr>
              <a:spLocks noChangeArrowheads="1"/>
            </p:cNvSpPr>
            <p:nvPr/>
          </p:nvSpPr>
          <p:spPr bwMode="invGray">
            <a:xfrm>
              <a:off x="2578636" y="1663090"/>
              <a:ext cx="3635375" cy="536574"/>
            </a:xfrm>
            <a:prstGeom prst="roundRect">
              <a:avLst>
                <a:gd name="adj" fmla="val 16667"/>
              </a:avLst>
            </a:prstGeom>
            <a:solidFill>
              <a:srgbClr val="FF1001">
                <a:lumMod val="40000"/>
                <a:lumOff val="60000"/>
              </a:srgbClr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white">
            <a:xfrm>
              <a:off x="2670131" y="1730163"/>
              <a:ext cx="3452386" cy="5779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创设情景，</a:t>
              </a:r>
              <a:r>
                <a:rPr lang="zh-CN" altLang="en-US" sz="2000" b="1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提出任务</a:t>
              </a:r>
              <a:endParaRPr lang="en-US" altLang="zh-CN" sz="2000" b="1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3"/>
          <p:cNvGrpSpPr>
            <a:grpSpLocks/>
          </p:cNvGrpSpPr>
          <p:nvPr/>
        </p:nvGrpSpPr>
        <p:grpSpPr bwMode="auto">
          <a:xfrm>
            <a:off x="1589658" y="1981788"/>
            <a:ext cx="3054350" cy="453688"/>
            <a:chOff x="863820" y="2787734"/>
            <a:chExt cx="3054350" cy="604918"/>
          </a:xfrm>
        </p:grpSpPr>
        <p:sp>
          <p:nvSpPr>
            <p:cNvPr id="32" name="AutoShape 2"/>
            <p:cNvSpPr>
              <a:spLocks noChangeArrowheads="1"/>
            </p:cNvSpPr>
            <p:nvPr/>
          </p:nvSpPr>
          <p:spPr bwMode="invGray">
            <a:xfrm>
              <a:off x="971770" y="2787734"/>
              <a:ext cx="2838450" cy="495300"/>
            </a:xfrm>
            <a:prstGeom prst="roundRect">
              <a:avLst>
                <a:gd name="adj" fmla="val 16667"/>
              </a:avLst>
            </a:prstGeom>
            <a:solidFill>
              <a:srgbClr val="FF1001">
                <a:lumMod val="40000"/>
                <a:lumOff val="60000"/>
              </a:srgbClr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white">
            <a:xfrm>
              <a:off x="863820" y="2859171"/>
              <a:ext cx="3054350" cy="53348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分析任务，分解步骤</a:t>
              </a:r>
              <a:endParaRPr lang="en-US" altLang="zh-CN" sz="2000" b="1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4" name="组合 2"/>
          <p:cNvGrpSpPr>
            <a:grpSpLocks/>
          </p:cNvGrpSpPr>
          <p:nvPr/>
        </p:nvGrpSpPr>
        <p:grpSpPr bwMode="auto">
          <a:xfrm>
            <a:off x="2627784" y="2575851"/>
            <a:ext cx="3054350" cy="445354"/>
            <a:chOff x="5087408" y="2727436"/>
            <a:chExt cx="3054350" cy="593805"/>
          </a:xfrm>
        </p:grpSpPr>
        <p:sp>
          <p:nvSpPr>
            <p:cNvPr id="35" name="AutoShape 2"/>
            <p:cNvSpPr>
              <a:spLocks noChangeArrowheads="1"/>
            </p:cNvSpPr>
            <p:nvPr/>
          </p:nvSpPr>
          <p:spPr bwMode="invGray">
            <a:xfrm>
              <a:off x="5195358" y="2727436"/>
              <a:ext cx="2838450" cy="495300"/>
            </a:xfrm>
            <a:prstGeom prst="roundRect">
              <a:avLst>
                <a:gd name="adj" fmla="val 16667"/>
              </a:avLst>
            </a:prstGeom>
            <a:solidFill>
              <a:srgbClr val="FF1001">
                <a:lumMod val="40000"/>
                <a:lumOff val="60000"/>
              </a:srgbClr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white">
            <a:xfrm>
              <a:off x="5087408" y="2787761"/>
              <a:ext cx="3054350" cy="5334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自主学习，解决问题</a:t>
              </a:r>
              <a:endParaRPr lang="en-US" altLang="zh-CN" sz="2000" b="1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" name="组合 123"/>
          <p:cNvGrpSpPr>
            <a:grpSpLocks/>
          </p:cNvGrpSpPr>
          <p:nvPr/>
        </p:nvGrpSpPr>
        <p:grpSpPr bwMode="auto">
          <a:xfrm>
            <a:off x="5286375" y="3703412"/>
            <a:ext cx="2838450" cy="446545"/>
            <a:chOff x="2578636" y="1663090"/>
            <a:chExt cx="3635375" cy="645009"/>
          </a:xfrm>
        </p:grpSpPr>
        <p:sp>
          <p:nvSpPr>
            <p:cNvPr id="38" name="AutoShape 2"/>
            <p:cNvSpPr>
              <a:spLocks noChangeArrowheads="1"/>
            </p:cNvSpPr>
            <p:nvPr/>
          </p:nvSpPr>
          <p:spPr bwMode="invGray">
            <a:xfrm>
              <a:off x="2578636" y="1663090"/>
              <a:ext cx="3635375" cy="536574"/>
            </a:xfrm>
            <a:prstGeom prst="roundRect">
              <a:avLst>
                <a:gd name="adj" fmla="val 16667"/>
              </a:avLst>
            </a:prstGeom>
            <a:solidFill>
              <a:srgbClr val="FF1001">
                <a:lumMod val="40000"/>
                <a:lumOff val="60000"/>
              </a:srgbClr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white">
            <a:xfrm>
              <a:off x="2670131" y="1730163"/>
              <a:ext cx="3452386" cy="5779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交流评价，知识延伸</a:t>
              </a:r>
              <a:endParaRPr lang="en-US" altLang="zh-CN" sz="2000" b="1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123"/>
          <p:cNvGrpSpPr>
            <a:grpSpLocks/>
          </p:cNvGrpSpPr>
          <p:nvPr/>
        </p:nvGrpSpPr>
        <p:grpSpPr bwMode="auto">
          <a:xfrm>
            <a:off x="4143376" y="3109346"/>
            <a:ext cx="2838450" cy="446545"/>
            <a:chOff x="2578636" y="1663090"/>
            <a:chExt cx="3635375" cy="645009"/>
          </a:xfrm>
        </p:grpSpPr>
        <p:sp>
          <p:nvSpPr>
            <p:cNvPr id="41" name="AutoShape 2"/>
            <p:cNvSpPr>
              <a:spLocks noChangeArrowheads="1"/>
            </p:cNvSpPr>
            <p:nvPr/>
          </p:nvSpPr>
          <p:spPr bwMode="invGray">
            <a:xfrm>
              <a:off x="2578636" y="1663090"/>
              <a:ext cx="3635375" cy="536574"/>
            </a:xfrm>
            <a:prstGeom prst="roundRect">
              <a:avLst>
                <a:gd name="adj" fmla="val 16667"/>
              </a:avLst>
            </a:prstGeom>
            <a:solidFill>
              <a:srgbClr val="FF1001">
                <a:lumMod val="40000"/>
                <a:lumOff val="60000"/>
              </a:srgbClr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white">
            <a:xfrm>
              <a:off x="2670131" y="1730163"/>
              <a:ext cx="3452386" cy="5779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点拨拓展，完成作品</a:t>
              </a:r>
              <a:endParaRPr lang="en-US" altLang="zh-CN" sz="2000" b="1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3703642" y="1328455"/>
            <a:ext cx="537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639746" y="1922522"/>
            <a:ext cx="537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645999" y="2516587"/>
            <a:ext cx="7713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14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034873" y="3055342"/>
            <a:ext cx="7713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15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240146" y="3649407"/>
            <a:ext cx="537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-1" y="1739476"/>
            <a:ext cx="2450621" cy="1094847"/>
            <a:chOff x="1559637" y="3504173"/>
            <a:chExt cx="2018537" cy="1459795"/>
          </a:xfrm>
        </p:grpSpPr>
        <p:grpSp>
          <p:nvGrpSpPr>
            <p:cNvPr id="49" name="组合 41"/>
            <p:cNvGrpSpPr/>
            <p:nvPr/>
          </p:nvGrpSpPr>
          <p:grpSpPr>
            <a:xfrm>
              <a:off x="1559637" y="3504173"/>
              <a:ext cx="2018537" cy="1459795"/>
              <a:chOff x="1559637" y="3504173"/>
              <a:chExt cx="2018537" cy="1459795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1561950" y="3504173"/>
                <a:ext cx="2016224" cy="779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1600" dirty="0" smtClean="0">
                    <a:latin typeface="微软雅黑" pitchFamily="34" charset="-122"/>
                    <a:ea typeface="微软雅黑" pitchFamily="34" charset="-122"/>
                  </a:rPr>
                  <a:t>探索</a:t>
                </a:r>
                <a:r>
                  <a:rPr lang="zh-CN" altLang="zh-CN" sz="1600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慢动作</a:t>
                </a:r>
                <a:endParaRPr lang="en-US" altLang="zh-CN" sz="16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zh-CN" altLang="en-US" sz="1600" dirty="0" smtClean="0">
                    <a:latin typeface="微软雅黑" pitchFamily="34" charset="-122"/>
                    <a:ea typeface="微软雅黑" pitchFamily="34" charset="-122"/>
                  </a:rPr>
                  <a:t>      的设置</a:t>
                </a:r>
                <a:endParaRPr lang="zh-CN" altLang="en-US" sz="1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559637" y="4184269"/>
                <a:ext cx="2016223" cy="779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1600" dirty="0" smtClean="0">
                    <a:latin typeface="微软雅黑" pitchFamily="34" charset="-122"/>
                    <a:ea typeface="微软雅黑" pitchFamily="34" charset="-122"/>
                  </a:rPr>
                  <a:t>掌握</a:t>
                </a:r>
                <a:r>
                  <a:rPr lang="zh-CN" altLang="en-US" sz="1600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慢动作</a:t>
                </a:r>
                <a:endParaRPr lang="en-US" altLang="zh-CN" sz="16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sz="1600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回放</a:t>
                </a:r>
                <a:r>
                  <a:rPr lang="zh-CN" altLang="zh-CN" sz="1600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制作</a:t>
                </a:r>
                <a:r>
                  <a:rPr lang="zh-CN" altLang="zh-CN" sz="1600" dirty="0" smtClean="0">
                    <a:latin typeface="微软雅黑" pitchFamily="34" charset="-122"/>
                    <a:ea typeface="微软雅黑" pitchFamily="34" charset="-122"/>
                  </a:rPr>
                  <a:t>方法</a:t>
                </a:r>
                <a:endParaRPr lang="zh-CN" altLang="en-US" sz="1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50" name="直接连接符 49"/>
            <p:cNvCxnSpPr/>
            <p:nvPr/>
          </p:nvCxnSpPr>
          <p:spPr>
            <a:xfrm flipH="1">
              <a:off x="2282403" y="4248117"/>
              <a:ext cx="63379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2627785" y="309391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制作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个性化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flipH="1">
            <a:off x="3347865" y="3394698"/>
            <a:ext cx="720080" cy="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左弧形箭头 55"/>
          <p:cNvSpPr/>
          <p:nvPr/>
        </p:nvSpPr>
        <p:spPr>
          <a:xfrm rot="18182461" flipH="1">
            <a:off x="6206852" y="-116788"/>
            <a:ext cx="674921" cy="4777946"/>
          </a:xfrm>
          <a:prstGeom prst="curved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90000">
                  <a:srgbClr val="FFC000"/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333829" y="82050"/>
            <a:ext cx="3875289" cy="1197004"/>
            <a:chOff x="328613" y="86153"/>
            <a:chExt cx="3814738" cy="1256854"/>
          </a:xfrm>
        </p:grpSpPr>
        <p:sp>
          <p:nvSpPr>
            <p:cNvPr id="25" name="椭圆形标注 24"/>
            <p:cNvSpPr/>
            <p:nvPr/>
          </p:nvSpPr>
          <p:spPr>
            <a:xfrm rot="19286548" flipH="1">
              <a:off x="328613" y="86153"/>
              <a:ext cx="947737" cy="928687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229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485" name="矩形 6"/>
            <p:cNvSpPr>
              <a:spLocks noChangeArrowheads="1"/>
            </p:cNvSpPr>
            <p:nvPr/>
          </p:nvSpPr>
          <p:spPr bwMode="auto">
            <a:xfrm>
              <a:off x="553211" y="359203"/>
              <a:ext cx="554179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u="sng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05</a:t>
              </a:r>
              <a:endParaRPr lang="zh-CN" altLang="en-US" sz="2400" b="1" u="sng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7" name="组合 9"/>
            <p:cNvGrpSpPr>
              <a:grpSpLocks/>
            </p:cNvGrpSpPr>
            <p:nvPr/>
          </p:nvGrpSpPr>
          <p:grpSpPr bwMode="auto">
            <a:xfrm>
              <a:off x="1071538" y="271445"/>
              <a:ext cx="3071813" cy="1071562"/>
              <a:chOff x="357158" y="700073"/>
              <a:chExt cx="3461100" cy="1284800"/>
            </a:xfrm>
          </p:grpSpPr>
          <p:sp>
            <p:nvSpPr>
              <p:cNvPr id="58" name="矩形 57"/>
              <p:cNvSpPr/>
              <p:nvPr/>
            </p:nvSpPr>
            <p:spPr>
              <a:xfrm flipH="1">
                <a:off x="357158" y="700073"/>
                <a:ext cx="3461100" cy="73471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sp>
            <p:nvSpPr>
              <p:cNvPr id="59" name="等腰三角形 58"/>
              <p:cNvSpPr/>
              <p:nvPr/>
            </p:nvSpPr>
            <p:spPr>
              <a:xfrm rot="10800000" flipH="1">
                <a:off x="3188642" y="1434789"/>
                <a:ext cx="629616" cy="550084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229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60" name="矩形 8"/>
            <p:cNvSpPr>
              <a:spLocks noChangeArrowheads="1"/>
            </p:cNvSpPr>
            <p:nvPr/>
          </p:nvSpPr>
          <p:spPr bwMode="auto">
            <a:xfrm>
              <a:off x="1253332" y="254329"/>
              <a:ext cx="2201565" cy="614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方正大黑简体" pitchFamily="2" charset="-122"/>
                  <a:ea typeface="方正大黑简体" pitchFamily="2" charset="-122"/>
                </a:rPr>
                <a:t>说教学过程</a:t>
              </a:r>
              <a:endParaRPr lang="zh-CN" altLang="en-US" sz="3200" dirty="0">
                <a:solidFill>
                  <a:schemeClr val="bg1"/>
                </a:solidFill>
                <a:latin typeface="方正大黑简体" pitchFamily="2" charset="-122"/>
                <a:ea typeface="方正大黑简体" pitchFamily="2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54" grpId="0"/>
      <p:bldP spid="5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TF10352479</Template>
  <TotalTime>4633</TotalTime>
  <Words>1624</Words>
  <Application>Microsoft Office PowerPoint</Application>
  <PresentationFormat>全屏显示(16:9)</PresentationFormat>
  <Paragraphs>168</Paragraphs>
  <Slides>22</Slides>
  <Notes>1</Notes>
  <HiddenSlides>0</HiddenSlides>
  <MMClips>4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643</cp:revision>
  <dcterms:created xsi:type="dcterms:W3CDTF">2018-04-30T01:55:19Z</dcterms:created>
  <dcterms:modified xsi:type="dcterms:W3CDTF">2020-06-30T01:11:21Z</dcterms:modified>
</cp:coreProperties>
</file>