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58" r:id="rId4"/>
    <p:sldId id="292" r:id="rId5"/>
    <p:sldId id="260" r:id="rId6"/>
    <p:sldId id="262" r:id="rId7"/>
    <p:sldId id="271" r:id="rId8"/>
    <p:sldId id="273" r:id="rId9"/>
    <p:sldId id="275" r:id="rId10"/>
    <p:sldId id="298" r:id="rId11"/>
    <p:sldId id="333" r:id="rId12"/>
    <p:sldId id="300" r:id="rId13"/>
    <p:sldId id="299" r:id="rId14"/>
    <p:sldId id="301" r:id="rId15"/>
    <p:sldId id="302" r:id="rId16"/>
    <p:sldId id="303" r:id="rId17"/>
    <p:sldId id="304" r:id="rId18"/>
    <p:sldId id="305" r:id="rId19"/>
    <p:sldId id="335" r:id="rId20"/>
    <p:sldId id="336" r:id="rId21"/>
    <p:sldId id="28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3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3851A"/>
    <a:srgbClr val="9C9C9C"/>
    <a:srgbClr val="66CCFF"/>
    <a:srgbClr val="EC7016"/>
    <a:srgbClr val="F2811A"/>
    <a:srgbClr val="0B5FD1"/>
    <a:srgbClr val="195B5D"/>
    <a:srgbClr val="F8931D"/>
    <a:srgbClr val="F8941C"/>
    <a:srgbClr val="FDBC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1" autoAdjust="0"/>
  </p:normalViewPr>
  <p:slideViewPr>
    <p:cSldViewPr snapToGrid="0" showGuides="1">
      <p:cViewPr varScale="1">
        <p:scale>
          <a:sx n="106" d="100"/>
          <a:sy n="106" d="100"/>
        </p:scale>
        <p:origin x="-1764" y="-84"/>
      </p:cViewPr>
      <p:guideLst>
        <p:guide orient="horz" pos="2123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245AF-4D33-4D24-AC88-77064285283C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9A54-1E54-4CA7-9D37-CC10E41DB4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593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3457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9A54-1E54-4CA7-9D37-CC10E41DB4A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62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96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1"/>
            <a:ext cx="4572000" cy="3138007"/>
            <a:chOff x="-5114" y="-1"/>
            <a:chExt cx="2776865" cy="4443307"/>
          </a:xfrm>
        </p:grpSpPr>
        <p:sp>
          <p:nvSpPr>
            <p:cNvPr id="8" name="等腰三角形 7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flipH="1" flipV="1">
            <a:off x="5447634" y="4328159"/>
            <a:ext cx="3696365" cy="2537012"/>
            <a:chOff x="-5114" y="-1"/>
            <a:chExt cx="2776865" cy="4443307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等腰三角形 13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目标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教法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重点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2" name="组合 21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3" name="等腰三角形 22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教法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2" name="组合 21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3" name="等腰三角形 22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教法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2" name="组合 21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3" name="等腰三角形 22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教法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1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2" name="组合 21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3" name="等腰三角形 22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4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1"/>
            <a:ext cx="6476216" cy="4507647"/>
            <a:chOff x="-5114" y="-1"/>
            <a:chExt cx="2776865" cy="4443307"/>
          </a:xfrm>
        </p:grpSpPr>
        <p:sp>
          <p:nvSpPr>
            <p:cNvPr id="11" name="等腰三角形 10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等腰三角形 13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flipH="1" flipV="1">
            <a:off x="3860276" y="3721810"/>
            <a:ext cx="5283723" cy="3143361"/>
            <a:chOff x="-5114" y="-1"/>
            <a:chExt cx="2776865" cy="4443307"/>
          </a:xfrm>
        </p:grpSpPr>
        <p:sp>
          <p:nvSpPr>
            <p:cNvPr id="16" name="等腰三角形 15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等腰三角形 18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1855470" y="215265"/>
            <a:ext cx="1113790" cy="467995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教材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教法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重点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18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0" name="组合 19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1" name="等腰三角形 20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教法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重点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2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3" name="组合 22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4" name="等腰三角形 23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839449"/>
            <a:ext cx="9144000" cy="6018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703907" y="2277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598787" y="227724"/>
            <a:ext cx="115448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0999" y="227724"/>
            <a:ext cx="3428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 userDrawn="1"/>
        </p:nvSpPr>
        <p:spPr bwMode="auto">
          <a:xfrm>
            <a:off x="7834450" y="234923"/>
            <a:ext cx="25040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 userDrawn="1"/>
        </p:nvSpPr>
        <p:spPr bwMode="auto">
          <a:xfrm>
            <a:off x="7959655" y="422540"/>
            <a:ext cx="278937" cy="280384"/>
          </a:xfrm>
          <a:prstGeom prst="parallelogram">
            <a:avLst>
              <a:gd name="adj" fmla="val 8141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8116807" y="655076"/>
            <a:ext cx="270030" cy="45719"/>
          </a:xfrm>
          <a:prstGeom prst="parallelogram">
            <a:avLst>
              <a:gd name="adj" fmla="val 4383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15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1855271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6" name="Freeform 7"/>
          <p:cNvSpPr/>
          <p:nvPr userDrawn="1"/>
        </p:nvSpPr>
        <p:spPr bwMode="auto">
          <a:xfrm>
            <a:off x="864096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2846209" y="215284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8" name="Freeform 7"/>
          <p:cNvSpPr/>
          <p:nvPr userDrawn="1"/>
        </p:nvSpPr>
        <p:spPr bwMode="auto">
          <a:xfrm>
            <a:off x="4861399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教法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</a:t>
            </a:r>
          </a:p>
        </p:txBody>
      </p:sp>
      <p:sp>
        <p:nvSpPr>
          <p:cNvPr id="19" name="Freeform 7"/>
          <p:cNvSpPr/>
          <p:nvPr userDrawn="1"/>
        </p:nvSpPr>
        <p:spPr bwMode="auto">
          <a:xfrm>
            <a:off x="3870224" y="206449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重点</a:t>
            </a:r>
          </a:p>
          <a:p>
            <a:pPr lvl="0"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难点</a:t>
            </a:r>
          </a:p>
        </p:txBody>
      </p:sp>
      <p:sp>
        <p:nvSpPr>
          <p:cNvPr id="20" name="Freeform 7"/>
          <p:cNvSpPr/>
          <p:nvPr userDrawn="1"/>
        </p:nvSpPr>
        <p:spPr bwMode="auto">
          <a:xfrm>
            <a:off x="5852337" y="206450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6855557" y="215283"/>
            <a:ext cx="1063016" cy="468000"/>
          </a:xfrm>
          <a:prstGeom prst="parallelogram">
            <a:avLst>
              <a:gd name="adj" fmla="val 4383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教学</a:t>
            </a:r>
          </a:p>
          <a:p>
            <a:pPr algn="ctr"/>
            <a:r>
              <a:rPr lang="zh-CN" altLang="en-US" sz="1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22" name="灯片编号占位符 5"/>
          <p:cNvSpPr txBox="1"/>
          <p:nvPr userDrawn="1"/>
        </p:nvSpPr>
        <p:spPr>
          <a:xfrm>
            <a:off x="8255448" y="309322"/>
            <a:ext cx="666345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2EEF1883-7A0E-4F66-9932-E581691AD397}" type="slidenum">
              <a:rPr kumimoji="0" lang="zh-CN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rPr>
              <a:t> 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C70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</a:p>
        </p:txBody>
      </p:sp>
      <p:grpSp>
        <p:nvGrpSpPr>
          <p:cNvPr id="23" name="组合 22"/>
          <p:cNvGrpSpPr/>
          <p:nvPr userDrawn="1"/>
        </p:nvGrpSpPr>
        <p:grpSpPr>
          <a:xfrm flipH="1" flipV="1">
            <a:off x="7918572" y="6024095"/>
            <a:ext cx="1225427" cy="841075"/>
            <a:chOff x="-5114" y="-1"/>
            <a:chExt cx="2776865" cy="4443307"/>
          </a:xfrm>
        </p:grpSpPr>
        <p:sp>
          <p:nvSpPr>
            <p:cNvPr id="24" name="等腰三角形 23"/>
            <p:cNvSpPr/>
            <p:nvPr/>
          </p:nvSpPr>
          <p:spPr>
            <a:xfrm flipV="1">
              <a:off x="-3657" y="-1"/>
              <a:ext cx="2775408" cy="4443307"/>
            </a:xfrm>
            <a:prstGeom prst="triangle">
              <a:avLst>
                <a:gd name="adj" fmla="val 0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-5114" y="0"/>
              <a:ext cx="2770295" cy="3332481"/>
            </a:xfrm>
            <a:prstGeom prst="triangle">
              <a:avLst>
                <a:gd name="adj" fmla="val 0"/>
              </a:avLst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-1" y="0"/>
              <a:ext cx="2770295" cy="2221654"/>
            </a:xfrm>
            <a:prstGeom prst="triangle">
              <a:avLst>
                <a:gd name="adj" fmla="val 0"/>
              </a:avLst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0" y="0"/>
              <a:ext cx="2770294" cy="1625600"/>
            </a:xfrm>
            <a:prstGeom prst="triangle">
              <a:avLst>
                <a:gd name="adj" fmla="val 0"/>
              </a:avLst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88C-4340-43EF-9BEF-97B193DA6BB2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09C3-34BD-4C4F-BE3D-F2C5D95279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microsoft.com/office/2007/relationships/hdphoto" Target="../media/hdphoto1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&#35745;&#31639;&#19968;&#20803;&#20108;&#27425;&#26041;&#31243;&#30340;&#26681;.ex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0.wdp"/><Relationship Id="rId3" Type="http://schemas.openxmlformats.org/officeDocument/2006/relationships/notesSlide" Target="../notesSlides/notesSlide8.xml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0735" y="2644676"/>
            <a:ext cx="761238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solidFill>
                  <a:srgbClr val="EC70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用计算机解决问题的一般步骤</a:t>
            </a:r>
            <a:endParaRPr lang="zh-CN" altLang="en-US" sz="4500" b="1" dirty="0">
              <a:solidFill>
                <a:srgbClr val="EC7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583437" y="5598597"/>
            <a:ext cx="303047" cy="303047"/>
            <a:chOff x="10111249" y="6337386"/>
            <a:chExt cx="404063" cy="404063"/>
          </a:xfrm>
        </p:grpSpPr>
        <p:sp>
          <p:nvSpPr>
            <p:cNvPr id="29" name="Freeform 214"/>
            <p:cNvSpPr>
              <a:spLocks noEditPoints="1"/>
            </p:cNvSpPr>
            <p:nvPr/>
          </p:nvSpPr>
          <p:spPr bwMode="auto">
            <a:xfrm>
              <a:off x="10206148" y="6446937"/>
              <a:ext cx="196978" cy="210321"/>
            </a:xfrm>
            <a:custGeom>
              <a:avLst/>
              <a:gdLst>
                <a:gd name="T0" fmla="*/ 15 w 131"/>
                <a:gd name="T1" fmla="*/ 76 h 140"/>
                <a:gd name="T2" fmla="*/ 24 w 131"/>
                <a:gd name="T3" fmla="*/ 51 h 140"/>
                <a:gd name="T4" fmla="*/ 37 w 131"/>
                <a:gd name="T5" fmla="*/ 72 h 140"/>
                <a:gd name="T6" fmla="*/ 50 w 131"/>
                <a:gd name="T7" fmla="*/ 52 h 140"/>
                <a:gd name="T8" fmla="*/ 62 w 131"/>
                <a:gd name="T9" fmla="*/ 71 h 140"/>
                <a:gd name="T10" fmla="*/ 71 w 131"/>
                <a:gd name="T11" fmla="*/ 43 h 140"/>
                <a:gd name="T12" fmla="*/ 74 w 131"/>
                <a:gd name="T13" fmla="*/ 42 h 140"/>
                <a:gd name="T14" fmla="*/ 75 w 131"/>
                <a:gd name="T15" fmla="*/ 44 h 140"/>
                <a:gd name="T16" fmla="*/ 63 w 131"/>
                <a:gd name="T17" fmla="*/ 82 h 140"/>
                <a:gd name="T18" fmla="*/ 50 w 131"/>
                <a:gd name="T19" fmla="*/ 60 h 140"/>
                <a:gd name="T20" fmla="*/ 38 w 131"/>
                <a:gd name="T21" fmla="*/ 81 h 140"/>
                <a:gd name="T22" fmla="*/ 25 w 131"/>
                <a:gd name="T23" fmla="*/ 61 h 140"/>
                <a:gd name="T24" fmla="*/ 19 w 131"/>
                <a:gd name="T25" fmla="*/ 77 h 140"/>
                <a:gd name="T26" fmla="*/ 17 w 131"/>
                <a:gd name="T27" fmla="*/ 79 h 140"/>
                <a:gd name="T28" fmla="*/ 15 w 131"/>
                <a:gd name="T29" fmla="*/ 76 h 140"/>
                <a:gd name="T30" fmla="*/ 131 w 131"/>
                <a:gd name="T31" fmla="*/ 9 h 140"/>
                <a:gd name="T32" fmla="*/ 131 w 131"/>
                <a:gd name="T33" fmla="*/ 20 h 140"/>
                <a:gd name="T34" fmla="*/ 131 w 131"/>
                <a:gd name="T35" fmla="*/ 26 h 140"/>
                <a:gd name="T36" fmla="*/ 131 w 131"/>
                <a:gd name="T37" fmla="*/ 96 h 140"/>
                <a:gd name="T38" fmla="*/ 79 w 131"/>
                <a:gd name="T39" fmla="*/ 96 h 140"/>
                <a:gd name="T40" fmla="*/ 79 w 131"/>
                <a:gd name="T41" fmla="*/ 113 h 140"/>
                <a:gd name="T42" fmla="*/ 113 w 131"/>
                <a:gd name="T43" fmla="*/ 140 h 140"/>
                <a:gd name="T44" fmla="*/ 105 w 131"/>
                <a:gd name="T45" fmla="*/ 140 h 140"/>
                <a:gd name="T46" fmla="*/ 79 w 131"/>
                <a:gd name="T47" fmla="*/ 122 h 140"/>
                <a:gd name="T48" fmla="*/ 79 w 131"/>
                <a:gd name="T49" fmla="*/ 123 h 140"/>
                <a:gd name="T50" fmla="*/ 61 w 131"/>
                <a:gd name="T51" fmla="*/ 123 h 140"/>
                <a:gd name="T52" fmla="*/ 61 w 131"/>
                <a:gd name="T53" fmla="*/ 122 h 140"/>
                <a:gd name="T54" fmla="*/ 35 w 131"/>
                <a:gd name="T55" fmla="*/ 140 h 140"/>
                <a:gd name="T56" fmla="*/ 26 w 131"/>
                <a:gd name="T57" fmla="*/ 140 h 140"/>
                <a:gd name="T58" fmla="*/ 61 w 131"/>
                <a:gd name="T59" fmla="*/ 113 h 140"/>
                <a:gd name="T60" fmla="*/ 61 w 131"/>
                <a:gd name="T61" fmla="*/ 96 h 140"/>
                <a:gd name="T62" fmla="*/ 0 w 131"/>
                <a:gd name="T63" fmla="*/ 96 h 140"/>
                <a:gd name="T64" fmla="*/ 0 w 131"/>
                <a:gd name="T65" fmla="*/ 26 h 140"/>
                <a:gd name="T66" fmla="*/ 0 w 131"/>
                <a:gd name="T67" fmla="*/ 20 h 140"/>
                <a:gd name="T68" fmla="*/ 0 w 131"/>
                <a:gd name="T69" fmla="*/ 9 h 140"/>
                <a:gd name="T70" fmla="*/ 61 w 131"/>
                <a:gd name="T71" fmla="*/ 9 h 140"/>
                <a:gd name="T72" fmla="*/ 61 w 131"/>
                <a:gd name="T73" fmla="*/ 0 h 140"/>
                <a:gd name="T74" fmla="*/ 79 w 131"/>
                <a:gd name="T75" fmla="*/ 0 h 140"/>
                <a:gd name="T76" fmla="*/ 79 w 131"/>
                <a:gd name="T77" fmla="*/ 9 h 140"/>
                <a:gd name="T78" fmla="*/ 131 w 131"/>
                <a:gd name="T79" fmla="*/ 9 h 140"/>
                <a:gd name="T80" fmla="*/ 122 w 131"/>
                <a:gd name="T81" fmla="*/ 28 h 140"/>
                <a:gd name="T82" fmla="*/ 9 w 131"/>
                <a:gd name="T83" fmla="*/ 28 h 140"/>
                <a:gd name="T84" fmla="*/ 9 w 131"/>
                <a:gd name="T85" fmla="*/ 88 h 140"/>
                <a:gd name="T86" fmla="*/ 61 w 131"/>
                <a:gd name="T87" fmla="*/ 88 h 140"/>
                <a:gd name="T88" fmla="*/ 79 w 131"/>
                <a:gd name="T89" fmla="*/ 88 h 140"/>
                <a:gd name="T90" fmla="*/ 122 w 131"/>
                <a:gd name="T91" fmla="*/ 88 h 140"/>
                <a:gd name="T92" fmla="*/ 122 w 131"/>
                <a:gd name="T93" fmla="*/ 28 h 140"/>
                <a:gd name="T94" fmla="*/ 99 w 131"/>
                <a:gd name="T95" fmla="*/ 62 h 140"/>
                <a:gd name="T96" fmla="*/ 110 w 131"/>
                <a:gd name="T97" fmla="*/ 51 h 140"/>
                <a:gd name="T98" fmla="*/ 99 w 131"/>
                <a:gd name="T99" fmla="*/ 39 h 140"/>
                <a:gd name="T100" fmla="*/ 87 w 131"/>
                <a:gd name="T101" fmla="*/ 51 h 140"/>
                <a:gd name="T102" fmla="*/ 99 w 131"/>
                <a:gd name="T103" fmla="*/ 62 h 140"/>
                <a:gd name="T104" fmla="*/ 96 w 131"/>
                <a:gd name="T105" fmla="*/ 70 h 140"/>
                <a:gd name="T106" fmla="*/ 87 w 131"/>
                <a:gd name="T107" fmla="*/ 70 h 140"/>
                <a:gd name="T108" fmla="*/ 87 w 131"/>
                <a:gd name="T109" fmla="*/ 79 h 140"/>
                <a:gd name="T110" fmla="*/ 96 w 131"/>
                <a:gd name="T111" fmla="*/ 79 h 140"/>
                <a:gd name="T112" fmla="*/ 96 w 131"/>
                <a:gd name="T113" fmla="*/ 70 h 140"/>
                <a:gd name="T114" fmla="*/ 105 w 131"/>
                <a:gd name="T115" fmla="*/ 79 h 140"/>
                <a:gd name="T116" fmla="*/ 114 w 131"/>
                <a:gd name="T117" fmla="*/ 79 h 140"/>
                <a:gd name="T118" fmla="*/ 114 w 131"/>
                <a:gd name="T119" fmla="*/ 70 h 140"/>
                <a:gd name="T120" fmla="*/ 105 w 131"/>
                <a:gd name="T121" fmla="*/ 70 h 140"/>
                <a:gd name="T122" fmla="*/ 105 w 131"/>
                <a:gd name="T123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" h="140">
                  <a:moveTo>
                    <a:pt x="15" y="76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2"/>
                    <a:pt x="73" y="41"/>
                    <a:pt x="74" y="42"/>
                  </a:cubicBezTo>
                  <a:cubicBezTo>
                    <a:pt x="75" y="42"/>
                    <a:pt x="76" y="43"/>
                    <a:pt x="75" y="44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5" y="78"/>
                    <a:pt x="15" y="77"/>
                    <a:pt x="15" y="76"/>
                  </a:cubicBezTo>
                  <a:close/>
                  <a:moveTo>
                    <a:pt x="131" y="9"/>
                  </a:moveTo>
                  <a:cubicBezTo>
                    <a:pt x="131" y="20"/>
                    <a:pt x="131" y="20"/>
                    <a:pt x="131" y="2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9"/>
                    <a:pt x="79" y="9"/>
                    <a:pt x="79" y="9"/>
                  </a:cubicBezTo>
                  <a:lnTo>
                    <a:pt x="131" y="9"/>
                  </a:lnTo>
                  <a:close/>
                  <a:moveTo>
                    <a:pt x="122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122" y="88"/>
                    <a:pt x="122" y="88"/>
                    <a:pt x="122" y="88"/>
                  </a:cubicBezTo>
                  <a:lnTo>
                    <a:pt x="122" y="28"/>
                  </a:lnTo>
                  <a:close/>
                  <a:moveTo>
                    <a:pt x="99" y="62"/>
                  </a:moveTo>
                  <a:cubicBezTo>
                    <a:pt x="105" y="62"/>
                    <a:pt x="110" y="57"/>
                    <a:pt x="110" y="51"/>
                  </a:cubicBezTo>
                  <a:cubicBezTo>
                    <a:pt x="110" y="45"/>
                    <a:pt x="105" y="39"/>
                    <a:pt x="99" y="39"/>
                  </a:cubicBezTo>
                  <a:cubicBezTo>
                    <a:pt x="93" y="39"/>
                    <a:pt x="87" y="45"/>
                    <a:pt x="87" y="51"/>
                  </a:cubicBezTo>
                  <a:cubicBezTo>
                    <a:pt x="87" y="57"/>
                    <a:pt x="93" y="62"/>
                    <a:pt x="99" y="62"/>
                  </a:cubicBezTo>
                  <a:close/>
                  <a:moveTo>
                    <a:pt x="96" y="70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96" y="79"/>
                    <a:pt x="96" y="79"/>
                    <a:pt x="96" y="79"/>
                  </a:cubicBezTo>
                  <a:lnTo>
                    <a:pt x="96" y="70"/>
                  </a:lnTo>
                  <a:close/>
                  <a:moveTo>
                    <a:pt x="105" y="79"/>
                  </a:moveTo>
                  <a:cubicBezTo>
                    <a:pt x="114" y="79"/>
                    <a:pt x="114" y="79"/>
                    <a:pt x="114" y="79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05" y="70"/>
                    <a:pt x="105" y="70"/>
                    <a:pt x="105" y="70"/>
                  </a:cubicBezTo>
                  <a:lnTo>
                    <a:pt x="10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111249" y="6337386"/>
              <a:ext cx="404063" cy="4040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42721" y="5598597"/>
            <a:ext cx="303047" cy="303047"/>
            <a:chOff x="10567497" y="6328621"/>
            <a:chExt cx="404063" cy="404063"/>
          </a:xfrm>
        </p:grpSpPr>
        <p:sp>
          <p:nvSpPr>
            <p:cNvPr id="36" name="椭圆 35"/>
            <p:cNvSpPr/>
            <p:nvPr/>
          </p:nvSpPr>
          <p:spPr>
            <a:xfrm>
              <a:off x="10567497" y="6328621"/>
              <a:ext cx="404063" cy="4040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10677015" y="6467992"/>
              <a:ext cx="188738" cy="141554"/>
            </a:xfrm>
            <a:custGeom>
              <a:avLst/>
              <a:gdLst>
                <a:gd name="T0" fmla="*/ 107 w 136"/>
                <a:gd name="T1" fmla="*/ 18 h 102"/>
                <a:gd name="T2" fmla="*/ 115 w 136"/>
                <a:gd name="T3" fmla="*/ 20 h 102"/>
                <a:gd name="T4" fmla="*/ 119 w 136"/>
                <a:gd name="T5" fmla="*/ 4 h 102"/>
                <a:gd name="T6" fmla="*/ 105 w 136"/>
                <a:gd name="T7" fmla="*/ 0 h 102"/>
                <a:gd name="T8" fmla="*/ 34 w 136"/>
                <a:gd name="T9" fmla="*/ 61 h 102"/>
                <a:gd name="T10" fmla="*/ 117 w 136"/>
                <a:gd name="T11" fmla="*/ 102 h 102"/>
                <a:gd name="T12" fmla="*/ 34 w 136"/>
                <a:gd name="T13" fmla="*/ 61 h 102"/>
                <a:gd name="T14" fmla="*/ 0 w 136"/>
                <a:gd name="T15" fmla="*/ 65 h 102"/>
                <a:gd name="T16" fmla="*/ 4 w 136"/>
                <a:gd name="T17" fmla="*/ 102 h 102"/>
                <a:gd name="T18" fmla="*/ 10 w 136"/>
                <a:gd name="T19" fmla="*/ 61 h 102"/>
                <a:gd name="T20" fmla="*/ 131 w 136"/>
                <a:gd name="T21" fmla="*/ 61 h 102"/>
                <a:gd name="T22" fmla="*/ 121 w 136"/>
                <a:gd name="T23" fmla="*/ 102 h 102"/>
                <a:gd name="T24" fmla="*/ 136 w 136"/>
                <a:gd name="T25" fmla="*/ 98 h 102"/>
                <a:gd name="T26" fmla="*/ 131 w 136"/>
                <a:gd name="T27" fmla="*/ 61 h 102"/>
                <a:gd name="T28" fmla="*/ 22 w 136"/>
                <a:gd name="T29" fmla="*/ 102 h 102"/>
                <a:gd name="T30" fmla="*/ 30 w 136"/>
                <a:gd name="T31" fmla="*/ 61 h 102"/>
                <a:gd name="T32" fmla="*/ 127 w 136"/>
                <a:gd name="T33" fmla="*/ 49 h 102"/>
                <a:gd name="T34" fmla="*/ 123 w 136"/>
                <a:gd name="T35" fmla="*/ 28 h 102"/>
                <a:gd name="T36" fmla="*/ 8 w 136"/>
                <a:gd name="T37" fmla="*/ 33 h 102"/>
                <a:gd name="T38" fmla="*/ 12 w 136"/>
                <a:gd name="T39" fmla="*/ 53 h 102"/>
                <a:gd name="T40" fmla="*/ 127 w 136"/>
                <a:gd name="T41" fmla="*/ 49 h 102"/>
                <a:gd name="T42" fmla="*/ 33 w 136"/>
                <a:gd name="T43" fmla="*/ 35 h 102"/>
                <a:gd name="T44" fmla="*/ 29 w 136"/>
                <a:gd name="T45" fmla="*/ 35 h 102"/>
                <a:gd name="T46" fmla="*/ 24 w 136"/>
                <a:gd name="T47" fmla="*/ 47 h 102"/>
                <a:gd name="T48" fmla="*/ 20 w 136"/>
                <a:gd name="T49" fmla="*/ 47 h 102"/>
                <a:gd name="T50" fmla="*/ 22 w 136"/>
                <a:gd name="T51" fmla="*/ 33 h 102"/>
                <a:gd name="T52" fmla="*/ 24 w 136"/>
                <a:gd name="T53" fmla="*/ 47 h 102"/>
                <a:gd name="T54" fmla="*/ 29 w 136"/>
                <a:gd name="T55" fmla="*/ 43 h 102"/>
                <a:gd name="T56" fmla="*/ 33 w 136"/>
                <a:gd name="T57" fmla="*/ 43 h 102"/>
                <a:gd name="T58" fmla="*/ 35 w 136"/>
                <a:gd name="T59" fmla="*/ 49 h 102"/>
                <a:gd name="T60" fmla="*/ 35 w 136"/>
                <a:gd name="T61" fmla="*/ 45 h 102"/>
                <a:gd name="T62" fmla="*/ 35 w 136"/>
                <a:gd name="T63" fmla="*/ 49 h 102"/>
                <a:gd name="T64" fmla="*/ 33 w 136"/>
                <a:gd name="T65" fmla="*/ 39 h 102"/>
                <a:gd name="T66" fmla="*/ 37 w 136"/>
                <a:gd name="T67" fmla="*/ 39 h 102"/>
                <a:gd name="T68" fmla="*/ 119 w 136"/>
                <a:gd name="T69" fmla="*/ 45 h 102"/>
                <a:gd name="T70" fmla="*/ 111 w 136"/>
                <a:gd name="T71" fmla="*/ 45 h 102"/>
                <a:gd name="T72" fmla="*/ 115 w 136"/>
                <a:gd name="T73" fmla="*/ 33 h 102"/>
                <a:gd name="T74" fmla="*/ 119 w 136"/>
                <a:gd name="T75" fmla="*/ 45 h 102"/>
                <a:gd name="T76" fmla="*/ 105 w 136"/>
                <a:gd name="T77" fmla="*/ 20 h 102"/>
                <a:gd name="T78" fmla="*/ 103 w 136"/>
                <a:gd name="T79" fmla="*/ 2 h 102"/>
                <a:gd name="T80" fmla="*/ 20 w 136"/>
                <a:gd name="T81" fmla="*/ 0 h 102"/>
                <a:gd name="T82" fmla="*/ 16 w 136"/>
                <a:gd name="T83" fmla="*/ 16 h 102"/>
                <a:gd name="T84" fmla="*/ 82 w 136"/>
                <a:gd name="T85" fmla="*/ 4 h 102"/>
                <a:gd name="T86" fmla="*/ 99 w 136"/>
                <a:gd name="T87" fmla="*/ 16 h 102"/>
                <a:gd name="T88" fmla="*/ 82 w 136"/>
                <a:gd name="T89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02">
                  <a:moveTo>
                    <a:pt x="107" y="2"/>
                  </a:moveTo>
                  <a:cubicBezTo>
                    <a:pt x="109" y="7"/>
                    <a:pt x="109" y="13"/>
                    <a:pt x="107" y="18"/>
                  </a:cubicBezTo>
                  <a:cubicBezTo>
                    <a:pt x="107" y="19"/>
                    <a:pt x="106" y="20"/>
                    <a:pt x="10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7" y="20"/>
                    <a:pt x="119" y="18"/>
                    <a:pt x="119" y="1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7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6" y="0"/>
                    <a:pt x="107" y="1"/>
                    <a:pt x="107" y="2"/>
                  </a:cubicBezTo>
                  <a:close/>
                  <a:moveTo>
                    <a:pt x="34" y="61"/>
                  </a:moveTo>
                  <a:cubicBezTo>
                    <a:pt x="32" y="75"/>
                    <a:pt x="32" y="89"/>
                    <a:pt x="34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21" y="93"/>
                    <a:pt x="121" y="70"/>
                    <a:pt x="117" y="61"/>
                  </a:cubicBezTo>
                  <a:lnTo>
                    <a:pt x="34" y="61"/>
                  </a:lnTo>
                  <a:close/>
                  <a:moveTo>
                    <a:pt x="4" y="61"/>
                  </a:moveTo>
                  <a:cubicBezTo>
                    <a:pt x="2" y="61"/>
                    <a:pt x="0" y="63"/>
                    <a:pt x="0" y="6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1"/>
                    <a:pt x="2" y="102"/>
                    <a:pt x="4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8" y="98"/>
                    <a:pt x="8" y="66"/>
                    <a:pt x="10" y="61"/>
                  </a:cubicBezTo>
                  <a:lnTo>
                    <a:pt x="4" y="61"/>
                  </a:lnTo>
                  <a:close/>
                  <a:moveTo>
                    <a:pt x="131" y="61"/>
                  </a:moveTo>
                  <a:cubicBezTo>
                    <a:pt x="121" y="61"/>
                    <a:pt x="121" y="61"/>
                    <a:pt x="121" y="61"/>
                  </a:cubicBezTo>
                  <a:cubicBezTo>
                    <a:pt x="125" y="70"/>
                    <a:pt x="124" y="95"/>
                    <a:pt x="121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4" y="102"/>
                    <a:pt x="136" y="101"/>
                    <a:pt x="136" y="98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6" y="63"/>
                    <a:pt x="134" y="61"/>
                    <a:pt x="131" y="61"/>
                  </a:cubicBezTo>
                  <a:close/>
                  <a:moveTo>
                    <a:pt x="22" y="61"/>
                  </a:moveTo>
                  <a:cubicBezTo>
                    <a:pt x="19" y="69"/>
                    <a:pt x="19" y="95"/>
                    <a:pt x="22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8" y="89"/>
                    <a:pt x="28" y="75"/>
                    <a:pt x="30" y="61"/>
                  </a:cubicBezTo>
                  <a:lnTo>
                    <a:pt x="22" y="61"/>
                  </a:lnTo>
                  <a:close/>
                  <a:moveTo>
                    <a:pt x="127" y="49"/>
                  </a:moveTo>
                  <a:cubicBezTo>
                    <a:pt x="127" y="33"/>
                    <a:pt x="127" y="33"/>
                    <a:pt x="127" y="33"/>
                  </a:cubicBezTo>
                  <a:cubicBezTo>
                    <a:pt x="127" y="30"/>
                    <a:pt x="125" y="28"/>
                    <a:pt x="12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0" y="28"/>
                    <a:pt x="8" y="30"/>
                    <a:pt x="8" y="3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1"/>
                    <a:pt x="10" y="53"/>
                    <a:pt x="12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5" y="53"/>
                    <a:pt x="127" y="51"/>
                    <a:pt x="127" y="49"/>
                  </a:cubicBezTo>
                  <a:close/>
                  <a:moveTo>
                    <a:pt x="31" y="33"/>
                  </a:moveTo>
                  <a:cubicBezTo>
                    <a:pt x="32" y="33"/>
                    <a:pt x="33" y="33"/>
                    <a:pt x="33" y="35"/>
                  </a:cubicBezTo>
                  <a:cubicBezTo>
                    <a:pt x="33" y="36"/>
                    <a:pt x="32" y="37"/>
                    <a:pt x="31" y="37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3"/>
                    <a:pt x="29" y="33"/>
                    <a:pt x="31" y="33"/>
                  </a:cubicBezTo>
                  <a:close/>
                  <a:moveTo>
                    <a:pt x="24" y="47"/>
                  </a:moveTo>
                  <a:cubicBezTo>
                    <a:pt x="24" y="48"/>
                    <a:pt x="24" y="49"/>
                    <a:pt x="22" y="49"/>
                  </a:cubicBezTo>
                  <a:cubicBezTo>
                    <a:pt x="21" y="49"/>
                    <a:pt x="20" y="48"/>
                    <a:pt x="20" y="4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3"/>
                    <a:pt x="21" y="33"/>
                    <a:pt x="22" y="33"/>
                  </a:cubicBezTo>
                  <a:cubicBezTo>
                    <a:pt x="24" y="33"/>
                    <a:pt x="24" y="33"/>
                    <a:pt x="24" y="35"/>
                  </a:cubicBezTo>
                  <a:lnTo>
                    <a:pt x="24" y="47"/>
                  </a:lnTo>
                  <a:close/>
                  <a:moveTo>
                    <a:pt x="31" y="45"/>
                  </a:moveTo>
                  <a:cubicBezTo>
                    <a:pt x="29" y="45"/>
                    <a:pt x="29" y="44"/>
                    <a:pt x="29" y="43"/>
                  </a:cubicBezTo>
                  <a:cubicBezTo>
                    <a:pt x="29" y="42"/>
                    <a:pt x="29" y="41"/>
                    <a:pt x="31" y="41"/>
                  </a:cubicBezTo>
                  <a:cubicBezTo>
                    <a:pt x="32" y="41"/>
                    <a:pt x="33" y="42"/>
                    <a:pt x="33" y="43"/>
                  </a:cubicBezTo>
                  <a:cubicBezTo>
                    <a:pt x="33" y="44"/>
                    <a:pt x="32" y="45"/>
                    <a:pt x="31" y="45"/>
                  </a:cubicBezTo>
                  <a:close/>
                  <a:moveTo>
                    <a:pt x="35" y="49"/>
                  </a:moveTo>
                  <a:cubicBezTo>
                    <a:pt x="34" y="49"/>
                    <a:pt x="33" y="48"/>
                    <a:pt x="33" y="47"/>
                  </a:cubicBezTo>
                  <a:cubicBezTo>
                    <a:pt x="33" y="46"/>
                    <a:pt x="34" y="45"/>
                    <a:pt x="35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8"/>
                    <a:pt x="36" y="49"/>
                    <a:pt x="35" y="49"/>
                  </a:cubicBezTo>
                  <a:close/>
                  <a:moveTo>
                    <a:pt x="35" y="41"/>
                  </a:moveTo>
                  <a:cubicBezTo>
                    <a:pt x="34" y="41"/>
                    <a:pt x="33" y="40"/>
                    <a:pt x="33" y="39"/>
                  </a:cubicBezTo>
                  <a:cubicBezTo>
                    <a:pt x="33" y="38"/>
                    <a:pt x="34" y="37"/>
                    <a:pt x="35" y="37"/>
                  </a:cubicBezTo>
                  <a:cubicBezTo>
                    <a:pt x="36" y="37"/>
                    <a:pt x="37" y="38"/>
                    <a:pt x="37" y="39"/>
                  </a:cubicBezTo>
                  <a:cubicBezTo>
                    <a:pt x="37" y="40"/>
                    <a:pt x="36" y="41"/>
                    <a:pt x="35" y="41"/>
                  </a:cubicBezTo>
                  <a:close/>
                  <a:moveTo>
                    <a:pt x="119" y="45"/>
                  </a:moveTo>
                  <a:cubicBezTo>
                    <a:pt x="119" y="47"/>
                    <a:pt x="117" y="49"/>
                    <a:pt x="115" y="49"/>
                  </a:cubicBezTo>
                  <a:cubicBezTo>
                    <a:pt x="113" y="49"/>
                    <a:pt x="111" y="47"/>
                    <a:pt x="111" y="45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4"/>
                    <a:pt x="113" y="33"/>
                    <a:pt x="115" y="33"/>
                  </a:cubicBezTo>
                  <a:cubicBezTo>
                    <a:pt x="117" y="33"/>
                    <a:pt x="119" y="34"/>
                    <a:pt x="119" y="37"/>
                  </a:cubicBezTo>
                  <a:lnTo>
                    <a:pt x="119" y="45"/>
                  </a:lnTo>
                  <a:close/>
                  <a:moveTo>
                    <a:pt x="20" y="20"/>
                  </a:moveTo>
                  <a:cubicBezTo>
                    <a:pt x="105" y="20"/>
                    <a:pt x="105" y="20"/>
                    <a:pt x="105" y="20"/>
                  </a:cubicBezTo>
                  <a:cubicBezTo>
                    <a:pt x="104" y="20"/>
                    <a:pt x="103" y="19"/>
                    <a:pt x="103" y="18"/>
                  </a:cubicBezTo>
                  <a:cubicBezTo>
                    <a:pt x="105" y="13"/>
                    <a:pt x="105" y="7"/>
                    <a:pt x="103" y="2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82" y="4"/>
                  </a:moveTo>
                  <a:cubicBezTo>
                    <a:pt x="99" y="4"/>
                    <a:pt x="99" y="4"/>
                    <a:pt x="99" y="4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82" y="16"/>
                    <a:pt x="82" y="16"/>
                    <a:pt x="82" y="16"/>
                  </a:cubicBezTo>
                  <a:lnTo>
                    <a:pt x="82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02004" y="5598597"/>
            <a:ext cx="303047" cy="303047"/>
            <a:chOff x="11125486" y="5892423"/>
            <a:chExt cx="404063" cy="404063"/>
          </a:xfrm>
        </p:grpSpPr>
        <p:sp>
          <p:nvSpPr>
            <p:cNvPr id="28" name="Freeform 184"/>
            <p:cNvSpPr>
              <a:spLocks noEditPoints="1"/>
            </p:cNvSpPr>
            <p:nvPr/>
          </p:nvSpPr>
          <p:spPr bwMode="auto">
            <a:xfrm>
              <a:off x="11213318" y="5980117"/>
              <a:ext cx="246279" cy="215029"/>
            </a:xfrm>
            <a:custGeom>
              <a:avLst/>
              <a:gdLst>
                <a:gd name="T0" fmla="*/ 22 w 140"/>
                <a:gd name="T1" fmla="*/ 40 h 122"/>
                <a:gd name="T2" fmla="*/ 22 w 140"/>
                <a:gd name="T3" fmla="*/ 111 h 122"/>
                <a:gd name="T4" fmla="*/ 18 w 140"/>
                <a:gd name="T5" fmla="*/ 116 h 122"/>
                <a:gd name="T6" fmla="*/ 5 w 140"/>
                <a:gd name="T7" fmla="*/ 116 h 122"/>
                <a:gd name="T8" fmla="*/ 0 w 140"/>
                <a:gd name="T9" fmla="*/ 111 h 122"/>
                <a:gd name="T10" fmla="*/ 0 w 140"/>
                <a:gd name="T11" fmla="*/ 40 h 122"/>
                <a:gd name="T12" fmla="*/ 5 w 140"/>
                <a:gd name="T13" fmla="*/ 36 h 122"/>
                <a:gd name="T14" fmla="*/ 18 w 140"/>
                <a:gd name="T15" fmla="*/ 36 h 122"/>
                <a:gd name="T16" fmla="*/ 22 w 140"/>
                <a:gd name="T17" fmla="*/ 40 h 122"/>
                <a:gd name="T18" fmla="*/ 48 w 140"/>
                <a:gd name="T19" fmla="*/ 24 h 122"/>
                <a:gd name="T20" fmla="*/ 35 w 140"/>
                <a:gd name="T21" fmla="*/ 24 h 122"/>
                <a:gd name="T22" fmla="*/ 30 w 140"/>
                <a:gd name="T23" fmla="*/ 28 h 122"/>
                <a:gd name="T24" fmla="*/ 30 w 140"/>
                <a:gd name="T25" fmla="*/ 111 h 122"/>
                <a:gd name="T26" fmla="*/ 35 w 140"/>
                <a:gd name="T27" fmla="*/ 116 h 122"/>
                <a:gd name="T28" fmla="*/ 48 w 140"/>
                <a:gd name="T29" fmla="*/ 116 h 122"/>
                <a:gd name="T30" fmla="*/ 52 w 140"/>
                <a:gd name="T31" fmla="*/ 111 h 122"/>
                <a:gd name="T32" fmla="*/ 52 w 140"/>
                <a:gd name="T33" fmla="*/ 28 h 122"/>
                <a:gd name="T34" fmla="*/ 48 w 140"/>
                <a:gd name="T35" fmla="*/ 24 h 122"/>
                <a:gd name="T36" fmla="*/ 82 w 140"/>
                <a:gd name="T37" fmla="*/ 16 h 122"/>
                <a:gd name="T38" fmla="*/ 78 w 140"/>
                <a:gd name="T39" fmla="*/ 12 h 122"/>
                <a:gd name="T40" fmla="*/ 65 w 140"/>
                <a:gd name="T41" fmla="*/ 12 h 122"/>
                <a:gd name="T42" fmla="*/ 60 w 140"/>
                <a:gd name="T43" fmla="*/ 16 h 122"/>
                <a:gd name="T44" fmla="*/ 60 w 140"/>
                <a:gd name="T45" fmla="*/ 104 h 122"/>
                <a:gd name="T46" fmla="*/ 82 w 140"/>
                <a:gd name="T47" fmla="*/ 77 h 122"/>
                <a:gd name="T48" fmla="*/ 82 w 140"/>
                <a:gd name="T49" fmla="*/ 16 h 122"/>
                <a:gd name="T50" fmla="*/ 110 w 140"/>
                <a:gd name="T51" fmla="*/ 83 h 122"/>
                <a:gd name="T52" fmla="*/ 101 w 140"/>
                <a:gd name="T53" fmla="*/ 76 h 122"/>
                <a:gd name="T54" fmla="*/ 112 w 140"/>
                <a:gd name="T55" fmla="*/ 71 h 122"/>
                <a:gd name="T56" fmla="*/ 112 w 140"/>
                <a:gd name="T57" fmla="*/ 4 h 122"/>
                <a:gd name="T58" fmla="*/ 108 w 140"/>
                <a:gd name="T59" fmla="*/ 0 h 122"/>
                <a:gd name="T60" fmla="*/ 95 w 140"/>
                <a:gd name="T61" fmla="*/ 0 h 122"/>
                <a:gd name="T62" fmla="*/ 90 w 140"/>
                <a:gd name="T63" fmla="*/ 4 h 122"/>
                <a:gd name="T64" fmla="*/ 90 w 140"/>
                <a:gd name="T65" fmla="*/ 82 h 122"/>
                <a:gd name="T66" fmla="*/ 102 w 140"/>
                <a:gd name="T67" fmla="*/ 92 h 122"/>
                <a:gd name="T68" fmla="*/ 110 w 140"/>
                <a:gd name="T69" fmla="*/ 83 h 122"/>
                <a:gd name="T70" fmla="*/ 124 w 140"/>
                <a:gd name="T71" fmla="*/ 71 h 122"/>
                <a:gd name="T72" fmla="*/ 108 w 140"/>
                <a:gd name="T73" fmla="*/ 77 h 122"/>
                <a:gd name="T74" fmla="*/ 115 w 140"/>
                <a:gd name="T75" fmla="*/ 83 h 122"/>
                <a:gd name="T76" fmla="*/ 103 w 140"/>
                <a:gd name="T77" fmla="*/ 98 h 122"/>
                <a:gd name="T78" fmla="*/ 84 w 140"/>
                <a:gd name="T79" fmla="*/ 81 h 122"/>
                <a:gd name="T80" fmla="*/ 58 w 140"/>
                <a:gd name="T81" fmla="*/ 112 h 122"/>
                <a:gd name="T82" fmla="*/ 69 w 140"/>
                <a:gd name="T83" fmla="*/ 122 h 122"/>
                <a:gd name="T84" fmla="*/ 86 w 140"/>
                <a:gd name="T85" fmla="*/ 103 h 122"/>
                <a:gd name="T86" fmla="*/ 105 w 140"/>
                <a:gd name="T87" fmla="*/ 119 h 122"/>
                <a:gd name="T88" fmla="*/ 115 w 140"/>
                <a:gd name="T89" fmla="*/ 107 h 122"/>
                <a:gd name="T90" fmla="*/ 115 w 140"/>
                <a:gd name="T91" fmla="*/ 107 h 122"/>
                <a:gd name="T92" fmla="*/ 127 w 140"/>
                <a:gd name="T93" fmla="*/ 93 h 122"/>
                <a:gd name="T94" fmla="*/ 134 w 140"/>
                <a:gd name="T95" fmla="*/ 99 h 122"/>
                <a:gd name="T96" fmla="*/ 137 w 140"/>
                <a:gd name="T97" fmla="*/ 82 h 122"/>
                <a:gd name="T98" fmla="*/ 140 w 140"/>
                <a:gd name="T99" fmla="*/ 65 h 122"/>
                <a:gd name="T100" fmla="*/ 124 w 140"/>
                <a:gd name="T101" fmla="*/ 7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2">
                  <a:moveTo>
                    <a:pt x="22" y="40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2" y="114"/>
                    <a:pt x="20" y="116"/>
                    <a:pt x="18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2" y="116"/>
                    <a:pt x="0" y="114"/>
                    <a:pt x="0" y="11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2" y="36"/>
                    <a:pt x="5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6"/>
                    <a:pt x="22" y="38"/>
                    <a:pt x="22" y="40"/>
                  </a:cubicBezTo>
                  <a:close/>
                  <a:moveTo>
                    <a:pt x="48" y="24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32" y="24"/>
                    <a:pt x="30" y="26"/>
                    <a:pt x="30" y="2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4"/>
                    <a:pt x="32" y="116"/>
                    <a:pt x="35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0" y="116"/>
                    <a:pt x="52" y="114"/>
                    <a:pt x="52" y="11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6"/>
                    <a:pt x="50" y="24"/>
                    <a:pt x="48" y="24"/>
                  </a:cubicBezTo>
                  <a:close/>
                  <a:moveTo>
                    <a:pt x="82" y="16"/>
                  </a:moveTo>
                  <a:cubicBezTo>
                    <a:pt x="82" y="14"/>
                    <a:pt x="80" y="12"/>
                    <a:pt x="7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12"/>
                    <a:pt x="60" y="14"/>
                    <a:pt x="60" y="1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82" y="77"/>
                    <a:pt x="82" y="77"/>
                    <a:pt x="82" y="77"/>
                  </a:cubicBezTo>
                  <a:lnTo>
                    <a:pt x="82" y="16"/>
                  </a:lnTo>
                  <a:close/>
                  <a:moveTo>
                    <a:pt x="110" y="83"/>
                  </a:moveTo>
                  <a:cubicBezTo>
                    <a:pt x="101" y="76"/>
                    <a:pt x="101" y="76"/>
                    <a:pt x="101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0" y="2"/>
                    <a:pt x="90" y="4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102" y="92"/>
                    <a:pt x="102" y="92"/>
                    <a:pt x="102" y="92"/>
                  </a:cubicBezTo>
                  <a:lnTo>
                    <a:pt x="110" y="83"/>
                  </a:lnTo>
                  <a:close/>
                  <a:moveTo>
                    <a:pt x="124" y="71"/>
                  </a:moveTo>
                  <a:cubicBezTo>
                    <a:pt x="108" y="77"/>
                    <a:pt x="108" y="77"/>
                    <a:pt x="108" y="77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40" y="65"/>
                    <a:pt x="140" y="65"/>
                    <a:pt x="140" y="65"/>
                  </a:cubicBezTo>
                  <a:lnTo>
                    <a:pt x="12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1125486" y="5892423"/>
              <a:ext cx="404063" cy="4040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61288" y="5598597"/>
            <a:ext cx="303047" cy="303047"/>
            <a:chOff x="11312822" y="5846588"/>
            <a:chExt cx="404063" cy="404063"/>
          </a:xfrm>
        </p:grpSpPr>
        <p:sp>
          <p:nvSpPr>
            <p:cNvPr id="45" name="椭圆 44"/>
            <p:cNvSpPr/>
            <p:nvPr/>
          </p:nvSpPr>
          <p:spPr>
            <a:xfrm>
              <a:off x="11312822" y="5846588"/>
              <a:ext cx="404063" cy="4040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11376655" y="5968254"/>
              <a:ext cx="276395" cy="160730"/>
            </a:xfrm>
            <a:custGeom>
              <a:avLst/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Freeform 7"/>
          <p:cNvSpPr/>
          <p:nvPr/>
        </p:nvSpPr>
        <p:spPr bwMode="auto">
          <a:xfrm>
            <a:off x="260985" y="3385185"/>
            <a:ext cx="215392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2" name="Freeform 7"/>
          <p:cNvSpPr/>
          <p:nvPr/>
        </p:nvSpPr>
        <p:spPr bwMode="auto">
          <a:xfrm>
            <a:off x="260985" y="3886200"/>
            <a:ext cx="215392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60985" y="4398645"/>
            <a:ext cx="215392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60985" y="4939030"/>
            <a:ext cx="215392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Freeform 7"/>
          <p:cNvSpPr/>
          <p:nvPr/>
        </p:nvSpPr>
        <p:spPr bwMode="auto">
          <a:xfrm>
            <a:off x="260985" y="2928620"/>
            <a:ext cx="2147570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26916" y="299177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8000" l="9585" r="94569">
                        <a14:foregroundMark x1="25399" y1="89455" x2="25399" y2="89455"/>
                        <a14:foregroundMark x1="25559" y1="85636" x2="25559" y2="85636"/>
                        <a14:foregroundMark x1="18690" y1="84545" x2="18690" y2="84545"/>
                        <a14:foregroundMark x1="27636" y1="94182" x2="27636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896" y="1798295"/>
            <a:ext cx="4510730" cy="351890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769870" y="2306955"/>
            <a:ext cx="1744504" cy="622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组</a:t>
            </a:r>
            <a:r>
              <a:rPr lang="zh-CN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长</a:t>
            </a:r>
            <a:r>
              <a:rPr lang="zh-CN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zh-CN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926370" y="4603924"/>
            <a:ext cx="1467338" cy="575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3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操作员</a:t>
            </a:r>
            <a:endParaRPr lang="zh-CN" altLang="en-US" sz="33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73763" y="2307044"/>
            <a:ext cx="1467338" cy="575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陈述员</a:t>
            </a:r>
            <a:endParaRPr lang="zh-CN" altLang="en-US" sz="33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21249" y="4663706"/>
            <a:ext cx="1467338" cy="575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3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记录员</a:t>
            </a:r>
            <a:endParaRPr lang="zh-CN" altLang="en-US" sz="33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260985" y="2408555"/>
            <a:ext cx="214757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情境导入、明确目标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Freeform 7"/>
          <p:cNvSpPr/>
          <p:nvPr/>
        </p:nvSpPr>
        <p:spPr bwMode="auto">
          <a:xfrm>
            <a:off x="281305" y="3385185"/>
            <a:ext cx="213360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2" name="Freeform 7"/>
          <p:cNvSpPr/>
          <p:nvPr/>
        </p:nvSpPr>
        <p:spPr bwMode="auto">
          <a:xfrm>
            <a:off x="281305" y="3886200"/>
            <a:ext cx="213360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81305" y="4398645"/>
            <a:ext cx="213360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81305" y="4939030"/>
            <a:ext cx="213360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Freeform 7"/>
          <p:cNvSpPr/>
          <p:nvPr/>
        </p:nvSpPr>
        <p:spPr bwMode="auto">
          <a:xfrm>
            <a:off x="281940" y="2928620"/>
            <a:ext cx="2126615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26916" y="299177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Freeform 7"/>
          <p:cNvSpPr/>
          <p:nvPr/>
        </p:nvSpPr>
        <p:spPr bwMode="auto">
          <a:xfrm>
            <a:off x="281940" y="2408555"/>
            <a:ext cx="212661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情境导入、明确目标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8000" l="9585" r="94569">
                        <a14:foregroundMark x1="25399" y1="89455" x2="25399" y2="89455"/>
                        <a14:foregroundMark x1="25559" y1="85636" x2="25559" y2="85636"/>
                        <a14:foregroundMark x1="18690" y1="84545" x2="18690" y2="84545"/>
                        <a14:foregroundMark x1="27636" y1="94182" x2="27636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221" y="1841038"/>
            <a:ext cx="1176814" cy="918210"/>
          </a:xfrm>
          <a:prstGeom prst="rect">
            <a:avLst/>
          </a:prstGeom>
        </p:spPr>
      </p:pic>
      <p:pic>
        <p:nvPicPr>
          <p:cNvPr id="1026" name="图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710" y="1156335"/>
            <a:ext cx="3996690" cy="28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545" y="3493135"/>
            <a:ext cx="4312920" cy="2328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Freeform 7"/>
          <p:cNvSpPr/>
          <p:nvPr/>
        </p:nvSpPr>
        <p:spPr bwMode="auto">
          <a:xfrm>
            <a:off x="334645" y="3385185"/>
            <a:ext cx="208026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2" name="Freeform 7"/>
          <p:cNvSpPr/>
          <p:nvPr/>
        </p:nvSpPr>
        <p:spPr bwMode="auto">
          <a:xfrm>
            <a:off x="334645" y="3886200"/>
            <a:ext cx="208026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333375" y="4398645"/>
            <a:ext cx="208153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334645" y="4939030"/>
            <a:ext cx="208026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333851" y="2424589"/>
            <a:ext cx="2126456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334645" y="2936240"/>
            <a:ext cx="2080260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26916" y="299177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Text Box 77"/>
          <p:cNvSpPr txBox="1">
            <a:spLocks noChangeArrowheads="1"/>
          </p:cNvSpPr>
          <p:nvPr/>
        </p:nvSpPr>
        <p:spPr bwMode="auto">
          <a:xfrm>
            <a:off x="3130321" y="1843538"/>
            <a:ext cx="15163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归纳小结：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0550" y="2324735"/>
            <a:ext cx="5683885" cy="3584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288925" y="3872230"/>
            <a:ext cx="212598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88925" y="4398645"/>
            <a:ext cx="212598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88925" y="4939030"/>
            <a:ext cx="212598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288290" y="2424430"/>
            <a:ext cx="212661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18166" y="3503606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288290" y="3402330"/>
            <a:ext cx="2121535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机竞赛、深化理解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88290" y="2925445"/>
            <a:ext cx="212217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77"/>
          <p:cNvSpPr txBox="1">
            <a:spLocks noChangeArrowheads="1"/>
          </p:cNvSpPr>
          <p:nvPr/>
        </p:nvSpPr>
        <p:spPr bwMode="auto">
          <a:xfrm>
            <a:off x="2843012" y="2102410"/>
            <a:ext cx="279590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x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+4x-221=0</a:t>
            </a:r>
          </a:p>
        </p:txBody>
      </p:sp>
      <p:sp>
        <p:nvSpPr>
          <p:cNvPr id="3" name="矩形 2"/>
          <p:cNvSpPr/>
          <p:nvPr/>
        </p:nvSpPr>
        <p:spPr>
          <a:xfrm>
            <a:off x="5668245" y="2111300"/>
            <a:ext cx="29756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+mn-ea"/>
              </a:rPr>
              <a:t>（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rgbClr val="7030A0"/>
                </a:solidFill>
                <a:latin typeface="+mn-ea"/>
              </a:rPr>
              <a:t>）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37x</a:t>
            </a:r>
            <a:r>
              <a:rPr lang="en-US" altLang="zh-CN" sz="2000" b="1" baseline="30000" dirty="0">
                <a:solidFill>
                  <a:srgbClr val="7030A0"/>
                </a:solidFill>
                <a:latin typeface="+mn-ea"/>
              </a:rPr>
              <a:t>2</a:t>
            </a:r>
            <a:r>
              <a:rPr lang="en-US" altLang="zh-CN" sz="2000" b="1" dirty="0">
                <a:solidFill>
                  <a:srgbClr val="7030A0"/>
                </a:solidFill>
                <a:latin typeface="+mn-ea"/>
              </a:rPr>
              <a:t>+119x+103=0</a:t>
            </a:r>
          </a:p>
        </p:txBody>
      </p:sp>
      <p:pic>
        <p:nvPicPr>
          <p:cNvPr id="45" name="Picture 2" descr="https://timgsa.baidu.com/timg?image&amp;quality=80&amp;size=b9999_10000&amp;sec=1541362712066&amp;di=87e84ce5c6420697aa0473d85d7d0414&amp;imgtype=0&amp;src=http%3A%2F%2Fpcs4.clubstatic.lenovo.com.cn%2Fdata%2Fattachment%2Fforum%2F201711%2F16%2F142544smazk67m2ho275zd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339" y="3276638"/>
            <a:ext cx="2397155" cy="20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40800" y1="44800" x2="40800" y2="4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765" y="2962796"/>
            <a:ext cx="2702233" cy="2702233"/>
          </a:xfrm>
          <a:prstGeom prst="rect">
            <a:avLst/>
          </a:prstGeom>
        </p:spPr>
      </p:pic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2917975" y="1476733"/>
            <a:ext cx="53644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活动二：人机竞赛求一元二次方程的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7508" y="3347085"/>
            <a:ext cx="2249805" cy="2483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273844" y="3886200"/>
            <a:ext cx="2140744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74320" y="4399121"/>
            <a:ext cx="214026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74320" y="4939189"/>
            <a:ext cx="214026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273844" y="2424589"/>
            <a:ext cx="2140744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18166" y="3503606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272891" y="3402330"/>
            <a:ext cx="2137410" cy="350996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机竞赛、深化理解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73368" y="2925604"/>
            <a:ext cx="2136934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08831" y="1651230"/>
            <a:ext cx="689610" cy="117602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7200" b="1" cap="none" spc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l="12918" t="22591" r="35011" b="25846"/>
          <a:stretch>
            <a:fillRect/>
          </a:stretch>
        </p:blipFill>
        <p:spPr>
          <a:xfrm>
            <a:off x="6160294" y="2925604"/>
            <a:ext cx="2749868" cy="171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82" t="-675" r="23355" b="675"/>
          <a:stretch>
            <a:fillRect/>
          </a:stretch>
        </p:blipFill>
        <p:spPr>
          <a:xfrm>
            <a:off x="4218623" y="1544479"/>
            <a:ext cx="2717483" cy="15821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8480" y="2925604"/>
            <a:ext cx="1824990" cy="25131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76220" y="5635625"/>
            <a:ext cx="6285230" cy="299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350" dirty="0"/>
              <a:t>以小组为单位，分</a:t>
            </a:r>
            <a:r>
              <a:rPr lang="en-US" altLang="zh-CN" sz="1350" dirty="0"/>
              <a:t>AB</a:t>
            </a:r>
            <a:r>
              <a:rPr lang="zh-CN" altLang="en-US" sz="1350" dirty="0"/>
              <a:t>两组，</a:t>
            </a:r>
            <a:r>
              <a:rPr lang="en-US" altLang="zh-CN" sz="1350" dirty="0"/>
              <a:t>A</a:t>
            </a:r>
            <a:r>
              <a:rPr lang="zh-CN" altLang="en-US" sz="1350" dirty="0"/>
              <a:t>组出题并手工求解，</a:t>
            </a:r>
            <a:r>
              <a:rPr lang="en-US" altLang="zh-CN" sz="1350" dirty="0"/>
              <a:t>B</a:t>
            </a:r>
            <a:r>
              <a:rPr lang="zh-CN" altLang="en-US" sz="1350" dirty="0"/>
              <a:t>组用</a:t>
            </a:r>
            <a:r>
              <a:rPr lang="en-US" altLang="zh-CN" sz="1350" dirty="0"/>
              <a:t>VB</a:t>
            </a:r>
            <a:r>
              <a:rPr lang="zh-CN" altLang="en-US" sz="1350" dirty="0"/>
              <a:t>程序求解，进行对抗。</a:t>
            </a:r>
          </a:p>
        </p:txBody>
      </p:sp>
      <p:sp>
        <p:nvSpPr>
          <p:cNvPr id="9" name="矩形 8"/>
          <p:cNvSpPr/>
          <p:nvPr/>
        </p:nvSpPr>
        <p:spPr>
          <a:xfrm>
            <a:off x="3718541" y="1651230"/>
            <a:ext cx="751205" cy="117602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7200" b="1" cap="none" spc="0" dirty="0" smtClean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234315" y="3886200"/>
            <a:ext cx="218059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34315" y="4398645"/>
            <a:ext cx="218059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34315" y="4939030"/>
            <a:ext cx="218059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234315" y="2424430"/>
            <a:ext cx="218059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18166" y="3503606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233680" y="3402330"/>
            <a:ext cx="2176145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机竞赛、深化理解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33680" y="2925445"/>
            <a:ext cx="217614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l="5044" t="16954" r="6895"/>
          <a:stretch>
            <a:fillRect/>
          </a:stretch>
        </p:blipFill>
        <p:spPr>
          <a:xfrm>
            <a:off x="2825966" y="1907312"/>
            <a:ext cx="6033135" cy="2313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1374" y="1291823"/>
            <a:ext cx="16209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归纳小结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/>
          <a:srcRect l="46243" t="33085" r="19957" b="20160"/>
          <a:stretch/>
        </p:blipFill>
        <p:spPr>
          <a:xfrm>
            <a:off x="4252686" y="4047289"/>
            <a:ext cx="3401322" cy="26451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274796" y="3396139"/>
            <a:ext cx="2135505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74796" y="4399121"/>
            <a:ext cx="2139791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74796" y="4939189"/>
            <a:ext cx="2139791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274320" y="2424589"/>
            <a:ext cx="214026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26916" y="396969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274796" y="3868579"/>
            <a:ext cx="2144078" cy="350996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74796" y="2925604"/>
            <a:ext cx="2135505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2885" y="2775585"/>
            <a:ext cx="6211570" cy="2877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72299" y="2174414"/>
            <a:ext cx="16209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</a:rPr>
              <a:t>归纳小结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319406" y="3411855"/>
            <a:ext cx="209042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318770" y="3871595"/>
            <a:ext cx="209105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</a:t>
            </a:r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</a:t>
            </a: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318770" y="4939030"/>
            <a:ext cx="209613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319405" y="2424430"/>
            <a:ext cx="2095500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26916" y="447406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318770" y="4372610"/>
            <a:ext cx="2099945" cy="351155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318770" y="2925445"/>
            <a:ext cx="2091055" cy="351155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277" y="4109635"/>
            <a:ext cx="2368147" cy="208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96185" y="4257123"/>
            <a:ext cx="3122371" cy="10618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100" dirty="0" smtClean="0">
                <a:solidFill>
                  <a:srgbClr val="7030A0"/>
                </a:solidFill>
              </a:rPr>
              <a:t>辩论：</a:t>
            </a:r>
            <a:r>
              <a:rPr lang="zh-CN" altLang="zh-CN" sz="2100" dirty="0">
                <a:solidFill>
                  <a:srgbClr val="0B5FD1"/>
                </a:solidFill>
              </a:rPr>
              <a:t>未来的人工智能是否能代替教师的教育教学工作？</a:t>
            </a:r>
          </a:p>
        </p:txBody>
      </p:sp>
      <p:sp>
        <p:nvSpPr>
          <p:cNvPr id="3" name="矩形 2"/>
          <p:cNvSpPr/>
          <p:nvPr/>
        </p:nvSpPr>
        <p:spPr>
          <a:xfrm>
            <a:off x="2885363" y="1094363"/>
            <a:ext cx="56830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新闻链接：人工智能打败老师，我们的教育真的需要改革了？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kern="100" dirty="0" smtClean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最近在河南郑州，由</a:t>
            </a:r>
            <a:r>
              <a:rPr lang="zh-CN" altLang="zh-CN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教育部门和相关企业联手，举办了一场以教育型人工智能机器人和在职老师的大对决。在为期四天的时间里，三位高级教师和机器人分别对部分初中生进行数学方面的辅导，最后以比较考生成绩的方式分出输赢。最终，机器人组在平均成绩和最高最低分上均获得了优胜，教师组遭遇惨败。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2" name="Freeform 7"/>
          <p:cNvSpPr/>
          <p:nvPr/>
        </p:nvSpPr>
        <p:spPr bwMode="auto">
          <a:xfrm>
            <a:off x="218123" y="3411855"/>
            <a:ext cx="2237899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16694" y="3871913"/>
            <a:ext cx="219360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</a:t>
            </a:r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</a:t>
            </a: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16694" y="4369118"/>
            <a:ext cx="218598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</a:t>
            </a:r>
            <a:r>
              <a:rPr lang="zh-CN" altLang="en-US" sz="135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升华</a:t>
            </a: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Freeform 7"/>
          <p:cNvSpPr/>
          <p:nvPr/>
        </p:nvSpPr>
        <p:spPr bwMode="auto">
          <a:xfrm>
            <a:off x="217170" y="2397443"/>
            <a:ext cx="2197418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526916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511200" y="504755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2526916" y="250535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Freeform 7"/>
          <p:cNvSpPr/>
          <p:nvPr/>
        </p:nvSpPr>
        <p:spPr bwMode="auto">
          <a:xfrm>
            <a:off x="218123" y="4929664"/>
            <a:ext cx="2192179" cy="350996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en-US" altLang="zh-CN" sz="135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17646" y="2925604"/>
            <a:ext cx="2192655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14"/>
          <a:stretch>
            <a:fillRect/>
          </a:stretch>
        </p:blipFill>
        <p:spPr>
          <a:xfrm>
            <a:off x="2764155" y="2397760"/>
            <a:ext cx="6323965" cy="3082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75249" y="1714721"/>
            <a:ext cx="7779434" cy="4615741"/>
            <a:chOff x="1250492" y="1143295"/>
            <a:chExt cx="9175554" cy="510160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0492" y="1143295"/>
              <a:ext cx="9175554" cy="5101607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250517" y="1814451"/>
              <a:ext cx="8028494" cy="408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b="1" kern="0" noProof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教学评价：</a:t>
              </a: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98806" y="2564130"/>
            <a:ext cx="6820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在教学实践过程中对学生操作效果的及时反馈评价；</a:t>
            </a:r>
          </a:p>
          <a:p>
            <a:endParaRPr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完成本节课的学习任务后，学生根据教学目标完成自我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在小组协作学习过程中学生间进行互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5852161" y="196948"/>
            <a:ext cx="1125414" cy="498935"/>
          </a:xfrm>
          <a:prstGeom prst="parallelogram">
            <a:avLst>
              <a:gd name="adj" fmla="val 42391"/>
            </a:avLst>
          </a:prstGeom>
          <a:solidFill>
            <a:srgbClr val="9C9C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教学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过程</a:t>
            </a:r>
            <a:endParaRPr lang="zh-CN" altLang="en-US" sz="1400" dirty="0"/>
          </a:p>
        </p:txBody>
      </p:sp>
      <p:sp>
        <p:nvSpPr>
          <p:cNvPr id="39" name="平行四边形 38"/>
          <p:cNvSpPr/>
          <p:nvPr/>
        </p:nvSpPr>
        <p:spPr>
          <a:xfrm>
            <a:off x="6877266" y="196948"/>
            <a:ext cx="1125414" cy="498935"/>
          </a:xfrm>
          <a:prstGeom prst="parallelogram">
            <a:avLst>
              <a:gd name="adj" fmla="val 42391"/>
            </a:avLst>
          </a:prstGeom>
          <a:solidFill>
            <a:srgbClr val="F38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教学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评价</a:t>
            </a:r>
            <a:endParaRPr lang="zh-CN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164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88837" y="938616"/>
            <a:ext cx="7253207" cy="476573"/>
          </a:xfrm>
          <a:prstGeom prst="parallelogram">
            <a:avLst>
              <a:gd name="adj" fmla="val 49390"/>
            </a:avLst>
          </a:prstGeom>
          <a:solidFill>
            <a:srgbClr val="EFEFEF"/>
          </a:solidFill>
          <a:ln>
            <a:solidFill>
              <a:srgbClr val="EFEFE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平行四边形 10"/>
          <p:cNvSpPr/>
          <p:nvPr/>
        </p:nvSpPr>
        <p:spPr>
          <a:xfrm>
            <a:off x="777812" y="979298"/>
            <a:ext cx="1278610" cy="395207"/>
          </a:xfrm>
          <a:prstGeom prst="parallelogram">
            <a:avLst>
              <a:gd name="adj" fmla="val 39706"/>
            </a:avLst>
          </a:prstGeom>
          <a:solidFill>
            <a:srgbClr val="F2811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说课目录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684" l="2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122" y="857250"/>
            <a:ext cx="5341870" cy="5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27"/>
          <p:cNvCxnSpPr/>
          <p:nvPr/>
        </p:nvCxnSpPr>
        <p:spPr>
          <a:xfrm>
            <a:off x="1250259" y="1941088"/>
            <a:ext cx="7937" cy="330766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4146" y="2375203"/>
            <a:ext cx="1019062" cy="2864941"/>
            <a:chOff x="253075" y="2516806"/>
            <a:chExt cx="1358749" cy="3819921"/>
          </a:xfrm>
        </p:grpSpPr>
        <p:sp>
          <p:nvSpPr>
            <p:cNvPr id="31" name="圆角矩形 30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教材分析</a:t>
              </a:r>
            </a:p>
            <a:p>
              <a:endParaRPr lang="zh-CN" altLang="en-US" sz="3600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309508" y="2375203"/>
            <a:ext cx="1019062" cy="2864941"/>
            <a:chOff x="253075" y="2516806"/>
            <a:chExt cx="1358749" cy="3819921"/>
          </a:xfrm>
        </p:grpSpPr>
        <p:sp>
          <p:nvSpPr>
            <p:cNvPr id="35" name="圆角矩形 34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教学对象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2485115" y="1941088"/>
            <a:ext cx="7937" cy="34349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667476" y="2375203"/>
            <a:ext cx="1019062" cy="2864941"/>
            <a:chOff x="253075" y="2516806"/>
            <a:chExt cx="1358749" cy="3819921"/>
          </a:xfrm>
        </p:grpSpPr>
        <p:sp>
          <p:nvSpPr>
            <p:cNvPr id="41" name="圆角矩形 40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目标分析</a:t>
              </a:r>
              <a:endParaRPr lang="zh-CN" altLang="en-US" sz="3600" b="1" dirty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5" name="直接连接符 44"/>
          <p:cNvCxnSpPr/>
          <p:nvPr/>
        </p:nvCxnSpPr>
        <p:spPr>
          <a:xfrm>
            <a:off x="3833467" y="2028749"/>
            <a:ext cx="7937" cy="34349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3980957" y="2374889"/>
            <a:ext cx="1019062" cy="2864941"/>
            <a:chOff x="253075" y="2516806"/>
            <a:chExt cx="1358749" cy="3819921"/>
          </a:xfrm>
        </p:grpSpPr>
        <p:sp>
          <p:nvSpPr>
            <p:cNvPr id="47" name="圆角矩形 46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重</a:t>
              </a:r>
              <a:endParaRPr lang="en-US" altLang="zh-CN" sz="3600" b="1" dirty="0" smtClean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、</a:t>
              </a:r>
              <a:endParaRPr lang="en-US" altLang="zh-CN" sz="3600" b="1" dirty="0" smtClean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难点</a:t>
              </a:r>
              <a:endParaRPr lang="zh-CN" altLang="en-US" sz="3600" b="1" dirty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1" name="直接连接符 50"/>
          <p:cNvCxnSpPr/>
          <p:nvPr/>
        </p:nvCxnSpPr>
        <p:spPr>
          <a:xfrm>
            <a:off x="5205068" y="2028749"/>
            <a:ext cx="7937" cy="34349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5344663" y="2383808"/>
            <a:ext cx="1019062" cy="2864941"/>
            <a:chOff x="253075" y="2516806"/>
            <a:chExt cx="1358749" cy="3819921"/>
          </a:xfrm>
        </p:grpSpPr>
        <p:sp>
          <p:nvSpPr>
            <p:cNvPr id="53" name="圆角矩形 52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教</a:t>
              </a:r>
              <a:endParaRPr lang="en-US" altLang="zh-CN" sz="3600" b="1" dirty="0" smtClean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、</a:t>
              </a:r>
              <a:endParaRPr lang="en-US" altLang="zh-CN" sz="3600" b="1" dirty="0" smtClean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学法</a:t>
              </a:r>
              <a:endParaRPr lang="zh-CN" altLang="en-US" sz="3600" b="1" dirty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8" name="直接连接符 57"/>
          <p:cNvCxnSpPr/>
          <p:nvPr/>
        </p:nvCxnSpPr>
        <p:spPr>
          <a:xfrm>
            <a:off x="6498934" y="2006388"/>
            <a:ext cx="7937" cy="34349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6674697" y="2374771"/>
            <a:ext cx="1019062" cy="2864941"/>
            <a:chOff x="253075" y="2516806"/>
            <a:chExt cx="1358749" cy="3819921"/>
          </a:xfrm>
        </p:grpSpPr>
        <p:sp>
          <p:nvSpPr>
            <p:cNvPr id="62" name="圆角矩形 61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教学过程</a:t>
              </a:r>
              <a:endParaRPr lang="zh-CN" altLang="en-US" sz="3600" b="1" dirty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9" name="直接连接符 68"/>
          <p:cNvCxnSpPr/>
          <p:nvPr/>
        </p:nvCxnSpPr>
        <p:spPr>
          <a:xfrm>
            <a:off x="7893782" y="2015513"/>
            <a:ext cx="7937" cy="34349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7969044" y="2374771"/>
            <a:ext cx="1019062" cy="2864941"/>
            <a:chOff x="253075" y="2516806"/>
            <a:chExt cx="1358749" cy="3819921"/>
          </a:xfrm>
        </p:grpSpPr>
        <p:sp>
          <p:nvSpPr>
            <p:cNvPr id="71" name="圆角矩形 70"/>
            <p:cNvSpPr/>
            <p:nvPr/>
          </p:nvSpPr>
          <p:spPr>
            <a:xfrm>
              <a:off x="687028" y="3234985"/>
              <a:ext cx="924796" cy="3101742"/>
            </a:xfrm>
            <a:prstGeom prst="roundRect">
              <a:avLst>
                <a:gd name="adj" fmla="val 6410"/>
              </a:avLst>
            </a:pr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3600" b="1" dirty="0" smtClean="0">
                  <a:solidFill>
                    <a:srgbClr val="020A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Arial" panose="020B0604020202020204" pitchFamily="34" charset="0"/>
                </a:rPr>
                <a:t>教学评价</a:t>
              </a:r>
              <a:endParaRPr lang="zh-CN" altLang="en-US" sz="3600" b="1" dirty="0">
                <a:solidFill>
                  <a:srgbClr val="020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53075" y="2516806"/>
              <a:ext cx="867905" cy="867905"/>
              <a:chOff x="1038387" y="1445342"/>
              <a:chExt cx="867905" cy="867905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1038387" y="1445342"/>
                <a:ext cx="867905" cy="867905"/>
              </a:xfrm>
              <a:prstGeom prst="roundRect">
                <a:avLst/>
              </a:prstGeom>
              <a:solidFill>
                <a:srgbClr val="F8931D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255363" y="1580827"/>
                <a:ext cx="495945" cy="61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852161" y="196948"/>
            <a:ext cx="1125414" cy="498935"/>
          </a:xfrm>
          <a:prstGeom prst="parallelogram">
            <a:avLst>
              <a:gd name="adj" fmla="val 42391"/>
            </a:avLst>
          </a:prstGeom>
          <a:solidFill>
            <a:srgbClr val="9C9C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教学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过程</a:t>
            </a:r>
            <a:endParaRPr lang="zh-CN" altLang="en-US" sz="1400" dirty="0"/>
          </a:p>
        </p:txBody>
      </p:sp>
      <p:sp>
        <p:nvSpPr>
          <p:cNvPr id="39" name="平行四边形 38"/>
          <p:cNvSpPr/>
          <p:nvPr/>
        </p:nvSpPr>
        <p:spPr>
          <a:xfrm>
            <a:off x="6877266" y="196948"/>
            <a:ext cx="1125414" cy="498935"/>
          </a:xfrm>
          <a:prstGeom prst="parallelogram">
            <a:avLst>
              <a:gd name="adj" fmla="val 42391"/>
            </a:avLst>
          </a:prstGeom>
          <a:solidFill>
            <a:srgbClr val="F38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教学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评价</a:t>
            </a:r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45" y="1143975"/>
            <a:ext cx="4569110" cy="56827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2161" y="3226887"/>
            <a:ext cx="2835593" cy="3214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1072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5394" y="3165181"/>
            <a:ext cx="399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EC70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6000" b="1" dirty="0" smtClean="0">
                <a:solidFill>
                  <a:srgbClr val="EC70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大家！</a:t>
            </a:r>
            <a:endParaRPr lang="zh-CN" altLang="en-US" sz="6000" b="1" dirty="0">
              <a:solidFill>
                <a:srgbClr val="EC7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702663" y="5498259"/>
            <a:ext cx="7954156" cy="0"/>
          </a:xfrm>
          <a:prstGeom prst="line">
            <a:avLst/>
          </a:prstGeom>
          <a:ln>
            <a:solidFill>
              <a:srgbClr val="EC7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8505044" y="1683720"/>
            <a:ext cx="0" cy="3973271"/>
          </a:xfrm>
          <a:prstGeom prst="line">
            <a:avLst/>
          </a:prstGeom>
          <a:ln>
            <a:solidFill>
              <a:srgbClr val="EC7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4" y="1571580"/>
            <a:ext cx="2673458" cy="364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7"/>
          <p:cNvSpPr/>
          <p:nvPr/>
        </p:nvSpPr>
        <p:spPr bwMode="auto">
          <a:xfrm>
            <a:off x="3231396" y="2851568"/>
            <a:ext cx="2022482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字处理和表处理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3208148" y="2208880"/>
            <a:ext cx="2103896" cy="519734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3.1</a:t>
            </a:r>
            <a:r>
              <a:rPr lang="en-US" altLang="zh-CN" sz="135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现代计算机</a:t>
            </a:r>
            <a:r>
              <a:rPr lang="en-US" altLang="zh-CN" sz="135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处理工具</a:t>
            </a:r>
            <a:r>
              <a:rPr lang="en-US" altLang="zh-CN" sz="1350" kern="0" dirty="0" smtClea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------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计算机</a:t>
            </a:r>
            <a:endParaRPr lang="zh-CN" altLang="en-US" sz="1350" kern="0" dirty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1396" y="1642438"/>
            <a:ext cx="5184185" cy="460375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信息的加工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endCxn id="3" idx="1"/>
          </p:cNvCxnSpPr>
          <p:nvPr/>
        </p:nvCxnSpPr>
        <p:spPr>
          <a:xfrm>
            <a:off x="2005223" y="2262254"/>
            <a:ext cx="418454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7"/>
          <p:cNvSpPr/>
          <p:nvPr/>
        </p:nvSpPr>
        <p:spPr bwMode="auto">
          <a:xfrm>
            <a:off x="3231396" y="3494855"/>
            <a:ext cx="2022482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多媒体信息处理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3231396" y="4062481"/>
            <a:ext cx="2022482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算法及其实现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231396" y="4699848"/>
            <a:ext cx="2022482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3.5.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智能处理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35290" y="2468746"/>
            <a:ext cx="418454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7"/>
          <p:cNvSpPr/>
          <p:nvPr/>
        </p:nvSpPr>
        <p:spPr bwMode="auto">
          <a:xfrm>
            <a:off x="5823488" y="2225226"/>
            <a:ext cx="2499101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3.1.1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计算机的基本功能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5823488" y="2797379"/>
            <a:ext cx="2499101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3.1.2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计算机的基本特征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5753744" y="3494855"/>
            <a:ext cx="2568846" cy="351000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en-US" altLang="zh-CN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3.1.3</a:t>
            </a:r>
            <a:r>
              <a:rPr lang="zh-CN" altLang="en-US" sz="135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计算机并非无所不能</a:t>
            </a:r>
            <a:endParaRPr lang="zh-CN" altLang="en-US" sz="135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7"/>
          <p:cNvSpPr/>
          <p:nvPr/>
        </p:nvSpPr>
        <p:spPr bwMode="auto">
          <a:xfrm>
            <a:off x="5823488" y="4153614"/>
            <a:ext cx="2499101" cy="519734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r>
              <a:rPr lang="en-US" altLang="zh-CN" sz="13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3.1.4</a:t>
            </a:r>
            <a:r>
              <a:rPr lang="zh-CN" altLang="en-US" sz="13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用计算机解决问的一般步骤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81050" y="1025394"/>
            <a:ext cx="7485380" cy="1790863"/>
            <a:chOff x="814646" y="1534042"/>
            <a:chExt cx="6615891" cy="2189399"/>
          </a:xfrm>
        </p:grpSpPr>
        <p:grpSp>
          <p:nvGrpSpPr>
            <p:cNvPr id="18" name="组合 17"/>
            <p:cNvGrpSpPr/>
            <p:nvPr/>
          </p:nvGrpSpPr>
          <p:grpSpPr>
            <a:xfrm>
              <a:off x="814646" y="1534042"/>
              <a:ext cx="6615891" cy="2145651"/>
              <a:chOff x="665017" y="1908115"/>
              <a:chExt cx="6615891" cy="2145651"/>
            </a:xfrm>
          </p:grpSpPr>
          <p:sp>
            <p:nvSpPr>
              <p:cNvPr id="28" name="矩形: 圆角 5"/>
              <p:cNvSpPr/>
              <p:nvPr/>
            </p:nvSpPr>
            <p:spPr>
              <a:xfrm>
                <a:off x="665017" y="2369127"/>
                <a:ext cx="6615891" cy="1684639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860597" y="1908115"/>
                <a:ext cx="2858135" cy="689352"/>
              </a:xfrm>
              <a:prstGeom prst="parallelogram">
                <a:avLst>
                  <a:gd name="adj" fmla="val 0"/>
                </a:avLst>
              </a:prstGeom>
              <a:solidFill>
                <a:srgbClr val="00B0F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lvl="0"/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、说地位：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010180" y="2257765"/>
              <a:ext cx="6096000" cy="14656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本课让学生掌握用计算机解决问题的一般步骤和算法的概念，既是对前面课程内容的补充，也是后续学习信息处理及算法编程知识的基础。</a:t>
              </a:r>
              <a:endPara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6935" y="3380105"/>
            <a:ext cx="7389495" cy="1992663"/>
            <a:chOff x="990311" y="1728200"/>
            <a:chExt cx="6615371" cy="1312313"/>
          </a:xfrm>
        </p:grpSpPr>
        <p:grpSp>
          <p:nvGrpSpPr>
            <p:cNvPr id="31" name="组合 30"/>
            <p:cNvGrpSpPr/>
            <p:nvPr/>
          </p:nvGrpSpPr>
          <p:grpSpPr>
            <a:xfrm>
              <a:off x="990311" y="1728200"/>
              <a:ext cx="6615371" cy="1312313"/>
              <a:chOff x="840682" y="2102273"/>
              <a:chExt cx="6615371" cy="1312313"/>
            </a:xfrm>
          </p:grpSpPr>
          <p:sp>
            <p:nvSpPr>
              <p:cNvPr id="33" name="矩形: 圆角 12"/>
              <p:cNvSpPr/>
              <p:nvPr/>
            </p:nvSpPr>
            <p:spPr>
              <a:xfrm>
                <a:off x="840682" y="2336273"/>
                <a:ext cx="6615371" cy="1078313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910928" y="2102273"/>
                <a:ext cx="2858008" cy="395836"/>
              </a:xfrm>
              <a:prstGeom prst="parallelogram">
                <a:avLst>
                  <a:gd name="adj" fmla="val 0"/>
                </a:avLst>
              </a:prstGeom>
              <a:solidFill>
                <a:srgbClr val="7030A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lvl="0" algn="ctr"/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20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000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、说教材处理：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010180" y="2257765"/>
              <a:ext cx="6096000" cy="526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本课在教材中篇幅较少，因此我将算法和编程的知识补充进来，使得教学内容更加丰满，教学过程衔接也更顺畅。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timgsa.baidu.com/timg?image&amp;quality=80&amp;size=b9999_10000&amp;sec=1541968051847&amp;di=3e0e23acad098068e118e957f398d888&amp;imgtype=0&amp;src=http%3A%2F%2Fimg10.360buyimg.com%2Fn12%2Fjfs%2Ft532%2F23%2F1275909535%2F49046%2F4c9fedaa%2F54c213c1N7376b147.jpg%2521q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"/>
          <a:stretch>
            <a:fillRect/>
          </a:stretch>
        </p:blipFill>
        <p:spPr bwMode="auto">
          <a:xfrm>
            <a:off x="6274044" y="2876770"/>
            <a:ext cx="2701290" cy="34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rcRect b="5807"/>
          <a:stretch>
            <a:fillRect/>
          </a:stretch>
        </p:blipFill>
        <p:spPr>
          <a:xfrm>
            <a:off x="249313" y="2817019"/>
            <a:ext cx="2767965" cy="335288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13661" y="1659287"/>
            <a:ext cx="994184" cy="994184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6947308" y="1558762"/>
            <a:ext cx="994184" cy="994184"/>
          </a:xfrm>
          <a:prstGeom prst="ellipse">
            <a:avLst/>
          </a:prstGeom>
          <a:solidFill>
            <a:srgbClr val="F2811A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7120275" y="1691435"/>
            <a:ext cx="99505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迷你简综艺" panose="03000509000000000000" pitchFamily="65" charset="-122"/>
                <a:ea typeface="迷你简综艺" panose="03000509000000000000" pitchFamily="65" charset="-122"/>
                <a:cs typeface="经典综艺体简" panose="02010609000101010101" pitchFamily="49" charset="-122"/>
              </a:rPr>
              <a:t>基础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32" y="1531327"/>
            <a:ext cx="1068173" cy="11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enovo\Desktop\QQ截图2018111201241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71429" y1="38298" x2="71429" y2="38298"/>
                        <a14:foregroundMark x1="76786" y1="76596" x2="76786" y2="76596"/>
                        <a14:foregroundMark x1="39286" y1="19149" x2="39286" y2="19149"/>
                        <a14:foregroundMark x1="37500" y1="68085" x2="37500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859" y="1989192"/>
            <a:ext cx="681787" cy="5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9548" y="1661191"/>
            <a:ext cx="101126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>
                <a:latin typeface="迷你简综艺" panose="03000509000000000000" pitchFamily="65" charset="-122"/>
                <a:ea typeface="迷你简综艺" panose="03000509000000000000" pitchFamily="65" charset="-122"/>
                <a:cs typeface="经典综艺体简" panose="02010609000101010101" pitchFamily="49" charset="-122"/>
              </a:rPr>
              <a:t>对象</a:t>
            </a:r>
            <a:endParaRPr lang="zh-CN" altLang="en-US" sz="2100" dirty="0">
              <a:latin typeface="迷你简综艺" panose="03000509000000000000" pitchFamily="65" charset="-122"/>
              <a:ea typeface="迷你简综艺" panose="03000509000000000000" pitchFamily="65" charset="-122"/>
              <a:cs typeface="经典综艺体简" panose="02010609000101010101" pitchFamily="49" charset="-122"/>
            </a:endParaRPr>
          </a:p>
        </p:txBody>
      </p:sp>
      <p:pic>
        <p:nvPicPr>
          <p:cNvPr id="1028" name="Picture 4" descr="C:\Users\lenovo\Desktop\QQ截图201811120126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5238" l="4082" r="100000">
                        <a14:foregroundMark x1="73469" y1="47619" x2="73469" y2="47619"/>
                        <a14:foregroundMark x1="48980" y1="16667" x2="48980" y2="16667"/>
                        <a14:foregroundMark x1="38776" y1="61905" x2="3877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963" y="2021450"/>
            <a:ext cx="537314" cy="4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/>
          <a:srcRect b="4984"/>
          <a:stretch>
            <a:fillRect/>
          </a:stretch>
        </p:blipFill>
        <p:spPr>
          <a:xfrm>
            <a:off x="3171826" y="2876770"/>
            <a:ext cx="2947670" cy="3291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0128" y="1447816"/>
            <a:ext cx="5101068" cy="1547381"/>
            <a:chOff x="814647" y="1728200"/>
            <a:chExt cx="6291533" cy="1621829"/>
          </a:xfrm>
        </p:grpSpPr>
        <p:grpSp>
          <p:nvGrpSpPr>
            <p:cNvPr id="7" name="组合 6"/>
            <p:cNvGrpSpPr/>
            <p:nvPr/>
          </p:nvGrpSpPr>
          <p:grpSpPr>
            <a:xfrm>
              <a:off x="814647" y="1728200"/>
              <a:ext cx="5352131" cy="1621829"/>
              <a:chOff x="665018" y="2102273"/>
              <a:chExt cx="5352131" cy="1621829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665018" y="2369127"/>
                <a:ext cx="5352131" cy="1354975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860551" y="2102273"/>
                <a:ext cx="2858008" cy="468000"/>
              </a:xfrm>
              <a:prstGeom prst="parallelogram">
                <a:avLst>
                  <a:gd name="adj" fmla="val 0"/>
                </a:avLst>
              </a:prstGeom>
              <a:solidFill>
                <a:srgbClr val="00B0F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/>
                <a:r>
                  <a:rPr lang="zh-CN" altLang="en-US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r>
                  <a:rPr lang="zh-CN" altLang="en-US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、知识与</a:t>
                </a:r>
                <a:r>
                  <a:rPr lang="zh-CN" altLang="en-US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技能</a:t>
                </a:r>
                <a:endParaRPr lang="zh-CN" altLang="en-US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010180" y="2257765"/>
              <a:ext cx="6096000" cy="9663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）了解什么是算法；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）能描述人和用计算机解决问题的基本过程</a:t>
              </a:r>
              <a:endPara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）能说出人与计算机解决问题的异同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9036" y="3107745"/>
            <a:ext cx="5093140" cy="1477949"/>
            <a:chOff x="814647" y="1728200"/>
            <a:chExt cx="6268451" cy="1247363"/>
          </a:xfrm>
        </p:grpSpPr>
        <p:grpSp>
          <p:nvGrpSpPr>
            <p:cNvPr id="11" name="组合 10"/>
            <p:cNvGrpSpPr/>
            <p:nvPr/>
          </p:nvGrpSpPr>
          <p:grpSpPr>
            <a:xfrm>
              <a:off x="814647" y="1728200"/>
              <a:ext cx="5354448" cy="1247363"/>
              <a:chOff x="665018" y="2102273"/>
              <a:chExt cx="5354448" cy="1247363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665018" y="2369128"/>
                <a:ext cx="5354448" cy="980508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860552" y="2102273"/>
                <a:ext cx="2699080" cy="380120"/>
              </a:xfrm>
              <a:prstGeom prst="parallelogram">
                <a:avLst>
                  <a:gd name="adj" fmla="val 0"/>
                </a:avLst>
              </a:prstGeom>
              <a:solidFill>
                <a:srgbClr val="7030A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lvl="0" algn="ctr"/>
                <a:r>
                  <a:rPr lang="zh-CN" altLang="en-US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</a:t>
                </a:r>
                <a:r>
                  <a:rPr lang="en-US" altLang="zh-CN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r>
                  <a:rPr lang="zh-CN" altLang="en-US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、过程与</a:t>
                </a:r>
                <a:r>
                  <a:rPr lang="zh-CN" altLang="en-US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方法</a:t>
                </a:r>
                <a:endParaRPr lang="zh-CN" altLang="en-US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987098" y="2239712"/>
              <a:ext cx="6096000" cy="5445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）引导、交流与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VB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演示操作实践的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</a:t>
              </a:r>
              <a:endPara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）合作学习的过程与方法</a:t>
              </a:r>
              <a:endPara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070" y="4770391"/>
            <a:ext cx="4370475" cy="1413874"/>
            <a:chOff x="814646" y="1849696"/>
            <a:chExt cx="6446289" cy="1526343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646" y="1849696"/>
              <a:ext cx="6446289" cy="1526342"/>
              <a:chOff x="665017" y="2223769"/>
              <a:chExt cx="6446289" cy="1526342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665017" y="2490625"/>
                <a:ext cx="6446289" cy="1259486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860549" y="2223769"/>
                <a:ext cx="3501930" cy="468000"/>
              </a:xfrm>
              <a:prstGeom prst="parallelogram">
                <a:avLst>
                  <a:gd name="adj" fmla="val 0"/>
                </a:avLst>
              </a:prstGeom>
              <a:solidFill>
                <a:schemeClr val="accent6">
                  <a:lumMod val="50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/>
                <a:r>
                  <a:rPr lang="zh-CN" altLang="en-US" sz="1200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</a:t>
                </a:r>
                <a:r>
                  <a:rPr lang="en-US" altLang="zh-CN" sz="1500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5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、情感态度与价值观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010178" y="2379261"/>
              <a:ext cx="6250757" cy="996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）对学习算法与程序设计形成感性认识。</a:t>
              </a:r>
              <a:endPara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）对人工智能带来的影响及信息伦理道德进行思考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平行四边形 19"/>
          <p:cNvSpPr/>
          <p:nvPr/>
        </p:nvSpPr>
        <p:spPr>
          <a:xfrm>
            <a:off x="2840662" y="215566"/>
            <a:ext cx="1125414" cy="459684"/>
          </a:xfrm>
          <a:prstGeom prst="parallelogram">
            <a:avLst>
              <a:gd name="adj" fmla="val 42391"/>
            </a:avLst>
          </a:prstGeom>
          <a:solidFill>
            <a:srgbClr val="F3851A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目标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分析</a:t>
            </a:r>
            <a:endParaRPr lang="zh-CN" altLang="en-US" sz="14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4731808" y="1447816"/>
            <a:ext cx="4339418" cy="1547381"/>
            <a:chOff x="814647" y="1728200"/>
            <a:chExt cx="5352132" cy="1621829"/>
          </a:xfrm>
        </p:grpSpPr>
        <p:grpSp>
          <p:nvGrpSpPr>
            <p:cNvPr id="35" name="组合 34"/>
            <p:cNvGrpSpPr/>
            <p:nvPr/>
          </p:nvGrpSpPr>
          <p:grpSpPr>
            <a:xfrm>
              <a:off x="814647" y="1728200"/>
              <a:ext cx="5352131" cy="1621829"/>
              <a:chOff x="665018" y="2102273"/>
              <a:chExt cx="5352131" cy="1621829"/>
            </a:xfrm>
          </p:grpSpPr>
          <p:sp>
            <p:nvSpPr>
              <p:cNvPr id="37" name="矩形: 圆角 5"/>
              <p:cNvSpPr/>
              <p:nvPr/>
            </p:nvSpPr>
            <p:spPr>
              <a:xfrm>
                <a:off x="665018" y="2369127"/>
                <a:ext cx="5352131" cy="1354975"/>
              </a:xfrm>
              <a:prstGeom prst="roundRect">
                <a:avLst>
                  <a:gd name="adj" fmla="val 9919"/>
                </a:avLst>
              </a:prstGeom>
              <a:noFill/>
              <a:ln w="6350">
                <a:solidFill>
                  <a:srgbClr val="EC701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860551" y="2102273"/>
                <a:ext cx="2858008" cy="468000"/>
              </a:xfrm>
              <a:prstGeom prst="parallelogram">
                <a:avLst>
                  <a:gd name="adj" fmla="val 0"/>
                </a:avLst>
              </a:prstGeom>
              <a:solidFill>
                <a:srgbClr val="00206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/>
                <a:r>
                  <a:rPr lang="zh-CN" altLang="en-US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kern="0" dirty="0" smtClean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教学重、难点</a:t>
                </a:r>
                <a:endParaRPr lang="zh-CN" altLang="en-US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010181" y="2257765"/>
              <a:ext cx="5156598" cy="677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）能描述人和用计算机解决问题的基本过程</a:t>
              </a:r>
              <a:endParaRPr lang="en-US" altLang="zh-CN" sz="1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5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）能说出人与计算机解决问题的异同</a:t>
              </a:r>
              <a:endPara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449407" y="2060517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305435" y="1442720"/>
            <a:ext cx="1145540" cy="1039495"/>
            <a:chOff x="4331653" y="1878676"/>
            <a:chExt cx="1438102" cy="1438102"/>
          </a:xfrm>
          <a:blipFill dpi="0" rotWithShape="1">
            <a:blip r:embed="rId4"/>
            <a:srcRect/>
            <a:tile tx="0" ty="0" sx="100000" sy="100000" flip="none" algn="tl"/>
          </a:blipFill>
        </p:grpSpPr>
        <p:sp>
          <p:nvSpPr>
            <p:cNvPr id="23" name="椭圆 22"/>
            <p:cNvSpPr/>
            <p:nvPr/>
          </p:nvSpPr>
          <p:spPr>
            <a:xfrm>
              <a:off x="4331653" y="1878676"/>
              <a:ext cx="1438102" cy="1438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Freeform 88"/>
            <p:cNvSpPr>
              <a:spLocks noEditPoints="1"/>
            </p:cNvSpPr>
            <p:nvPr/>
          </p:nvSpPr>
          <p:spPr bwMode="auto">
            <a:xfrm>
              <a:off x="4645285" y="2231505"/>
              <a:ext cx="901065" cy="799134"/>
            </a:xfrm>
            <a:custGeom>
              <a:avLst/>
              <a:gdLst>
                <a:gd name="T0" fmla="*/ 159 w 167"/>
                <a:gd name="T1" fmla="*/ 0 h 148"/>
                <a:gd name="T2" fmla="*/ 97 w 167"/>
                <a:gd name="T3" fmla="*/ 0 h 148"/>
                <a:gd name="T4" fmla="*/ 89 w 167"/>
                <a:gd name="T5" fmla="*/ 9 h 148"/>
                <a:gd name="T6" fmla="*/ 89 w 167"/>
                <a:gd name="T7" fmla="*/ 52 h 148"/>
                <a:gd name="T8" fmla="*/ 93 w 167"/>
                <a:gd name="T9" fmla="*/ 47 h 148"/>
                <a:gd name="T10" fmla="*/ 99 w 167"/>
                <a:gd name="T11" fmla="*/ 44 h 148"/>
                <a:gd name="T12" fmla="*/ 106 w 167"/>
                <a:gd name="T13" fmla="*/ 20 h 148"/>
                <a:gd name="T14" fmla="*/ 119 w 167"/>
                <a:gd name="T15" fmla="*/ 23 h 148"/>
                <a:gd name="T16" fmla="*/ 112 w 167"/>
                <a:gd name="T17" fmla="*/ 50 h 148"/>
                <a:gd name="T18" fmla="*/ 111 w 167"/>
                <a:gd name="T19" fmla="*/ 62 h 148"/>
                <a:gd name="T20" fmla="*/ 159 w 167"/>
                <a:gd name="T21" fmla="*/ 62 h 148"/>
                <a:gd name="T22" fmla="*/ 167 w 167"/>
                <a:gd name="T23" fmla="*/ 54 h 148"/>
                <a:gd name="T24" fmla="*/ 167 w 167"/>
                <a:gd name="T25" fmla="*/ 9 h 148"/>
                <a:gd name="T26" fmla="*/ 159 w 167"/>
                <a:gd name="T27" fmla="*/ 0 h 148"/>
                <a:gd name="T28" fmla="*/ 50 w 167"/>
                <a:gd name="T29" fmla="*/ 46 h 148"/>
                <a:gd name="T30" fmla="*/ 64 w 167"/>
                <a:gd name="T31" fmla="*/ 31 h 148"/>
                <a:gd name="T32" fmla="*/ 50 w 167"/>
                <a:gd name="T33" fmla="*/ 17 h 148"/>
                <a:gd name="T34" fmla="*/ 35 w 167"/>
                <a:gd name="T35" fmla="*/ 31 h 148"/>
                <a:gd name="T36" fmla="*/ 50 w 167"/>
                <a:gd name="T37" fmla="*/ 46 h 148"/>
                <a:gd name="T38" fmla="*/ 52 w 167"/>
                <a:gd name="T39" fmla="*/ 142 h 148"/>
                <a:gd name="T40" fmla="*/ 58 w 167"/>
                <a:gd name="T41" fmla="*/ 148 h 148"/>
                <a:gd name="T42" fmla="*/ 64 w 167"/>
                <a:gd name="T43" fmla="*/ 142 h 148"/>
                <a:gd name="T44" fmla="*/ 64 w 167"/>
                <a:gd name="T45" fmla="*/ 107 h 148"/>
                <a:gd name="T46" fmla="*/ 52 w 167"/>
                <a:gd name="T47" fmla="*/ 107 h 148"/>
                <a:gd name="T48" fmla="*/ 52 w 167"/>
                <a:gd name="T49" fmla="*/ 142 h 148"/>
                <a:gd name="T50" fmla="*/ 35 w 167"/>
                <a:gd name="T51" fmla="*/ 142 h 148"/>
                <a:gd name="T52" fmla="*/ 42 w 167"/>
                <a:gd name="T53" fmla="*/ 148 h 148"/>
                <a:gd name="T54" fmla="*/ 48 w 167"/>
                <a:gd name="T55" fmla="*/ 142 h 148"/>
                <a:gd name="T56" fmla="*/ 48 w 167"/>
                <a:gd name="T57" fmla="*/ 107 h 148"/>
                <a:gd name="T58" fmla="*/ 35 w 167"/>
                <a:gd name="T59" fmla="*/ 107 h 148"/>
                <a:gd name="T60" fmla="*/ 35 w 167"/>
                <a:gd name="T61" fmla="*/ 142 h 148"/>
                <a:gd name="T62" fmla="*/ 113 w 167"/>
                <a:gd name="T63" fmla="*/ 28 h 148"/>
                <a:gd name="T64" fmla="*/ 109 w 167"/>
                <a:gd name="T65" fmla="*/ 27 h 148"/>
                <a:gd name="T66" fmla="*/ 103 w 167"/>
                <a:gd name="T67" fmla="*/ 50 h 148"/>
                <a:gd name="T68" fmla="*/ 97 w 167"/>
                <a:gd name="T69" fmla="*/ 52 h 148"/>
                <a:gd name="T70" fmla="*/ 83 w 167"/>
                <a:gd name="T71" fmla="*/ 66 h 148"/>
                <a:gd name="T72" fmla="*/ 68 w 167"/>
                <a:gd name="T73" fmla="*/ 51 h 148"/>
                <a:gd name="T74" fmla="*/ 60 w 167"/>
                <a:gd name="T75" fmla="*/ 50 h 148"/>
                <a:gd name="T76" fmla="*/ 60 w 167"/>
                <a:gd name="T77" fmla="*/ 50 h 148"/>
                <a:gd name="T78" fmla="*/ 50 w 167"/>
                <a:gd name="T79" fmla="*/ 58 h 148"/>
                <a:gd name="T80" fmla="*/ 40 w 167"/>
                <a:gd name="T81" fmla="*/ 50 h 148"/>
                <a:gd name="T82" fmla="*/ 40 w 167"/>
                <a:gd name="T83" fmla="*/ 50 h 148"/>
                <a:gd name="T84" fmla="*/ 31 w 167"/>
                <a:gd name="T85" fmla="*/ 52 h 148"/>
                <a:gd name="T86" fmla="*/ 2 w 167"/>
                <a:gd name="T87" fmla="*/ 81 h 148"/>
                <a:gd name="T88" fmla="*/ 2 w 167"/>
                <a:gd name="T89" fmla="*/ 89 h 148"/>
                <a:gd name="T90" fmla="*/ 11 w 167"/>
                <a:gd name="T91" fmla="*/ 89 h 148"/>
                <a:gd name="T92" fmla="*/ 31 w 167"/>
                <a:gd name="T93" fmla="*/ 69 h 148"/>
                <a:gd name="T94" fmla="*/ 31 w 167"/>
                <a:gd name="T95" fmla="*/ 103 h 148"/>
                <a:gd name="T96" fmla="*/ 68 w 167"/>
                <a:gd name="T97" fmla="*/ 103 h 148"/>
                <a:gd name="T98" fmla="*/ 68 w 167"/>
                <a:gd name="T99" fmla="*/ 69 h 148"/>
                <a:gd name="T100" fmla="*/ 76 w 167"/>
                <a:gd name="T101" fmla="*/ 77 h 148"/>
                <a:gd name="T102" fmla="*/ 89 w 167"/>
                <a:gd name="T103" fmla="*/ 77 h 148"/>
                <a:gd name="T104" fmla="*/ 106 w 167"/>
                <a:gd name="T105" fmla="*/ 60 h 148"/>
                <a:gd name="T106" fmla="*/ 106 w 167"/>
                <a:gd name="T107" fmla="*/ 53 h 148"/>
                <a:gd name="T108" fmla="*/ 113 w 167"/>
                <a:gd name="T109" fmla="*/ 28 h 148"/>
                <a:gd name="T110" fmla="*/ 50 w 167"/>
                <a:gd name="T111" fmla="*/ 93 h 148"/>
                <a:gd name="T112" fmla="*/ 44 w 167"/>
                <a:gd name="T113" fmla="*/ 85 h 148"/>
                <a:gd name="T114" fmla="*/ 50 w 167"/>
                <a:gd name="T115" fmla="*/ 60 h 148"/>
                <a:gd name="T116" fmla="*/ 56 w 167"/>
                <a:gd name="T117" fmla="*/ 85 h 148"/>
                <a:gd name="T118" fmla="*/ 50 w 167"/>
                <a:gd name="T119" fmla="*/ 9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48">
                  <a:moveTo>
                    <a:pt x="159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3" y="0"/>
                    <a:pt x="89" y="4"/>
                    <a:pt x="89" y="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6"/>
                    <a:pt x="97" y="45"/>
                    <a:pt x="99" y="44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4"/>
                    <a:pt x="114" y="58"/>
                    <a:pt x="111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63" y="62"/>
                    <a:pt x="167" y="58"/>
                    <a:pt x="167" y="54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4"/>
                    <a:pt x="163" y="0"/>
                    <a:pt x="159" y="0"/>
                  </a:cubicBezTo>
                  <a:close/>
                  <a:moveTo>
                    <a:pt x="50" y="46"/>
                  </a:moveTo>
                  <a:cubicBezTo>
                    <a:pt x="58" y="46"/>
                    <a:pt x="64" y="39"/>
                    <a:pt x="64" y="31"/>
                  </a:cubicBezTo>
                  <a:cubicBezTo>
                    <a:pt x="64" y="23"/>
                    <a:pt x="58" y="17"/>
                    <a:pt x="50" y="17"/>
                  </a:cubicBezTo>
                  <a:cubicBezTo>
                    <a:pt x="42" y="17"/>
                    <a:pt x="35" y="23"/>
                    <a:pt x="35" y="31"/>
                  </a:cubicBezTo>
                  <a:cubicBezTo>
                    <a:pt x="35" y="39"/>
                    <a:pt x="42" y="46"/>
                    <a:pt x="50" y="46"/>
                  </a:cubicBezTo>
                  <a:close/>
                  <a:moveTo>
                    <a:pt x="52" y="142"/>
                  </a:moveTo>
                  <a:cubicBezTo>
                    <a:pt x="52" y="146"/>
                    <a:pt x="55" y="148"/>
                    <a:pt x="58" y="148"/>
                  </a:cubicBezTo>
                  <a:cubicBezTo>
                    <a:pt x="62" y="148"/>
                    <a:pt x="64" y="146"/>
                    <a:pt x="64" y="14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2" y="107"/>
                    <a:pt x="52" y="107"/>
                    <a:pt x="52" y="107"/>
                  </a:cubicBezTo>
                  <a:lnTo>
                    <a:pt x="52" y="142"/>
                  </a:lnTo>
                  <a:close/>
                  <a:moveTo>
                    <a:pt x="35" y="142"/>
                  </a:moveTo>
                  <a:cubicBezTo>
                    <a:pt x="35" y="146"/>
                    <a:pt x="38" y="148"/>
                    <a:pt x="42" y="148"/>
                  </a:cubicBezTo>
                  <a:cubicBezTo>
                    <a:pt x="45" y="148"/>
                    <a:pt x="48" y="146"/>
                    <a:pt x="48" y="142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35" y="107"/>
                    <a:pt x="35" y="107"/>
                    <a:pt x="35" y="107"/>
                  </a:cubicBezTo>
                  <a:lnTo>
                    <a:pt x="35" y="142"/>
                  </a:lnTo>
                  <a:close/>
                  <a:moveTo>
                    <a:pt x="113" y="28"/>
                  </a:moveTo>
                  <a:cubicBezTo>
                    <a:pt x="109" y="27"/>
                    <a:pt x="109" y="27"/>
                    <a:pt x="109" y="27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1" y="50"/>
                    <a:pt x="99" y="50"/>
                    <a:pt x="97" y="52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50"/>
                    <a:pt x="61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3" y="50"/>
                    <a:pt x="31" y="5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3"/>
                    <a:pt x="0" y="87"/>
                    <a:pt x="2" y="89"/>
                  </a:cubicBezTo>
                  <a:cubicBezTo>
                    <a:pt x="5" y="92"/>
                    <a:pt x="8" y="92"/>
                    <a:pt x="11" y="8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8" y="78"/>
                    <a:pt x="87" y="79"/>
                    <a:pt x="89" y="77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8" y="58"/>
                    <a:pt x="108" y="55"/>
                    <a:pt x="106" y="53"/>
                  </a:cubicBezTo>
                  <a:lnTo>
                    <a:pt x="113" y="28"/>
                  </a:lnTo>
                  <a:close/>
                  <a:moveTo>
                    <a:pt x="50" y="93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6" y="85"/>
                    <a:pt x="56" y="85"/>
                    <a:pt x="56" y="85"/>
                  </a:cubicBez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46226" y="1169670"/>
            <a:ext cx="5782622" cy="2109460"/>
            <a:chOff x="5859982" y="1532364"/>
            <a:chExt cx="5533887" cy="2813801"/>
          </a:xfrm>
        </p:grpSpPr>
        <p:sp>
          <p:nvSpPr>
            <p:cNvPr id="20" name="Text Box 98"/>
            <p:cNvSpPr txBox="1">
              <a:spLocks noChangeArrowheads="1"/>
            </p:cNvSpPr>
            <p:nvPr/>
          </p:nvSpPr>
          <p:spPr bwMode="auto">
            <a:xfrm>
              <a:off x="5859982" y="1532364"/>
              <a:ext cx="3695198" cy="6962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00B0F0"/>
                  </a:solidFill>
                  <a:latin typeface="Comic Sans MS" panose="030F0702030302020204" pitchFamily="66" charset="0"/>
                  <a:ea typeface="楷体_GB2312" charset="-122"/>
                </a:rPr>
                <a:t>“支架式”教学策略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859982" y="2170292"/>
              <a:ext cx="5533887" cy="21758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/>
                <a:t>“情境导入、明确目标 →小组合作、探究问题→人机竞赛、深化理解→人机类比，寻找差异→正反思辨、情感升华</a:t>
              </a:r>
              <a:r>
                <a:rPr lang="zh-CN" altLang="en-US" sz="2000" dirty="0" smtClean="0"/>
                <a:t>”</a:t>
              </a:r>
              <a:r>
                <a:rPr lang="zh-CN" altLang="en-US" sz="2000" dirty="0"/>
                <a:t> </a:t>
              </a:r>
              <a:r>
                <a:rPr lang="zh-CN" altLang="en-US" sz="2000" dirty="0" smtClean="0"/>
                <a:t>→“提炼要点、课堂总结”。</a:t>
              </a:r>
              <a:endParaRPr lang="zh-CN" altLang="en-US" sz="2000" dirty="0"/>
            </a:p>
            <a:p>
              <a:endParaRPr lang="zh-CN" altLang="en-US" sz="2000" dirty="0" smtClean="0"/>
            </a:p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64350" y="4801653"/>
            <a:ext cx="3774440" cy="1263511"/>
            <a:chOff x="5071572" y="2420792"/>
            <a:chExt cx="6912982" cy="1685087"/>
          </a:xfrm>
        </p:grpSpPr>
        <p:sp>
          <p:nvSpPr>
            <p:cNvPr id="38" name="Text Box 98"/>
            <p:cNvSpPr txBox="1">
              <a:spLocks noChangeArrowheads="1"/>
            </p:cNvSpPr>
            <p:nvPr/>
          </p:nvSpPr>
          <p:spPr bwMode="auto">
            <a:xfrm>
              <a:off x="5071572" y="2420792"/>
              <a:ext cx="4675335" cy="696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  <a:ea typeface="楷体_GB2312" charset="-122"/>
                </a:rPr>
                <a:t>角色扮演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楷体_GB2312" charset="-122"/>
                </a:rPr>
                <a:t>策略</a:t>
              </a:r>
              <a:endPara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71572" y="3161804"/>
              <a:ext cx="6912982" cy="944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zh-CN" altLang="zh-CN" sz="2000" dirty="0" smtClean="0"/>
                <a:t>学生</a:t>
              </a:r>
              <a:r>
                <a:rPr lang="zh-CN" altLang="zh-CN" sz="2000" dirty="0"/>
                <a:t>扮演正反两方进行思辨，陈述各自的观点。</a:t>
              </a:r>
              <a:endParaRPr lang="zh-CN" altLang="en-US" sz="24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79749" y="5123913"/>
            <a:ext cx="914189" cy="914189"/>
            <a:chOff x="4117427" y="4652992"/>
            <a:chExt cx="1438102" cy="1438102"/>
          </a:xfrm>
        </p:grpSpPr>
        <p:sp>
          <p:nvSpPr>
            <p:cNvPr id="35" name="椭圆 34"/>
            <p:cNvSpPr/>
            <p:nvPr/>
          </p:nvSpPr>
          <p:spPr>
            <a:xfrm>
              <a:off x="4117427" y="4652992"/>
              <a:ext cx="1438102" cy="1438102"/>
            </a:xfrm>
            <a:prstGeom prst="ellipse">
              <a:avLst/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4497185" y="4967416"/>
              <a:ext cx="789349" cy="737839"/>
            </a:xfrm>
            <a:custGeom>
              <a:avLst/>
              <a:gdLst>
                <a:gd name="T0" fmla="*/ 1412782 w 3753"/>
                <a:gd name="T1" fmla="*/ 1345396 h 3506"/>
                <a:gd name="T2" fmla="*/ 1240082 w 3753"/>
                <a:gd name="T3" fmla="*/ 1199053 h 3506"/>
                <a:gd name="T4" fmla="*/ 984869 w 3753"/>
                <a:gd name="T5" fmla="*/ 1199053 h 3506"/>
                <a:gd name="T6" fmla="*/ 1010295 w 3753"/>
                <a:gd name="T7" fmla="*/ 1111727 h 3506"/>
                <a:gd name="T8" fmla="*/ 1289013 w 3753"/>
                <a:gd name="T9" fmla="*/ 974021 h 3506"/>
                <a:gd name="T10" fmla="*/ 1597475 w 3753"/>
                <a:gd name="T11" fmla="*/ 974021 h 3506"/>
                <a:gd name="T12" fmla="*/ 1708770 w 3753"/>
                <a:gd name="T13" fmla="*/ 1059427 h 3506"/>
                <a:gd name="T14" fmla="*/ 1800397 w 3753"/>
                <a:gd name="T15" fmla="*/ 1345396 h 3506"/>
                <a:gd name="T16" fmla="*/ 1412782 w 3753"/>
                <a:gd name="T17" fmla="*/ 1345396 h 3506"/>
                <a:gd name="T18" fmla="*/ 1366249 w 3753"/>
                <a:gd name="T19" fmla="*/ 895811 h 3506"/>
                <a:gd name="T20" fmla="*/ 1322114 w 3753"/>
                <a:gd name="T21" fmla="*/ 892453 h 3506"/>
                <a:gd name="T22" fmla="*/ 1413741 w 3753"/>
                <a:gd name="T23" fmla="*/ 594009 h 3506"/>
                <a:gd name="T24" fmla="*/ 1209859 w 3753"/>
                <a:gd name="T25" fmla="*/ 225032 h 3506"/>
                <a:gd name="T26" fmla="*/ 1708770 w 3753"/>
                <a:gd name="T27" fmla="*/ 552745 h 3506"/>
                <a:gd name="T28" fmla="*/ 1366249 w 3753"/>
                <a:gd name="T29" fmla="*/ 895811 h 3506"/>
                <a:gd name="T30" fmla="*/ 1309162 w 3753"/>
                <a:gd name="T31" fmla="*/ 622318 h 3506"/>
                <a:gd name="T32" fmla="*/ 879810 w 3753"/>
                <a:gd name="T33" fmla="*/ 1051750 h 3506"/>
                <a:gd name="T34" fmla="*/ 450459 w 3753"/>
                <a:gd name="T35" fmla="*/ 622318 h 3506"/>
                <a:gd name="T36" fmla="*/ 879810 w 3753"/>
                <a:gd name="T37" fmla="*/ 192885 h 3506"/>
                <a:gd name="T38" fmla="*/ 1309162 w 3753"/>
                <a:gd name="T39" fmla="*/ 622318 h 3506"/>
                <a:gd name="T40" fmla="*/ 809291 w 3753"/>
                <a:gd name="T41" fmla="*/ 309479 h 3506"/>
                <a:gd name="T42" fmla="*/ 550241 w 3753"/>
                <a:gd name="T43" fmla="*/ 622318 h 3506"/>
                <a:gd name="T44" fmla="*/ 879810 w 3753"/>
                <a:gd name="T45" fmla="*/ 951949 h 3506"/>
                <a:gd name="T46" fmla="*/ 1208900 w 3753"/>
                <a:gd name="T47" fmla="*/ 622318 h 3506"/>
                <a:gd name="T48" fmla="*/ 809291 w 3753"/>
                <a:gd name="T49" fmla="*/ 309479 h 3506"/>
                <a:gd name="T50" fmla="*/ 565113 w 3753"/>
                <a:gd name="T51" fmla="*/ 217355 h 3506"/>
                <a:gd name="T52" fmla="*/ 344440 w 3753"/>
                <a:gd name="T53" fmla="*/ 594009 h 3506"/>
                <a:gd name="T54" fmla="*/ 437986 w 3753"/>
                <a:gd name="T55" fmla="*/ 932757 h 3506"/>
                <a:gd name="T56" fmla="*/ 431270 w 3753"/>
                <a:gd name="T57" fmla="*/ 933237 h 3506"/>
                <a:gd name="T58" fmla="*/ 88749 w 3753"/>
                <a:gd name="T59" fmla="*/ 552745 h 3506"/>
                <a:gd name="T60" fmla="*/ 565113 w 3753"/>
                <a:gd name="T61" fmla="*/ 217355 h 3506"/>
                <a:gd name="T62" fmla="*/ 218753 w 3753"/>
                <a:gd name="T63" fmla="*/ 974021 h 3506"/>
                <a:gd name="T64" fmla="*/ 468688 w 3753"/>
                <a:gd name="T65" fmla="*/ 974021 h 3506"/>
                <a:gd name="T66" fmla="*/ 752684 w 3753"/>
                <a:gd name="T67" fmla="*/ 1123243 h 3506"/>
                <a:gd name="T68" fmla="*/ 770434 w 3753"/>
                <a:gd name="T69" fmla="*/ 1199053 h 3506"/>
                <a:gd name="T70" fmla="*/ 546883 w 3753"/>
                <a:gd name="T71" fmla="*/ 1199053 h 3506"/>
                <a:gd name="T72" fmla="*/ 378980 w 3753"/>
                <a:gd name="T73" fmla="*/ 1345396 h 3506"/>
                <a:gd name="T74" fmla="*/ 0 w 3753"/>
                <a:gd name="T75" fmla="*/ 1345396 h 3506"/>
                <a:gd name="T76" fmla="*/ 110336 w 3753"/>
                <a:gd name="T77" fmla="*/ 1059427 h 3506"/>
                <a:gd name="T78" fmla="*/ 218753 w 3753"/>
                <a:gd name="T79" fmla="*/ 974021 h 3506"/>
                <a:gd name="T80" fmla="*/ 613085 w 3753"/>
                <a:gd name="T81" fmla="*/ 1234079 h 3506"/>
                <a:gd name="T82" fmla="*/ 1169562 w 3753"/>
                <a:gd name="T83" fmla="*/ 1234079 h 3506"/>
                <a:gd name="T84" fmla="*/ 1309162 w 3753"/>
                <a:gd name="T85" fmla="*/ 1341558 h 3506"/>
                <a:gd name="T86" fmla="*/ 1423815 w 3753"/>
                <a:gd name="T87" fmla="*/ 1682225 h 3506"/>
                <a:gd name="T88" fmla="*/ 339164 w 3753"/>
                <a:gd name="T89" fmla="*/ 1682225 h 3506"/>
                <a:gd name="T90" fmla="*/ 477323 w 3753"/>
                <a:gd name="T91" fmla="*/ 1341558 h 3506"/>
                <a:gd name="T92" fmla="*/ 613085 w 3753"/>
                <a:gd name="T93" fmla="*/ 1234079 h 35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753" h="3506">
                  <a:moveTo>
                    <a:pt x="2945" y="2804"/>
                  </a:moveTo>
                  <a:cubicBezTo>
                    <a:pt x="2931" y="2765"/>
                    <a:pt x="2838" y="2499"/>
                    <a:pt x="2585" y="2499"/>
                  </a:cubicBezTo>
                  <a:cubicBezTo>
                    <a:pt x="2053" y="2499"/>
                    <a:pt x="2053" y="2499"/>
                    <a:pt x="2053" y="2499"/>
                  </a:cubicBezTo>
                  <a:cubicBezTo>
                    <a:pt x="2106" y="2317"/>
                    <a:pt x="2106" y="2317"/>
                    <a:pt x="2106" y="2317"/>
                  </a:cubicBezTo>
                  <a:cubicBezTo>
                    <a:pt x="2337" y="2258"/>
                    <a:pt x="2539" y="2207"/>
                    <a:pt x="2687" y="2030"/>
                  </a:cubicBezTo>
                  <a:cubicBezTo>
                    <a:pt x="3330" y="2030"/>
                    <a:pt x="3330" y="2030"/>
                    <a:pt x="3330" y="2030"/>
                  </a:cubicBezTo>
                  <a:cubicBezTo>
                    <a:pt x="3507" y="2030"/>
                    <a:pt x="3562" y="2208"/>
                    <a:pt x="3562" y="2208"/>
                  </a:cubicBezTo>
                  <a:cubicBezTo>
                    <a:pt x="3753" y="2804"/>
                    <a:pt x="3753" y="2804"/>
                    <a:pt x="3753" y="2804"/>
                  </a:cubicBezTo>
                  <a:lnTo>
                    <a:pt x="2945" y="2804"/>
                  </a:lnTo>
                  <a:close/>
                  <a:moveTo>
                    <a:pt x="2848" y="1867"/>
                  </a:moveTo>
                  <a:cubicBezTo>
                    <a:pt x="2816" y="1867"/>
                    <a:pt x="2786" y="1864"/>
                    <a:pt x="2756" y="1860"/>
                  </a:cubicBezTo>
                  <a:cubicBezTo>
                    <a:pt x="2876" y="1683"/>
                    <a:pt x="2947" y="1468"/>
                    <a:pt x="2947" y="1238"/>
                  </a:cubicBezTo>
                  <a:cubicBezTo>
                    <a:pt x="2947" y="751"/>
                    <a:pt x="2712" y="670"/>
                    <a:pt x="2522" y="469"/>
                  </a:cubicBezTo>
                  <a:cubicBezTo>
                    <a:pt x="2004" y="628"/>
                    <a:pt x="3562" y="0"/>
                    <a:pt x="3562" y="1152"/>
                  </a:cubicBezTo>
                  <a:cubicBezTo>
                    <a:pt x="3562" y="1547"/>
                    <a:pt x="3242" y="1867"/>
                    <a:pt x="2848" y="1867"/>
                  </a:cubicBezTo>
                  <a:close/>
                  <a:moveTo>
                    <a:pt x="2729" y="1297"/>
                  </a:moveTo>
                  <a:cubicBezTo>
                    <a:pt x="2729" y="1791"/>
                    <a:pt x="2328" y="2192"/>
                    <a:pt x="1834" y="2192"/>
                  </a:cubicBezTo>
                  <a:cubicBezTo>
                    <a:pt x="1339" y="2192"/>
                    <a:pt x="939" y="1791"/>
                    <a:pt x="939" y="1297"/>
                  </a:cubicBezTo>
                  <a:cubicBezTo>
                    <a:pt x="939" y="803"/>
                    <a:pt x="1339" y="402"/>
                    <a:pt x="1834" y="402"/>
                  </a:cubicBezTo>
                  <a:cubicBezTo>
                    <a:pt x="2328" y="402"/>
                    <a:pt x="2729" y="803"/>
                    <a:pt x="2729" y="1297"/>
                  </a:cubicBezTo>
                  <a:close/>
                  <a:moveTo>
                    <a:pt x="1687" y="645"/>
                  </a:moveTo>
                  <a:cubicBezTo>
                    <a:pt x="1412" y="743"/>
                    <a:pt x="1748" y="1092"/>
                    <a:pt x="1147" y="1297"/>
                  </a:cubicBezTo>
                  <a:cubicBezTo>
                    <a:pt x="1147" y="1676"/>
                    <a:pt x="1454" y="1984"/>
                    <a:pt x="1834" y="1984"/>
                  </a:cubicBezTo>
                  <a:cubicBezTo>
                    <a:pt x="2213" y="1984"/>
                    <a:pt x="2520" y="1676"/>
                    <a:pt x="2520" y="1297"/>
                  </a:cubicBezTo>
                  <a:cubicBezTo>
                    <a:pt x="2170" y="1009"/>
                    <a:pt x="1583" y="1142"/>
                    <a:pt x="1687" y="645"/>
                  </a:cubicBezTo>
                  <a:close/>
                  <a:moveTo>
                    <a:pt x="1178" y="453"/>
                  </a:moveTo>
                  <a:cubicBezTo>
                    <a:pt x="978" y="654"/>
                    <a:pt x="718" y="802"/>
                    <a:pt x="718" y="1238"/>
                  </a:cubicBezTo>
                  <a:cubicBezTo>
                    <a:pt x="718" y="1471"/>
                    <a:pt x="790" y="1765"/>
                    <a:pt x="913" y="1944"/>
                  </a:cubicBezTo>
                  <a:cubicBezTo>
                    <a:pt x="908" y="1944"/>
                    <a:pt x="904" y="1945"/>
                    <a:pt x="899" y="1945"/>
                  </a:cubicBezTo>
                  <a:cubicBezTo>
                    <a:pt x="505" y="1945"/>
                    <a:pt x="185" y="1547"/>
                    <a:pt x="185" y="1152"/>
                  </a:cubicBezTo>
                  <a:cubicBezTo>
                    <a:pt x="185" y="63"/>
                    <a:pt x="1759" y="570"/>
                    <a:pt x="1178" y="453"/>
                  </a:cubicBezTo>
                  <a:close/>
                  <a:moveTo>
                    <a:pt x="456" y="2030"/>
                  </a:moveTo>
                  <a:cubicBezTo>
                    <a:pt x="977" y="2030"/>
                    <a:pt x="977" y="2030"/>
                    <a:pt x="977" y="2030"/>
                  </a:cubicBezTo>
                  <a:cubicBezTo>
                    <a:pt x="1151" y="2238"/>
                    <a:pt x="1288" y="2302"/>
                    <a:pt x="1569" y="2341"/>
                  </a:cubicBezTo>
                  <a:cubicBezTo>
                    <a:pt x="1606" y="2499"/>
                    <a:pt x="1606" y="2499"/>
                    <a:pt x="1606" y="2499"/>
                  </a:cubicBezTo>
                  <a:cubicBezTo>
                    <a:pt x="1140" y="2499"/>
                    <a:pt x="1140" y="2499"/>
                    <a:pt x="1140" y="2499"/>
                  </a:cubicBezTo>
                  <a:cubicBezTo>
                    <a:pt x="888" y="2499"/>
                    <a:pt x="802" y="2765"/>
                    <a:pt x="790" y="2804"/>
                  </a:cubicBezTo>
                  <a:cubicBezTo>
                    <a:pt x="0" y="2804"/>
                    <a:pt x="0" y="2804"/>
                    <a:pt x="0" y="2804"/>
                  </a:cubicBezTo>
                  <a:cubicBezTo>
                    <a:pt x="230" y="2208"/>
                    <a:pt x="230" y="2208"/>
                    <a:pt x="230" y="2208"/>
                  </a:cubicBezTo>
                  <a:cubicBezTo>
                    <a:pt x="230" y="2208"/>
                    <a:pt x="279" y="2030"/>
                    <a:pt x="456" y="2030"/>
                  </a:cubicBezTo>
                  <a:close/>
                  <a:moveTo>
                    <a:pt x="1278" y="2572"/>
                  </a:moveTo>
                  <a:cubicBezTo>
                    <a:pt x="2438" y="2572"/>
                    <a:pt x="2438" y="2572"/>
                    <a:pt x="2438" y="2572"/>
                  </a:cubicBezTo>
                  <a:cubicBezTo>
                    <a:pt x="2660" y="2572"/>
                    <a:pt x="2729" y="2796"/>
                    <a:pt x="2729" y="2796"/>
                  </a:cubicBezTo>
                  <a:cubicBezTo>
                    <a:pt x="2968" y="3506"/>
                    <a:pt x="2968" y="3506"/>
                    <a:pt x="2968" y="3506"/>
                  </a:cubicBezTo>
                  <a:cubicBezTo>
                    <a:pt x="707" y="3506"/>
                    <a:pt x="707" y="3506"/>
                    <a:pt x="707" y="3506"/>
                  </a:cubicBezTo>
                  <a:cubicBezTo>
                    <a:pt x="995" y="2796"/>
                    <a:pt x="995" y="2796"/>
                    <a:pt x="995" y="2796"/>
                  </a:cubicBezTo>
                  <a:cubicBezTo>
                    <a:pt x="995" y="2796"/>
                    <a:pt x="1056" y="2572"/>
                    <a:pt x="1278" y="25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44108" y="2969683"/>
            <a:ext cx="4978400" cy="1229856"/>
            <a:chOff x="7303407" y="1112052"/>
            <a:chExt cx="8111758" cy="1639277"/>
          </a:xfrm>
        </p:grpSpPr>
        <p:sp>
          <p:nvSpPr>
            <p:cNvPr id="53" name="Text Box 98"/>
            <p:cNvSpPr txBox="1">
              <a:spLocks noChangeArrowheads="1"/>
            </p:cNvSpPr>
            <p:nvPr/>
          </p:nvSpPr>
          <p:spPr bwMode="auto">
            <a:xfrm>
              <a:off x="7311684" y="1112052"/>
              <a:ext cx="3925303" cy="69573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7030A0"/>
                  </a:solidFill>
                  <a:latin typeface="Comic Sans MS" panose="030F0702030302020204" pitchFamily="66" charset="0"/>
                  <a:ea typeface="楷体_GB2312" charset="-122"/>
                </a:rPr>
                <a:t>小组合作策略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7303407" y="1807787"/>
              <a:ext cx="8111758" cy="9435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dk1"/>
                  </a:solidFill>
                  <a:sym typeface="+mn-ea"/>
                </a:rPr>
                <a:t>学生</a:t>
              </a:r>
              <a:r>
                <a:rPr lang="zh-CN" altLang="en-US" sz="2000" dirty="0" smtClean="0">
                  <a:solidFill>
                    <a:schemeClr val="dk1"/>
                  </a:solidFill>
                  <a:sym typeface="+mn-ea"/>
                </a:rPr>
                <a:t>分成四至五个小组。组员</a:t>
              </a:r>
              <a:r>
                <a:rPr lang="zh-CN" altLang="en-US" sz="2000" dirty="0">
                  <a:solidFill>
                    <a:schemeClr val="dk1"/>
                  </a:solidFill>
                  <a:sym typeface="+mn-ea"/>
                </a:rPr>
                <a:t>自主思考、主动探究</a:t>
              </a:r>
              <a:r>
                <a:rPr lang="zh-CN" altLang="en-US" sz="2000" dirty="0">
                  <a:sym typeface="+mn-ea"/>
                </a:rPr>
                <a:t>，分工合作来</a:t>
              </a:r>
              <a:r>
                <a:rPr lang="zh-CN" altLang="en-US" sz="2000" dirty="0">
                  <a:solidFill>
                    <a:schemeClr val="dk1"/>
                  </a:solidFill>
                  <a:sym typeface="+mn-ea"/>
                </a:rPr>
                <a:t>完成任务。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34804" y="3409097"/>
            <a:ext cx="914189" cy="914189"/>
            <a:chOff x="3769346" y="3037603"/>
            <a:chExt cx="1218919" cy="1218919"/>
          </a:xfrm>
        </p:grpSpPr>
        <p:sp>
          <p:nvSpPr>
            <p:cNvPr id="62" name="椭圆 61"/>
            <p:cNvSpPr/>
            <p:nvPr/>
          </p:nvSpPr>
          <p:spPr>
            <a:xfrm>
              <a:off x="3769346" y="3037603"/>
              <a:ext cx="1218919" cy="1218919"/>
            </a:xfrm>
            <a:prstGeom prst="ellipse">
              <a:avLst/>
            </a:prstGeom>
            <a:solidFill>
              <a:srgbClr val="F8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4077753" y="3412863"/>
              <a:ext cx="600625" cy="502523"/>
            </a:xfrm>
            <a:custGeom>
              <a:avLst/>
              <a:gdLst>
                <a:gd name="T0" fmla="*/ 259606 w 2301875"/>
                <a:gd name="T1" fmla="*/ 991831 h 1924050"/>
                <a:gd name="T2" fmla="*/ 363395 w 2301875"/>
                <a:gd name="T3" fmla="*/ 1088396 h 1924050"/>
                <a:gd name="T4" fmla="*/ 373906 w 2301875"/>
                <a:gd name="T5" fmla="*/ 1217851 h 1924050"/>
                <a:gd name="T6" fmla="*/ 363658 w 2301875"/>
                <a:gd name="T7" fmla="*/ 1442819 h 1924050"/>
                <a:gd name="T8" fmla="*/ 588842 w 2301875"/>
                <a:gd name="T9" fmla="*/ 1484918 h 1924050"/>
                <a:gd name="T10" fmla="*/ 0 w 2301875"/>
                <a:gd name="T11" fmla="*/ 1127338 h 1924050"/>
                <a:gd name="T12" fmla="*/ 34684 w 2301875"/>
                <a:gd name="T13" fmla="*/ 1006829 h 1924050"/>
                <a:gd name="T14" fmla="*/ 1779087 w 2301875"/>
                <a:gd name="T15" fmla="*/ 956047 h 1924050"/>
                <a:gd name="T16" fmla="*/ 1870302 w 2301875"/>
                <a:gd name="T17" fmla="*/ 1005757 h 1924050"/>
                <a:gd name="T18" fmla="*/ 1905000 w 2301875"/>
                <a:gd name="T19" fmla="*/ 1126216 h 1924050"/>
                <a:gd name="T20" fmla="*/ 1316177 w 2301875"/>
                <a:gd name="T21" fmla="*/ 1483912 h 1924050"/>
                <a:gd name="T22" fmla="*/ 1541455 w 2301875"/>
                <a:gd name="T23" fmla="*/ 1441567 h 1924050"/>
                <a:gd name="T24" fmla="*/ 1531202 w 2301875"/>
                <a:gd name="T25" fmla="*/ 1216429 h 1924050"/>
                <a:gd name="T26" fmla="*/ 1541455 w 2301875"/>
                <a:gd name="T27" fmla="*/ 1087027 h 1924050"/>
                <a:gd name="T28" fmla="*/ 1645025 w 2301875"/>
                <a:gd name="T29" fmla="*/ 990765 h 1924050"/>
                <a:gd name="T30" fmla="*/ 952237 w 2301875"/>
                <a:gd name="T31" fmla="*/ 799555 h 1924050"/>
                <a:gd name="T32" fmla="*/ 1296630 w 2301875"/>
                <a:gd name="T33" fmla="*/ 1376794 h 1924050"/>
                <a:gd name="T34" fmla="*/ 1192524 w 2301875"/>
                <a:gd name="T35" fmla="*/ 1453355 h 1924050"/>
                <a:gd name="T36" fmla="*/ 952237 w 2301875"/>
                <a:gd name="T37" fmla="*/ 1593850 h 1924050"/>
                <a:gd name="T38" fmla="*/ 712476 w 2301875"/>
                <a:gd name="T39" fmla="*/ 1453355 h 1924050"/>
                <a:gd name="T40" fmla="*/ 608370 w 2301875"/>
                <a:gd name="T41" fmla="*/ 1376794 h 1924050"/>
                <a:gd name="T42" fmla="*/ 166316 w 2301875"/>
                <a:gd name="T43" fmla="*/ 478681 h 1924050"/>
                <a:gd name="T44" fmla="*/ 263684 w 2301875"/>
                <a:gd name="T45" fmla="*/ 507331 h 1924050"/>
                <a:gd name="T46" fmla="*/ 328157 w 2301875"/>
                <a:gd name="T47" fmla="*/ 612732 h 1924050"/>
                <a:gd name="T48" fmla="*/ 345262 w 2301875"/>
                <a:gd name="T49" fmla="*/ 794094 h 1924050"/>
                <a:gd name="T50" fmla="*/ 277368 w 2301875"/>
                <a:gd name="T51" fmla="*/ 873209 h 1924050"/>
                <a:gd name="T52" fmla="*/ 151316 w 2301875"/>
                <a:gd name="T53" fmla="*/ 883986 h 1924050"/>
                <a:gd name="T54" fmla="*/ 54473 w 2301875"/>
                <a:gd name="T55" fmla="*/ 812493 h 1924050"/>
                <a:gd name="T56" fmla="*/ 263 w 2301875"/>
                <a:gd name="T57" fmla="*/ 680019 h 1924050"/>
                <a:gd name="T58" fmla="*/ 36316 w 2301875"/>
                <a:gd name="T59" fmla="*/ 545180 h 1924050"/>
                <a:gd name="T60" fmla="*/ 119737 w 2301875"/>
                <a:gd name="T61" fmla="*/ 485514 h 1924050"/>
                <a:gd name="T62" fmla="*/ 1779115 w 2301875"/>
                <a:gd name="T63" fmla="*/ 482627 h 1924050"/>
                <a:gd name="T64" fmla="*/ 1863390 w 2301875"/>
                <a:gd name="T65" fmla="*/ 536018 h 1924050"/>
                <a:gd name="T66" fmla="*/ 1905000 w 2301875"/>
                <a:gd name="T67" fmla="*/ 668575 h 1924050"/>
                <a:gd name="T68" fmla="*/ 1856016 w 2301875"/>
                <a:gd name="T69" fmla="*/ 804553 h 1924050"/>
                <a:gd name="T70" fmla="*/ 1759890 w 2301875"/>
                <a:gd name="T71" fmla="*/ 880564 h 1924050"/>
                <a:gd name="T72" fmla="*/ 1635059 w 2301875"/>
                <a:gd name="T73" fmla="*/ 875303 h 1924050"/>
                <a:gd name="T74" fmla="*/ 1560529 w 2301875"/>
                <a:gd name="T75" fmla="*/ 797188 h 1924050"/>
                <a:gd name="T76" fmla="*/ 1573433 w 2301875"/>
                <a:gd name="T77" fmla="*/ 623337 h 1924050"/>
                <a:gd name="T78" fmla="*/ 1636375 w 2301875"/>
                <a:gd name="T79" fmla="*/ 509454 h 1924050"/>
                <a:gd name="T80" fmla="*/ 830317 w 2301875"/>
                <a:gd name="T81" fmla="*/ 406353 h 1924050"/>
                <a:gd name="T82" fmla="*/ 922020 w 2301875"/>
                <a:gd name="T83" fmla="*/ 522867 h 1924050"/>
                <a:gd name="T84" fmla="*/ 921232 w 2301875"/>
                <a:gd name="T85" fmla="*/ 461848 h 1924050"/>
                <a:gd name="T86" fmla="*/ 944091 w 2301875"/>
                <a:gd name="T87" fmla="*/ 436599 h 1924050"/>
                <a:gd name="T88" fmla="*/ 997694 w 2301875"/>
                <a:gd name="T89" fmla="*/ 454747 h 1924050"/>
                <a:gd name="T90" fmla="*/ 986658 w 2301875"/>
                <a:gd name="T91" fmla="*/ 501037 h 1924050"/>
                <a:gd name="T92" fmla="*/ 1055239 w 2301875"/>
                <a:gd name="T93" fmla="*/ 469476 h 1924050"/>
                <a:gd name="T94" fmla="*/ 1194763 w 2301875"/>
                <a:gd name="T95" fmla="*/ 458430 h 1924050"/>
                <a:gd name="T96" fmla="*/ 669247 w 2301875"/>
                <a:gd name="T97" fmla="*/ 500774 h 1924050"/>
                <a:gd name="T98" fmla="*/ 776189 w 2301875"/>
                <a:gd name="T99" fmla="*/ 423712 h 1924050"/>
                <a:gd name="T100" fmla="*/ 1013359 w 2301875"/>
                <a:gd name="T101" fmla="*/ 13659 h 1924050"/>
                <a:gd name="T102" fmla="*/ 1091793 w 2301875"/>
                <a:gd name="T103" fmla="*/ 105070 h 1924050"/>
                <a:gd name="T104" fmla="*/ 1109106 w 2301875"/>
                <a:gd name="T105" fmla="*/ 189913 h 1924050"/>
                <a:gd name="T106" fmla="*/ 1087072 w 2301875"/>
                <a:gd name="T107" fmla="*/ 268453 h 1924050"/>
                <a:gd name="T108" fmla="*/ 1014671 w 2301875"/>
                <a:gd name="T109" fmla="*/ 381929 h 1924050"/>
                <a:gd name="T110" fmla="*/ 937812 w 2301875"/>
                <a:gd name="T111" fmla="*/ 408459 h 1924050"/>
                <a:gd name="T112" fmla="*/ 863575 w 2301875"/>
                <a:gd name="T113" fmla="*/ 352772 h 1924050"/>
                <a:gd name="T114" fmla="*/ 804290 w 2301875"/>
                <a:gd name="T115" fmla="*/ 246914 h 1924050"/>
                <a:gd name="T116" fmla="*/ 802979 w 2301875"/>
                <a:gd name="T117" fmla="*/ 161282 h 1924050"/>
                <a:gd name="T118" fmla="*/ 855443 w 2301875"/>
                <a:gd name="T119" fmla="*/ 38087 h 19240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301875" h="1924050">
                  <a:moveTo>
                    <a:pt x="143828" y="1155700"/>
                  </a:moveTo>
                  <a:lnTo>
                    <a:pt x="152400" y="1155700"/>
                  </a:lnTo>
                  <a:lnTo>
                    <a:pt x="160973" y="1155700"/>
                  </a:lnTo>
                  <a:lnTo>
                    <a:pt x="170815" y="1156336"/>
                  </a:lnTo>
                  <a:lnTo>
                    <a:pt x="180658" y="1157288"/>
                  </a:lnTo>
                  <a:lnTo>
                    <a:pt x="191453" y="1158877"/>
                  </a:lnTo>
                  <a:lnTo>
                    <a:pt x="202883" y="1160782"/>
                  </a:lnTo>
                  <a:lnTo>
                    <a:pt x="214313" y="1163006"/>
                  </a:lnTo>
                  <a:lnTo>
                    <a:pt x="226060" y="1165547"/>
                  </a:lnTo>
                  <a:lnTo>
                    <a:pt x="238125" y="1168723"/>
                  </a:lnTo>
                  <a:lnTo>
                    <a:pt x="250825" y="1172535"/>
                  </a:lnTo>
                  <a:lnTo>
                    <a:pt x="263208" y="1176664"/>
                  </a:lnTo>
                  <a:lnTo>
                    <a:pt x="275908" y="1181111"/>
                  </a:lnTo>
                  <a:lnTo>
                    <a:pt x="288608" y="1185875"/>
                  </a:lnTo>
                  <a:lnTo>
                    <a:pt x="301308" y="1191275"/>
                  </a:lnTo>
                  <a:lnTo>
                    <a:pt x="313690" y="1197310"/>
                  </a:lnTo>
                  <a:lnTo>
                    <a:pt x="326390" y="1203980"/>
                  </a:lnTo>
                  <a:lnTo>
                    <a:pt x="338455" y="1210650"/>
                  </a:lnTo>
                  <a:lnTo>
                    <a:pt x="350520" y="1217956"/>
                  </a:lnTo>
                  <a:lnTo>
                    <a:pt x="361950" y="1225897"/>
                  </a:lnTo>
                  <a:lnTo>
                    <a:pt x="373380" y="1234155"/>
                  </a:lnTo>
                  <a:lnTo>
                    <a:pt x="384175" y="1243049"/>
                  </a:lnTo>
                  <a:lnTo>
                    <a:pt x="394653" y="1252578"/>
                  </a:lnTo>
                  <a:lnTo>
                    <a:pt x="404495" y="1262424"/>
                  </a:lnTo>
                  <a:lnTo>
                    <a:pt x="413385" y="1272906"/>
                  </a:lnTo>
                  <a:lnTo>
                    <a:pt x="417830" y="1278306"/>
                  </a:lnTo>
                  <a:lnTo>
                    <a:pt x="421958" y="1284023"/>
                  </a:lnTo>
                  <a:lnTo>
                    <a:pt x="425768" y="1289423"/>
                  </a:lnTo>
                  <a:lnTo>
                    <a:pt x="429578" y="1295458"/>
                  </a:lnTo>
                  <a:lnTo>
                    <a:pt x="432753" y="1301175"/>
                  </a:lnTo>
                  <a:lnTo>
                    <a:pt x="436245" y="1307528"/>
                  </a:lnTo>
                  <a:lnTo>
                    <a:pt x="439102" y="1313881"/>
                  </a:lnTo>
                  <a:lnTo>
                    <a:pt x="441960" y="1320233"/>
                  </a:lnTo>
                  <a:lnTo>
                    <a:pt x="444818" y="1326268"/>
                  </a:lnTo>
                  <a:lnTo>
                    <a:pt x="447358" y="1332938"/>
                  </a:lnTo>
                  <a:lnTo>
                    <a:pt x="448945" y="1339926"/>
                  </a:lnTo>
                  <a:lnTo>
                    <a:pt x="451167" y="1346914"/>
                  </a:lnTo>
                  <a:lnTo>
                    <a:pt x="452755" y="1353902"/>
                  </a:lnTo>
                  <a:lnTo>
                    <a:pt x="454025" y="1360890"/>
                  </a:lnTo>
                  <a:lnTo>
                    <a:pt x="454978" y="1368513"/>
                  </a:lnTo>
                  <a:lnTo>
                    <a:pt x="455613" y="1375819"/>
                  </a:lnTo>
                  <a:lnTo>
                    <a:pt x="456565" y="1383442"/>
                  </a:lnTo>
                  <a:lnTo>
                    <a:pt x="456565" y="1391383"/>
                  </a:lnTo>
                  <a:lnTo>
                    <a:pt x="456248" y="1407264"/>
                  </a:lnTo>
                  <a:lnTo>
                    <a:pt x="455613" y="1423146"/>
                  </a:lnTo>
                  <a:lnTo>
                    <a:pt x="454660" y="1438392"/>
                  </a:lnTo>
                  <a:lnTo>
                    <a:pt x="453390" y="1454274"/>
                  </a:lnTo>
                  <a:lnTo>
                    <a:pt x="451803" y="1470155"/>
                  </a:lnTo>
                  <a:lnTo>
                    <a:pt x="449898" y="1485719"/>
                  </a:lnTo>
                  <a:lnTo>
                    <a:pt x="447675" y="1501283"/>
                  </a:lnTo>
                  <a:lnTo>
                    <a:pt x="445135" y="1516847"/>
                  </a:lnTo>
                  <a:lnTo>
                    <a:pt x="442595" y="1531776"/>
                  </a:lnTo>
                  <a:lnTo>
                    <a:pt x="439738" y="1546704"/>
                  </a:lnTo>
                  <a:lnTo>
                    <a:pt x="433705" y="1575609"/>
                  </a:lnTo>
                  <a:lnTo>
                    <a:pt x="427037" y="1603560"/>
                  </a:lnTo>
                  <a:lnTo>
                    <a:pt x="420370" y="1629288"/>
                  </a:lnTo>
                  <a:lnTo>
                    <a:pt x="413703" y="1653111"/>
                  </a:lnTo>
                  <a:lnTo>
                    <a:pt x="407035" y="1674710"/>
                  </a:lnTo>
                  <a:lnTo>
                    <a:pt x="401003" y="1693768"/>
                  </a:lnTo>
                  <a:lnTo>
                    <a:pt x="395605" y="1710284"/>
                  </a:lnTo>
                  <a:lnTo>
                    <a:pt x="387667" y="1733154"/>
                  </a:lnTo>
                  <a:lnTo>
                    <a:pt x="384175" y="1741412"/>
                  </a:lnTo>
                  <a:lnTo>
                    <a:pt x="412433" y="1741412"/>
                  </a:lnTo>
                  <a:lnTo>
                    <a:pt x="439420" y="1741730"/>
                  </a:lnTo>
                  <a:lnTo>
                    <a:pt x="464820" y="1742365"/>
                  </a:lnTo>
                  <a:lnTo>
                    <a:pt x="489268" y="1743636"/>
                  </a:lnTo>
                  <a:lnTo>
                    <a:pt x="512128" y="1745224"/>
                  </a:lnTo>
                  <a:lnTo>
                    <a:pt x="534353" y="1746494"/>
                  </a:lnTo>
                  <a:lnTo>
                    <a:pt x="554990" y="1748400"/>
                  </a:lnTo>
                  <a:lnTo>
                    <a:pt x="574040" y="1750624"/>
                  </a:lnTo>
                  <a:lnTo>
                    <a:pt x="592455" y="1753165"/>
                  </a:lnTo>
                  <a:lnTo>
                    <a:pt x="609918" y="1756023"/>
                  </a:lnTo>
                  <a:lnTo>
                    <a:pt x="626110" y="1759517"/>
                  </a:lnTo>
                  <a:lnTo>
                    <a:pt x="641033" y="1763011"/>
                  </a:lnTo>
                  <a:lnTo>
                    <a:pt x="655320" y="1767140"/>
                  </a:lnTo>
                  <a:lnTo>
                    <a:pt x="668338" y="1771270"/>
                  </a:lnTo>
                  <a:lnTo>
                    <a:pt x="680720" y="1776034"/>
                  </a:lnTo>
                  <a:lnTo>
                    <a:pt x="691833" y="1781116"/>
                  </a:lnTo>
                  <a:lnTo>
                    <a:pt x="701993" y="1786834"/>
                  </a:lnTo>
                  <a:lnTo>
                    <a:pt x="711518" y="1792551"/>
                  </a:lnTo>
                  <a:lnTo>
                    <a:pt x="720090" y="1799221"/>
                  </a:lnTo>
                  <a:lnTo>
                    <a:pt x="727710" y="1805891"/>
                  </a:lnTo>
                  <a:lnTo>
                    <a:pt x="734695" y="1813197"/>
                  </a:lnTo>
                  <a:lnTo>
                    <a:pt x="741045" y="1821138"/>
                  </a:lnTo>
                  <a:lnTo>
                    <a:pt x="746760" y="1829078"/>
                  </a:lnTo>
                  <a:lnTo>
                    <a:pt x="751523" y="1837655"/>
                  </a:lnTo>
                  <a:lnTo>
                    <a:pt x="755968" y="1846866"/>
                  </a:lnTo>
                  <a:lnTo>
                    <a:pt x="759143" y="1856077"/>
                  </a:lnTo>
                  <a:lnTo>
                    <a:pt x="762000" y="1866559"/>
                  </a:lnTo>
                  <a:lnTo>
                    <a:pt x="764223" y="1876723"/>
                  </a:lnTo>
                  <a:lnTo>
                    <a:pt x="766128" y="1887840"/>
                  </a:lnTo>
                  <a:lnTo>
                    <a:pt x="767398" y="1899275"/>
                  </a:lnTo>
                  <a:lnTo>
                    <a:pt x="768033" y="1911345"/>
                  </a:lnTo>
                  <a:lnTo>
                    <a:pt x="768350" y="1924050"/>
                  </a:lnTo>
                  <a:lnTo>
                    <a:pt x="0" y="1924050"/>
                  </a:lnTo>
                  <a:lnTo>
                    <a:pt x="0" y="1360890"/>
                  </a:lnTo>
                  <a:lnTo>
                    <a:pt x="318" y="1350408"/>
                  </a:lnTo>
                  <a:lnTo>
                    <a:pt x="635" y="1339609"/>
                  </a:lnTo>
                  <a:lnTo>
                    <a:pt x="1905" y="1329445"/>
                  </a:lnTo>
                  <a:lnTo>
                    <a:pt x="2858" y="1319280"/>
                  </a:lnTo>
                  <a:lnTo>
                    <a:pt x="4445" y="1309434"/>
                  </a:lnTo>
                  <a:lnTo>
                    <a:pt x="6350" y="1299587"/>
                  </a:lnTo>
                  <a:lnTo>
                    <a:pt x="8573" y="1289741"/>
                  </a:lnTo>
                  <a:lnTo>
                    <a:pt x="11113" y="1280529"/>
                  </a:lnTo>
                  <a:lnTo>
                    <a:pt x="13970" y="1271318"/>
                  </a:lnTo>
                  <a:lnTo>
                    <a:pt x="16828" y="1262424"/>
                  </a:lnTo>
                  <a:lnTo>
                    <a:pt x="20638" y="1254166"/>
                  </a:lnTo>
                  <a:lnTo>
                    <a:pt x="24448" y="1245590"/>
                  </a:lnTo>
                  <a:lnTo>
                    <a:pt x="28258" y="1237967"/>
                  </a:lnTo>
                  <a:lnTo>
                    <a:pt x="32385" y="1230026"/>
                  </a:lnTo>
                  <a:lnTo>
                    <a:pt x="37148" y="1222403"/>
                  </a:lnTo>
                  <a:lnTo>
                    <a:pt x="41910" y="1215415"/>
                  </a:lnTo>
                  <a:lnTo>
                    <a:pt x="47308" y="1208745"/>
                  </a:lnTo>
                  <a:lnTo>
                    <a:pt x="52388" y="1202074"/>
                  </a:lnTo>
                  <a:lnTo>
                    <a:pt x="58103" y="1196039"/>
                  </a:lnTo>
                  <a:lnTo>
                    <a:pt x="64135" y="1190322"/>
                  </a:lnTo>
                  <a:lnTo>
                    <a:pt x="70168" y="1185240"/>
                  </a:lnTo>
                  <a:lnTo>
                    <a:pt x="76835" y="1180158"/>
                  </a:lnTo>
                  <a:lnTo>
                    <a:pt x="83185" y="1175393"/>
                  </a:lnTo>
                  <a:lnTo>
                    <a:pt x="89853" y="1171582"/>
                  </a:lnTo>
                  <a:lnTo>
                    <a:pt x="96838" y="1167770"/>
                  </a:lnTo>
                  <a:lnTo>
                    <a:pt x="104458" y="1164912"/>
                  </a:lnTo>
                  <a:lnTo>
                    <a:pt x="111760" y="1161735"/>
                  </a:lnTo>
                  <a:lnTo>
                    <a:pt x="119380" y="1159512"/>
                  </a:lnTo>
                  <a:lnTo>
                    <a:pt x="127635" y="1157924"/>
                  </a:lnTo>
                  <a:lnTo>
                    <a:pt x="135255" y="1156653"/>
                  </a:lnTo>
                  <a:lnTo>
                    <a:pt x="143828" y="1155700"/>
                  </a:lnTo>
                  <a:close/>
                  <a:moveTo>
                    <a:pt x="2149730" y="1154113"/>
                  </a:moveTo>
                  <a:lnTo>
                    <a:pt x="2158306" y="1154431"/>
                  </a:lnTo>
                  <a:lnTo>
                    <a:pt x="2166564" y="1155066"/>
                  </a:lnTo>
                  <a:lnTo>
                    <a:pt x="2174505" y="1156653"/>
                  </a:lnTo>
                  <a:lnTo>
                    <a:pt x="2182763" y="1158558"/>
                  </a:lnTo>
                  <a:lnTo>
                    <a:pt x="2190069" y="1160781"/>
                  </a:lnTo>
                  <a:lnTo>
                    <a:pt x="2197692" y="1163321"/>
                  </a:lnTo>
                  <a:lnTo>
                    <a:pt x="2204680" y="1166496"/>
                  </a:lnTo>
                  <a:lnTo>
                    <a:pt x="2212303" y="1170306"/>
                  </a:lnTo>
                  <a:lnTo>
                    <a:pt x="2218656" y="1174433"/>
                  </a:lnTo>
                  <a:lnTo>
                    <a:pt x="2225326" y="1178878"/>
                  </a:lnTo>
                  <a:lnTo>
                    <a:pt x="2231679" y="1183958"/>
                  </a:lnTo>
                  <a:lnTo>
                    <a:pt x="2238031" y="1189038"/>
                  </a:lnTo>
                  <a:lnTo>
                    <a:pt x="2243749" y="1195071"/>
                  </a:lnTo>
                  <a:lnTo>
                    <a:pt x="2249466" y="1200786"/>
                  </a:lnTo>
                  <a:lnTo>
                    <a:pt x="2254866" y="1207136"/>
                  </a:lnTo>
                  <a:lnTo>
                    <a:pt x="2259948" y="1214121"/>
                  </a:lnTo>
                  <a:lnTo>
                    <a:pt x="2265030" y="1221106"/>
                  </a:lnTo>
                  <a:lnTo>
                    <a:pt x="2269477" y="1228408"/>
                  </a:lnTo>
                  <a:lnTo>
                    <a:pt x="2273606" y="1236346"/>
                  </a:lnTo>
                  <a:lnTo>
                    <a:pt x="2277735" y="1244283"/>
                  </a:lnTo>
                  <a:lnTo>
                    <a:pt x="2281547" y="1252856"/>
                  </a:lnTo>
                  <a:lnTo>
                    <a:pt x="2284723" y="1261428"/>
                  </a:lnTo>
                  <a:lnTo>
                    <a:pt x="2288217" y="1270318"/>
                  </a:lnTo>
                  <a:lnTo>
                    <a:pt x="2291076" y="1279526"/>
                  </a:lnTo>
                  <a:lnTo>
                    <a:pt x="2293299" y="1288733"/>
                  </a:lnTo>
                  <a:lnTo>
                    <a:pt x="2295523" y="1298258"/>
                  </a:lnTo>
                  <a:lnTo>
                    <a:pt x="2297428" y="1307783"/>
                  </a:lnTo>
                  <a:lnTo>
                    <a:pt x="2299334" y="1317626"/>
                  </a:lnTo>
                  <a:lnTo>
                    <a:pt x="2300287" y="1328103"/>
                  </a:lnTo>
                  <a:lnTo>
                    <a:pt x="2300922" y="1338263"/>
                  </a:lnTo>
                  <a:lnTo>
                    <a:pt x="2301875" y="1348741"/>
                  </a:lnTo>
                  <a:lnTo>
                    <a:pt x="2301875" y="1359536"/>
                  </a:lnTo>
                  <a:lnTo>
                    <a:pt x="2301875" y="1922463"/>
                  </a:lnTo>
                  <a:lnTo>
                    <a:pt x="1533525" y="1922463"/>
                  </a:lnTo>
                  <a:lnTo>
                    <a:pt x="1533843" y="1910081"/>
                  </a:lnTo>
                  <a:lnTo>
                    <a:pt x="1534160" y="1897698"/>
                  </a:lnTo>
                  <a:lnTo>
                    <a:pt x="1535748" y="1886268"/>
                  </a:lnTo>
                  <a:lnTo>
                    <a:pt x="1537019" y="1875473"/>
                  </a:lnTo>
                  <a:lnTo>
                    <a:pt x="1539560" y="1864678"/>
                  </a:lnTo>
                  <a:lnTo>
                    <a:pt x="1542736" y="1854518"/>
                  </a:lnTo>
                  <a:lnTo>
                    <a:pt x="1545913" y="1844993"/>
                  </a:lnTo>
                  <a:lnTo>
                    <a:pt x="1550042" y="1836103"/>
                  </a:lnTo>
                  <a:lnTo>
                    <a:pt x="1554806" y="1827531"/>
                  </a:lnTo>
                  <a:lnTo>
                    <a:pt x="1560524" y="1819276"/>
                  </a:lnTo>
                  <a:lnTo>
                    <a:pt x="1566559" y="1811973"/>
                  </a:lnTo>
                  <a:lnTo>
                    <a:pt x="1573547" y="1804671"/>
                  </a:lnTo>
                  <a:lnTo>
                    <a:pt x="1581487" y="1798003"/>
                  </a:lnTo>
                  <a:lnTo>
                    <a:pt x="1590381" y="1791336"/>
                  </a:lnTo>
                  <a:lnTo>
                    <a:pt x="1599592" y="1785303"/>
                  </a:lnTo>
                  <a:lnTo>
                    <a:pt x="1610074" y="1779906"/>
                  </a:lnTo>
                  <a:lnTo>
                    <a:pt x="1621191" y="1774508"/>
                  </a:lnTo>
                  <a:lnTo>
                    <a:pt x="1633261" y="1769746"/>
                  </a:lnTo>
                  <a:lnTo>
                    <a:pt x="1646602" y="1765301"/>
                  </a:lnTo>
                  <a:lnTo>
                    <a:pt x="1660578" y="1761491"/>
                  </a:lnTo>
                  <a:lnTo>
                    <a:pt x="1675824" y="1757998"/>
                  </a:lnTo>
                  <a:lnTo>
                    <a:pt x="1692023" y="1754823"/>
                  </a:lnTo>
                  <a:lnTo>
                    <a:pt x="1709493" y="1751648"/>
                  </a:lnTo>
                  <a:lnTo>
                    <a:pt x="1727598" y="1749108"/>
                  </a:lnTo>
                  <a:lnTo>
                    <a:pt x="1746973" y="1746886"/>
                  </a:lnTo>
                  <a:lnTo>
                    <a:pt x="1767619" y="1745298"/>
                  </a:lnTo>
                  <a:lnTo>
                    <a:pt x="1789853" y="1743393"/>
                  </a:lnTo>
                  <a:lnTo>
                    <a:pt x="1812723" y="1742123"/>
                  </a:lnTo>
                  <a:lnTo>
                    <a:pt x="1836863" y="1741171"/>
                  </a:lnTo>
                  <a:lnTo>
                    <a:pt x="1862591" y="1740218"/>
                  </a:lnTo>
                  <a:lnTo>
                    <a:pt x="1889272" y="1739901"/>
                  </a:lnTo>
                  <a:lnTo>
                    <a:pt x="1917859" y="1739901"/>
                  </a:lnTo>
                  <a:lnTo>
                    <a:pt x="1914365" y="1731963"/>
                  </a:lnTo>
                  <a:lnTo>
                    <a:pt x="1906424" y="1708786"/>
                  </a:lnTo>
                  <a:lnTo>
                    <a:pt x="1900707" y="1692276"/>
                  </a:lnTo>
                  <a:lnTo>
                    <a:pt x="1894989" y="1673226"/>
                  </a:lnTo>
                  <a:lnTo>
                    <a:pt x="1888319" y="1651636"/>
                  </a:lnTo>
                  <a:lnTo>
                    <a:pt x="1881649" y="1627506"/>
                  </a:lnTo>
                  <a:lnTo>
                    <a:pt x="1874661" y="1601788"/>
                  </a:lnTo>
                  <a:lnTo>
                    <a:pt x="1868308" y="1574166"/>
                  </a:lnTo>
                  <a:lnTo>
                    <a:pt x="1861956" y="1545273"/>
                  </a:lnTo>
                  <a:lnTo>
                    <a:pt x="1859097" y="1530033"/>
                  </a:lnTo>
                  <a:lnTo>
                    <a:pt x="1856556" y="1515111"/>
                  </a:lnTo>
                  <a:lnTo>
                    <a:pt x="1854333" y="1499871"/>
                  </a:lnTo>
                  <a:lnTo>
                    <a:pt x="1852109" y="1484313"/>
                  </a:lnTo>
                  <a:lnTo>
                    <a:pt x="1850203" y="1468438"/>
                  </a:lnTo>
                  <a:lnTo>
                    <a:pt x="1848298" y="1453198"/>
                  </a:lnTo>
                  <a:lnTo>
                    <a:pt x="1847027" y="1437323"/>
                  </a:lnTo>
                  <a:lnTo>
                    <a:pt x="1846392" y="1421448"/>
                  </a:lnTo>
                  <a:lnTo>
                    <a:pt x="1845439" y="1405573"/>
                  </a:lnTo>
                  <a:lnTo>
                    <a:pt x="1845439" y="1390016"/>
                  </a:lnTo>
                  <a:lnTo>
                    <a:pt x="1845439" y="1382396"/>
                  </a:lnTo>
                  <a:lnTo>
                    <a:pt x="1845757" y="1374458"/>
                  </a:lnTo>
                  <a:lnTo>
                    <a:pt x="1846709" y="1367156"/>
                  </a:lnTo>
                  <a:lnTo>
                    <a:pt x="1847662" y="1359853"/>
                  </a:lnTo>
                  <a:lnTo>
                    <a:pt x="1849251" y="1352551"/>
                  </a:lnTo>
                  <a:lnTo>
                    <a:pt x="1850521" y="1345566"/>
                  </a:lnTo>
                  <a:lnTo>
                    <a:pt x="1852427" y="1338263"/>
                  </a:lnTo>
                  <a:lnTo>
                    <a:pt x="1854650" y="1331913"/>
                  </a:lnTo>
                  <a:lnTo>
                    <a:pt x="1856874" y="1325246"/>
                  </a:lnTo>
                  <a:lnTo>
                    <a:pt x="1859732" y="1318578"/>
                  </a:lnTo>
                  <a:lnTo>
                    <a:pt x="1862591" y="1312228"/>
                  </a:lnTo>
                  <a:lnTo>
                    <a:pt x="1865767" y="1305878"/>
                  </a:lnTo>
                  <a:lnTo>
                    <a:pt x="1869261" y="1300163"/>
                  </a:lnTo>
                  <a:lnTo>
                    <a:pt x="1872438" y="1294131"/>
                  </a:lnTo>
                  <a:lnTo>
                    <a:pt x="1876249" y="1288416"/>
                  </a:lnTo>
                  <a:lnTo>
                    <a:pt x="1880061" y="1282383"/>
                  </a:lnTo>
                  <a:lnTo>
                    <a:pt x="1884190" y="1276986"/>
                  </a:lnTo>
                  <a:lnTo>
                    <a:pt x="1888637" y="1271588"/>
                  </a:lnTo>
                  <a:lnTo>
                    <a:pt x="1897531" y="1261111"/>
                  </a:lnTo>
                  <a:lnTo>
                    <a:pt x="1907377" y="1251268"/>
                  </a:lnTo>
                  <a:lnTo>
                    <a:pt x="1917859" y="1241743"/>
                  </a:lnTo>
                  <a:lnTo>
                    <a:pt x="1928341" y="1232853"/>
                  </a:lnTo>
                  <a:lnTo>
                    <a:pt x="1939458" y="1224598"/>
                  </a:lnTo>
                  <a:lnTo>
                    <a:pt x="1951210" y="1216661"/>
                  </a:lnTo>
                  <a:lnTo>
                    <a:pt x="1963280" y="1209358"/>
                  </a:lnTo>
                  <a:lnTo>
                    <a:pt x="1975668" y="1202373"/>
                  </a:lnTo>
                  <a:lnTo>
                    <a:pt x="1987738" y="1196023"/>
                  </a:lnTo>
                  <a:lnTo>
                    <a:pt x="2000761" y="1190308"/>
                  </a:lnTo>
                  <a:lnTo>
                    <a:pt x="2013466" y="1184593"/>
                  </a:lnTo>
                  <a:lnTo>
                    <a:pt x="2026171" y="1179831"/>
                  </a:lnTo>
                  <a:lnTo>
                    <a:pt x="2038876" y="1175068"/>
                  </a:lnTo>
                  <a:lnTo>
                    <a:pt x="2051264" y="1170941"/>
                  </a:lnTo>
                  <a:lnTo>
                    <a:pt x="2063969" y="1167766"/>
                  </a:lnTo>
                  <a:lnTo>
                    <a:pt x="2076039" y="1164273"/>
                  </a:lnTo>
                  <a:lnTo>
                    <a:pt x="2087792" y="1161733"/>
                  </a:lnTo>
                  <a:lnTo>
                    <a:pt x="2099226" y="1159193"/>
                  </a:lnTo>
                  <a:lnTo>
                    <a:pt x="2110344" y="1157288"/>
                  </a:lnTo>
                  <a:lnTo>
                    <a:pt x="2121143" y="1156018"/>
                  </a:lnTo>
                  <a:lnTo>
                    <a:pt x="2131307" y="1155066"/>
                  </a:lnTo>
                  <a:lnTo>
                    <a:pt x="2140836" y="1154431"/>
                  </a:lnTo>
                  <a:lnTo>
                    <a:pt x="2149730" y="1154113"/>
                  </a:lnTo>
                  <a:close/>
                  <a:moveTo>
                    <a:pt x="692229" y="965200"/>
                  </a:moveTo>
                  <a:lnTo>
                    <a:pt x="1150620" y="965200"/>
                  </a:lnTo>
                  <a:lnTo>
                    <a:pt x="1609646" y="965200"/>
                  </a:lnTo>
                  <a:lnTo>
                    <a:pt x="1762125" y="1627407"/>
                  </a:lnTo>
                  <a:lnTo>
                    <a:pt x="1757995" y="1627089"/>
                  </a:lnTo>
                  <a:lnTo>
                    <a:pt x="1745606" y="1627407"/>
                  </a:lnTo>
                  <a:lnTo>
                    <a:pt x="1727817" y="1627725"/>
                  </a:lnTo>
                  <a:lnTo>
                    <a:pt x="1716381" y="1628677"/>
                  </a:lnTo>
                  <a:lnTo>
                    <a:pt x="1703675" y="1629630"/>
                  </a:lnTo>
                  <a:lnTo>
                    <a:pt x="1690015" y="1631218"/>
                  </a:lnTo>
                  <a:lnTo>
                    <a:pt x="1675403" y="1633441"/>
                  </a:lnTo>
                  <a:lnTo>
                    <a:pt x="1660155" y="1635982"/>
                  </a:lnTo>
                  <a:lnTo>
                    <a:pt x="1643954" y="1638841"/>
                  </a:lnTo>
                  <a:lnTo>
                    <a:pt x="1627435" y="1642652"/>
                  </a:lnTo>
                  <a:lnTo>
                    <a:pt x="1610281" y="1647416"/>
                  </a:lnTo>
                  <a:lnTo>
                    <a:pt x="1593127" y="1652498"/>
                  </a:lnTo>
                  <a:lnTo>
                    <a:pt x="1575656" y="1658850"/>
                  </a:lnTo>
                  <a:lnTo>
                    <a:pt x="1566761" y="1662026"/>
                  </a:lnTo>
                  <a:lnTo>
                    <a:pt x="1557866" y="1665837"/>
                  </a:lnTo>
                  <a:lnTo>
                    <a:pt x="1549607" y="1669331"/>
                  </a:lnTo>
                  <a:lnTo>
                    <a:pt x="1540713" y="1673777"/>
                  </a:lnTo>
                  <a:lnTo>
                    <a:pt x="1532135" y="1678224"/>
                  </a:lnTo>
                  <a:lnTo>
                    <a:pt x="1523558" y="1682670"/>
                  </a:lnTo>
                  <a:lnTo>
                    <a:pt x="1515299" y="1688070"/>
                  </a:lnTo>
                  <a:lnTo>
                    <a:pt x="1507040" y="1693151"/>
                  </a:lnTo>
                  <a:lnTo>
                    <a:pt x="1499098" y="1698551"/>
                  </a:lnTo>
                  <a:lnTo>
                    <a:pt x="1490839" y="1704585"/>
                  </a:lnTo>
                  <a:lnTo>
                    <a:pt x="1483215" y="1710302"/>
                  </a:lnTo>
                  <a:lnTo>
                    <a:pt x="1475591" y="1716972"/>
                  </a:lnTo>
                  <a:lnTo>
                    <a:pt x="1467967" y="1723641"/>
                  </a:lnTo>
                  <a:lnTo>
                    <a:pt x="1460978" y="1730629"/>
                  </a:lnTo>
                  <a:lnTo>
                    <a:pt x="1453990" y="1737934"/>
                  </a:lnTo>
                  <a:lnTo>
                    <a:pt x="1447319" y="1745874"/>
                  </a:lnTo>
                  <a:lnTo>
                    <a:pt x="1440966" y="1754449"/>
                  </a:lnTo>
                  <a:lnTo>
                    <a:pt x="1434930" y="1762707"/>
                  </a:lnTo>
                  <a:lnTo>
                    <a:pt x="1428894" y="1771600"/>
                  </a:lnTo>
                  <a:lnTo>
                    <a:pt x="1423494" y="1780810"/>
                  </a:lnTo>
                  <a:lnTo>
                    <a:pt x="1418094" y="1790338"/>
                  </a:lnTo>
                  <a:lnTo>
                    <a:pt x="1413329" y="1800502"/>
                  </a:lnTo>
                  <a:lnTo>
                    <a:pt x="1408881" y="1810665"/>
                  </a:lnTo>
                  <a:lnTo>
                    <a:pt x="1405387" y="1821781"/>
                  </a:lnTo>
                  <a:lnTo>
                    <a:pt x="1401575" y="1832898"/>
                  </a:lnTo>
                  <a:lnTo>
                    <a:pt x="1398398" y="1844649"/>
                  </a:lnTo>
                  <a:lnTo>
                    <a:pt x="1395539" y="1856718"/>
                  </a:lnTo>
                  <a:lnTo>
                    <a:pt x="1392998" y="1869422"/>
                  </a:lnTo>
                  <a:lnTo>
                    <a:pt x="1391727" y="1882444"/>
                  </a:lnTo>
                  <a:lnTo>
                    <a:pt x="1390139" y="1895466"/>
                  </a:lnTo>
                  <a:lnTo>
                    <a:pt x="1389504" y="1909758"/>
                  </a:lnTo>
                  <a:lnTo>
                    <a:pt x="1389186" y="1924050"/>
                  </a:lnTo>
                  <a:lnTo>
                    <a:pt x="1150620" y="1924050"/>
                  </a:lnTo>
                  <a:lnTo>
                    <a:pt x="912689" y="1924050"/>
                  </a:lnTo>
                  <a:lnTo>
                    <a:pt x="912371" y="1909758"/>
                  </a:lnTo>
                  <a:lnTo>
                    <a:pt x="911736" y="1895466"/>
                  </a:lnTo>
                  <a:lnTo>
                    <a:pt x="910147" y="1882444"/>
                  </a:lnTo>
                  <a:lnTo>
                    <a:pt x="908877" y="1869422"/>
                  </a:lnTo>
                  <a:lnTo>
                    <a:pt x="906018" y="1856718"/>
                  </a:lnTo>
                  <a:lnTo>
                    <a:pt x="903476" y="1844649"/>
                  </a:lnTo>
                  <a:lnTo>
                    <a:pt x="900300" y="1832898"/>
                  </a:lnTo>
                  <a:lnTo>
                    <a:pt x="896488" y="1821781"/>
                  </a:lnTo>
                  <a:lnTo>
                    <a:pt x="892993" y="1810665"/>
                  </a:lnTo>
                  <a:lnTo>
                    <a:pt x="888546" y="1800502"/>
                  </a:lnTo>
                  <a:lnTo>
                    <a:pt x="883781" y="1790338"/>
                  </a:lnTo>
                  <a:lnTo>
                    <a:pt x="878381" y="1780810"/>
                  </a:lnTo>
                  <a:lnTo>
                    <a:pt x="872981" y="1771600"/>
                  </a:lnTo>
                  <a:lnTo>
                    <a:pt x="866945" y="1762707"/>
                  </a:lnTo>
                  <a:lnTo>
                    <a:pt x="860909" y="1754449"/>
                  </a:lnTo>
                  <a:lnTo>
                    <a:pt x="854556" y="1745874"/>
                  </a:lnTo>
                  <a:lnTo>
                    <a:pt x="847885" y="1737934"/>
                  </a:lnTo>
                  <a:lnTo>
                    <a:pt x="840896" y="1730629"/>
                  </a:lnTo>
                  <a:lnTo>
                    <a:pt x="833908" y="1723641"/>
                  </a:lnTo>
                  <a:lnTo>
                    <a:pt x="825966" y="1716972"/>
                  </a:lnTo>
                  <a:lnTo>
                    <a:pt x="818660" y="1710302"/>
                  </a:lnTo>
                  <a:lnTo>
                    <a:pt x="811036" y="1704585"/>
                  </a:lnTo>
                  <a:lnTo>
                    <a:pt x="802777" y="1698551"/>
                  </a:lnTo>
                  <a:lnTo>
                    <a:pt x="794835" y="1693151"/>
                  </a:lnTo>
                  <a:lnTo>
                    <a:pt x="786576" y="1688070"/>
                  </a:lnTo>
                  <a:lnTo>
                    <a:pt x="777999" y="1682670"/>
                  </a:lnTo>
                  <a:lnTo>
                    <a:pt x="769740" y="1678224"/>
                  </a:lnTo>
                  <a:lnTo>
                    <a:pt x="761163" y="1673777"/>
                  </a:lnTo>
                  <a:lnTo>
                    <a:pt x="752268" y="1669331"/>
                  </a:lnTo>
                  <a:lnTo>
                    <a:pt x="743691" y="1665837"/>
                  </a:lnTo>
                  <a:lnTo>
                    <a:pt x="735114" y="1662026"/>
                  </a:lnTo>
                  <a:lnTo>
                    <a:pt x="726537" y="1658850"/>
                  </a:lnTo>
                  <a:lnTo>
                    <a:pt x="708748" y="1652498"/>
                  </a:lnTo>
                  <a:lnTo>
                    <a:pt x="691594" y="1647416"/>
                  </a:lnTo>
                  <a:lnTo>
                    <a:pt x="674440" y="1642652"/>
                  </a:lnTo>
                  <a:lnTo>
                    <a:pt x="657921" y="1638841"/>
                  </a:lnTo>
                  <a:lnTo>
                    <a:pt x="641721" y="1635982"/>
                  </a:lnTo>
                  <a:lnTo>
                    <a:pt x="626473" y="1633441"/>
                  </a:lnTo>
                  <a:lnTo>
                    <a:pt x="611860" y="1631218"/>
                  </a:lnTo>
                  <a:lnTo>
                    <a:pt x="598200" y="1629630"/>
                  </a:lnTo>
                  <a:lnTo>
                    <a:pt x="585494" y="1628677"/>
                  </a:lnTo>
                  <a:lnTo>
                    <a:pt x="574058" y="1627725"/>
                  </a:lnTo>
                  <a:lnTo>
                    <a:pt x="555951" y="1627407"/>
                  </a:lnTo>
                  <a:lnTo>
                    <a:pt x="543880" y="1627089"/>
                  </a:lnTo>
                  <a:lnTo>
                    <a:pt x="539750" y="1627407"/>
                  </a:lnTo>
                  <a:lnTo>
                    <a:pt x="692229" y="965200"/>
                  </a:lnTo>
                  <a:close/>
                  <a:moveTo>
                    <a:pt x="200965" y="577850"/>
                  </a:moveTo>
                  <a:lnTo>
                    <a:pt x="209868" y="577850"/>
                  </a:lnTo>
                  <a:lnTo>
                    <a:pt x="218454" y="577850"/>
                  </a:lnTo>
                  <a:lnTo>
                    <a:pt x="227357" y="578802"/>
                  </a:lnTo>
                  <a:lnTo>
                    <a:pt x="235943" y="579436"/>
                  </a:lnTo>
                  <a:lnTo>
                    <a:pt x="244210" y="580705"/>
                  </a:lnTo>
                  <a:lnTo>
                    <a:pt x="251842" y="581975"/>
                  </a:lnTo>
                  <a:lnTo>
                    <a:pt x="259473" y="583878"/>
                  </a:lnTo>
                  <a:lnTo>
                    <a:pt x="267423" y="586099"/>
                  </a:lnTo>
                  <a:lnTo>
                    <a:pt x="274418" y="588321"/>
                  </a:lnTo>
                  <a:lnTo>
                    <a:pt x="281414" y="590859"/>
                  </a:lnTo>
                  <a:lnTo>
                    <a:pt x="288410" y="593715"/>
                  </a:lnTo>
                  <a:lnTo>
                    <a:pt x="294769" y="597205"/>
                  </a:lnTo>
                  <a:lnTo>
                    <a:pt x="300811" y="600378"/>
                  </a:lnTo>
                  <a:lnTo>
                    <a:pt x="307170" y="604185"/>
                  </a:lnTo>
                  <a:lnTo>
                    <a:pt x="313212" y="608310"/>
                  </a:lnTo>
                  <a:lnTo>
                    <a:pt x="318618" y="612435"/>
                  </a:lnTo>
                  <a:lnTo>
                    <a:pt x="324341" y="616560"/>
                  </a:lnTo>
                  <a:lnTo>
                    <a:pt x="329747" y="621637"/>
                  </a:lnTo>
                  <a:lnTo>
                    <a:pt x="334517" y="626396"/>
                  </a:lnTo>
                  <a:lnTo>
                    <a:pt x="339605" y="631156"/>
                  </a:lnTo>
                  <a:lnTo>
                    <a:pt x="344056" y="636233"/>
                  </a:lnTo>
                  <a:lnTo>
                    <a:pt x="348826" y="641627"/>
                  </a:lnTo>
                  <a:lnTo>
                    <a:pt x="352960" y="647338"/>
                  </a:lnTo>
                  <a:lnTo>
                    <a:pt x="357412" y="653049"/>
                  </a:lnTo>
                  <a:lnTo>
                    <a:pt x="361227" y="659078"/>
                  </a:lnTo>
                  <a:lnTo>
                    <a:pt x="365361" y="665107"/>
                  </a:lnTo>
                  <a:lnTo>
                    <a:pt x="368859" y="671135"/>
                  </a:lnTo>
                  <a:lnTo>
                    <a:pt x="375537" y="684144"/>
                  </a:lnTo>
                  <a:lnTo>
                    <a:pt x="381896" y="697471"/>
                  </a:lnTo>
                  <a:lnTo>
                    <a:pt x="387302" y="711115"/>
                  </a:lnTo>
                  <a:lnTo>
                    <a:pt x="392072" y="725393"/>
                  </a:lnTo>
                  <a:lnTo>
                    <a:pt x="396523" y="739672"/>
                  </a:lnTo>
                  <a:lnTo>
                    <a:pt x="400657" y="754267"/>
                  </a:lnTo>
                  <a:lnTo>
                    <a:pt x="403837" y="769180"/>
                  </a:lnTo>
                  <a:lnTo>
                    <a:pt x="407017" y="784093"/>
                  </a:lnTo>
                  <a:lnTo>
                    <a:pt x="409561" y="799006"/>
                  </a:lnTo>
                  <a:lnTo>
                    <a:pt x="411787" y="813919"/>
                  </a:lnTo>
                  <a:lnTo>
                    <a:pt x="413694" y="828515"/>
                  </a:lnTo>
                  <a:lnTo>
                    <a:pt x="414966" y="843428"/>
                  </a:lnTo>
                  <a:lnTo>
                    <a:pt x="416556" y="858024"/>
                  </a:lnTo>
                  <a:lnTo>
                    <a:pt x="417192" y="871985"/>
                  </a:lnTo>
                  <a:lnTo>
                    <a:pt x="418146" y="885946"/>
                  </a:lnTo>
                  <a:lnTo>
                    <a:pt x="418782" y="912281"/>
                  </a:lnTo>
                  <a:lnTo>
                    <a:pt x="419100" y="936713"/>
                  </a:lnTo>
                  <a:lnTo>
                    <a:pt x="419100" y="942425"/>
                  </a:lnTo>
                  <a:lnTo>
                    <a:pt x="418782" y="948136"/>
                  </a:lnTo>
                  <a:lnTo>
                    <a:pt x="418146" y="953530"/>
                  </a:lnTo>
                  <a:lnTo>
                    <a:pt x="417192" y="958607"/>
                  </a:lnTo>
                  <a:lnTo>
                    <a:pt x="416238" y="963684"/>
                  </a:lnTo>
                  <a:lnTo>
                    <a:pt x="414966" y="969078"/>
                  </a:lnTo>
                  <a:lnTo>
                    <a:pt x="413694" y="974154"/>
                  </a:lnTo>
                  <a:lnTo>
                    <a:pt x="411787" y="978914"/>
                  </a:lnTo>
                  <a:lnTo>
                    <a:pt x="409879" y="983356"/>
                  </a:lnTo>
                  <a:lnTo>
                    <a:pt x="407653" y="988116"/>
                  </a:lnTo>
                  <a:lnTo>
                    <a:pt x="403201" y="997000"/>
                  </a:lnTo>
                  <a:lnTo>
                    <a:pt x="397795" y="1005250"/>
                  </a:lnTo>
                  <a:lnTo>
                    <a:pt x="391754" y="1012865"/>
                  </a:lnTo>
                  <a:lnTo>
                    <a:pt x="385076" y="1020183"/>
                  </a:lnTo>
                  <a:lnTo>
                    <a:pt x="377762" y="1026826"/>
                  </a:lnTo>
                  <a:lnTo>
                    <a:pt x="370449" y="1033489"/>
                  </a:lnTo>
                  <a:lnTo>
                    <a:pt x="362181" y="1039518"/>
                  </a:lnTo>
                  <a:lnTo>
                    <a:pt x="353278" y="1044594"/>
                  </a:lnTo>
                  <a:lnTo>
                    <a:pt x="344374" y="1049671"/>
                  </a:lnTo>
                  <a:lnTo>
                    <a:pt x="335153" y="1054113"/>
                  </a:lnTo>
                  <a:lnTo>
                    <a:pt x="325613" y="1058238"/>
                  </a:lnTo>
                  <a:lnTo>
                    <a:pt x="316074" y="1061729"/>
                  </a:lnTo>
                  <a:lnTo>
                    <a:pt x="306217" y="1064902"/>
                  </a:lnTo>
                  <a:lnTo>
                    <a:pt x="296041" y="1067757"/>
                  </a:lnTo>
                  <a:lnTo>
                    <a:pt x="285866" y="1069978"/>
                  </a:lnTo>
                  <a:lnTo>
                    <a:pt x="275690" y="1071882"/>
                  </a:lnTo>
                  <a:lnTo>
                    <a:pt x="265515" y="1072834"/>
                  </a:lnTo>
                  <a:lnTo>
                    <a:pt x="255657" y="1074103"/>
                  </a:lnTo>
                  <a:lnTo>
                    <a:pt x="245482" y="1074738"/>
                  </a:lnTo>
                  <a:lnTo>
                    <a:pt x="235943" y="1074738"/>
                  </a:lnTo>
                  <a:lnTo>
                    <a:pt x="226085" y="1074420"/>
                  </a:lnTo>
                  <a:lnTo>
                    <a:pt x="216864" y="1073786"/>
                  </a:lnTo>
                  <a:lnTo>
                    <a:pt x="207960" y="1072834"/>
                  </a:lnTo>
                  <a:lnTo>
                    <a:pt x="199057" y="1070930"/>
                  </a:lnTo>
                  <a:lnTo>
                    <a:pt x="190471" y="1069344"/>
                  </a:lnTo>
                  <a:lnTo>
                    <a:pt x="182840" y="1067123"/>
                  </a:lnTo>
                  <a:lnTo>
                    <a:pt x="175526" y="1064584"/>
                  </a:lnTo>
                  <a:lnTo>
                    <a:pt x="167894" y="1061411"/>
                  </a:lnTo>
                  <a:lnTo>
                    <a:pt x="160899" y="1057921"/>
                  </a:lnTo>
                  <a:lnTo>
                    <a:pt x="153585" y="1054113"/>
                  </a:lnTo>
                  <a:lnTo>
                    <a:pt x="145954" y="1049989"/>
                  </a:lnTo>
                  <a:lnTo>
                    <a:pt x="138322" y="1045229"/>
                  </a:lnTo>
                  <a:lnTo>
                    <a:pt x="131009" y="1040470"/>
                  </a:lnTo>
                  <a:lnTo>
                    <a:pt x="123377" y="1035393"/>
                  </a:lnTo>
                  <a:lnTo>
                    <a:pt x="116063" y="1029364"/>
                  </a:lnTo>
                  <a:lnTo>
                    <a:pt x="108432" y="1023653"/>
                  </a:lnTo>
                  <a:lnTo>
                    <a:pt x="100800" y="1017307"/>
                  </a:lnTo>
                  <a:lnTo>
                    <a:pt x="93805" y="1010644"/>
                  </a:lnTo>
                  <a:lnTo>
                    <a:pt x="86491" y="1003663"/>
                  </a:lnTo>
                  <a:lnTo>
                    <a:pt x="79495" y="996365"/>
                  </a:lnTo>
                  <a:lnTo>
                    <a:pt x="72500" y="988750"/>
                  </a:lnTo>
                  <a:lnTo>
                    <a:pt x="65822" y="980818"/>
                  </a:lnTo>
                  <a:lnTo>
                    <a:pt x="59145" y="972568"/>
                  </a:lnTo>
                  <a:lnTo>
                    <a:pt x="52785" y="964318"/>
                  </a:lnTo>
                  <a:lnTo>
                    <a:pt x="46743" y="955751"/>
                  </a:lnTo>
                  <a:lnTo>
                    <a:pt x="41020" y="946550"/>
                  </a:lnTo>
                  <a:lnTo>
                    <a:pt x="35296" y="937348"/>
                  </a:lnTo>
                  <a:lnTo>
                    <a:pt x="30208" y="927829"/>
                  </a:lnTo>
                  <a:lnTo>
                    <a:pt x="25439" y="917993"/>
                  </a:lnTo>
                  <a:lnTo>
                    <a:pt x="20987" y="908157"/>
                  </a:lnTo>
                  <a:lnTo>
                    <a:pt x="16853" y="898003"/>
                  </a:lnTo>
                  <a:lnTo>
                    <a:pt x="13355" y="887532"/>
                  </a:lnTo>
                  <a:lnTo>
                    <a:pt x="9858" y="876744"/>
                  </a:lnTo>
                  <a:lnTo>
                    <a:pt x="6996" y="866273"/>
                  </a:lnTo>
                  <a:lnTo>
                    <a:pt x="4452" y="855168"/>
                  </a:lnTo>
                  <a:lnTo>
                    <a:pt x="2544" y="843745"/>
                  </a:lnTo>
                  <a:lnTo>
                    <a:pt x="1590" y="832322"/>
                  </a:lnTo>
                  <a:lnTo>
                    <a:pt x="318" y="820900"/>
                  </a:lnTo>
                  <a:lnTo>
                    <a:pt x="0" y="809160"/>
                  </a:lnTo>
                  <a:lnTo>
                    <a:pt x="318" y="799006"/>
                  </a:lnTo>
                  <a:lnTo>
                    <a:pt x="954" y="786632"/>
                  </a:lnTo>
                  <a:lnTo>
                    <a:pt x="2862" y="771401"/>
                  </a:lnTo>
                  <a:lnTo>
                    <a:pt x="4134" y="763469"/>
                  </a:lnTo>
                  <a:lnTo>
                    <a:pt x="5406" y="754585"/>
                  </a:lnTo>
                  <a:lnTo>
                    <a:pt x="7314" y="745700"/>
                  </a:lnTo>
                  <a:lnTo>
                    <a:pt x="9540" y="736181"/>
                  </a:lnTo>
                  <a:lnTo>
                    <a:pt x="12083" y="726662"/>
                  </a:lnTo>
                  <a:lnTo>
                    <a:pt x="15263" y="716826"/>
                  </a:lnTo>
                  <a:lnTo>
                    <a:pt x="18761" y="706990"/>
                  </a:lnTo>
                  <a:lnTo>
                    <a:pt x="22577" y="697154"/>
                  </a:lnTo>
                  <a:lnTo>
                    <a:pt x="27029" y="687000"/>
                  </a:lnTo>
                  <a:lnTo>
                    <a:pt x="32116" y="677164"/>
                  </a:lnTo>
                  <a:lnTo>
                    <a:pt x="37522" y="667645"/>
                  </a:lnTo>
                  <a:lnTo>
                    <a:pt x="43882" y="658126"/>
                  </a:lnTo>
                  <a:lnTo>
                    <a:pt x="50559" y="648607"/>
                  </a:lnTo>
                  <a:lnTo>
                    <a:pt x="57873" y="639405"/>
                  </a:lnTo>
                  <a:lnTo>
                    <a:pt x="66140" y="631156"/>
                  </a:lnTo>
                  <a:lnTo>
                    <a:pt x="75044" y="622906"/>
                  </a:lnTo>
                  <a:lnTo>
                    <a:pt x="79813" y="618781"/>
                  </a:lnTo>
                  <a:lnTo>
                    <a:pt x="84583" y="615291"/>
                  </a:lnTo>
                  <a:lnTo>
                    <a:pt x="89671" y="611483"/>
                  </a:lnTo>
                  <a:lnTo>
                    <a:pt x="94759" y="607993"/>
                  </a:lnTo>
                  <a:lnTo>
                    <a:pt x="100482" y="604503"/>
                  </a:lnTo>
                  <a:lnTo>
                    <a:pt x="105888" y="601647"/>
                  </a:lnTo>
                  <a:lnTo>
                    <a:pt x="111930" y="598157"/>
                  </a:lnTo>
                  <a:lnTo>
                    <a:pt x="118289" y="595618"/>
                  </a:lnTo>
                  <a:lnTo>
                    <a:pt x="124331" y="593080"/>
                  </a:lnTo>
                  <a:lnTo>
                    <a:pt x="131009" y="590542"/>
                  </a:lnTo>
                  <a:lnTo>
                    <a:pt x="137686" y="588321"/>
                  </a:lnTo>
                  <a:lnTo>
                    <a:pt x="144682" y="586099"/>
                  </a:lnTo>
                  <a:lnTo>
                    <a:pt x="151995" y="584196"/>
                  </a:lnTo>
                  <a:lnTo>
                    <a:pt x="159627" y="582927"/>
                  </a:lnTo>
                  <a:lnTo>
                    <a:pt x="167258" y="581340"/>
                  </a:lnTo>
                  <a:lnTo>
                    <a:pt x="175526" y="580071"/>
                  </a:lnTo>
                  <a:lnTo>
                    <a:pt x="183476" y="579119"/>
                  </a:lnTo>
                  <a:lnTo>
                    <a:pt x="192061" y="578484"/>
                  </a:lnTo>
                  <a:lnTo>
                    <a:pt x="200965" y="577850"/>
                  </a:lnTo>
                  <a:close/>
                  <a:moveTo>
                    <a:pt x="2083256" y="576263"/>
                  </a:moveTo>
                  <a:lnTo>
                    <a:pt x="2092166" y="576263"/>
                  </a:lnTo>
                  <a:lnTo>
                    <a:pt x="2101076" y="576263"/>
                  </a:lnTo>
                  <a:lnTo>
                    <a:pt x="2109987" y="576580"/>
                  </a:lnTo>
                  <a:lnTo>
                    <a:pt x="2118579" y="577215"/>
                  </a:lnTo>
                  <a:lnTo>
                    <a:pt x="2126534" y="578168"/>
                  </a:lnTo>
                  <a:lnTo>
                    <a:pt x="2134490" y="579438"/>
                  </a:lnTo>
                  <a:lnTo>
                    <a:pt x="2142127" y="580708"/>
                  </a:lnTo>
                  <a:lnTo>
                    <a:pt x="2149764" y="582613"/>
                  </a:lnTo>
                  <a:lnTo>
                    <a:pt x="2156765" y="584200"/>
                  </a:lnTo>
                  <a:lnTo>
                    <a:pt x="2164084" y="586105"/>
                  </a:lnTo>
                  <a:lnTo>
                    <a:pt x="2171085" y="588645"/>
                  </a:lnTo>
                  <a:lnTo>
                    <a:pt x="2177132" y="590868"/>
                  </a:lnTo>
                  <a:lnTo>
                    <a:pt x="2183814" y="594043"/>
                  </a:lnTo>
                  <a:lnTo>
                    <a:pt x="2189861" y="596583"/>
                  </a:lnTo>
                  <a:lnTo>
                    <a:pt x="2195589" y="599440"/>
                  </a:lnTo>
                  <a:lnTo>
                    <a:pt x="2201835" y="602615"/>
                  </a:lnTo>
                  <a:lnTo>
                    <a:pt x="2206726" y="606108"/>
                  </a:lnTo>
                  <a:lnTo>
                    <a:pt x="2212454" y="609918"/>
                  </a:lnTo>
                  <a:lnTo>
                    <a:pt x="2217546" y="613410"/>
                  </a:lnTo>
                  <a:lnTo>
                    <a:pt x="2222319" y="617220"/>
                  </a:lnTo>
                  <a:lnTo>
                    <a:pt x="2227093" y="620713"/>
                  </a:lnTo>
                  <a:lnTo>
                    <a:pt x="2236003" y="629285"/>
                  </a:lnTo>
                  <a:lnTo>
                    <a:pt x="2244277" y="637858"/>
                  </a:lnTo>
                  <a:lnTo>
                    <a:pt x="2251596" y="647065"/>
                  </a:lnTo>
                  <a:lnTo>
                    <a:pt x="2258279" y="656273"/>
                  </a:lnTo>
                  <a:lnTo>
                    <a:pt x="2264325" y="665798"/>
                  </a:lnTo>
                  <a:lnTo>
                    <a:pt x="2270053" y="675323"/>
                  </a:lnTo>
                  <a:lnTo>
                    <a:pt x="2274826" y="685483"/>
                  </a:lnTo>
                  <a:lnTo>
                    <a:pt x="2279281" y="695325"/>
                  </a:lnTo>
                  <a:lnTo>
                    <a:pt x="2283418" y="705168"/>
                  </a:lnTo>
                  <a:lnTo>
                    <a:pt x="2286600" y="715328"/>
                  </a:lnTo>
                  <a:lnTo>
                    <a:pt x="2290101" y="724853"/>
                  </a:lnTo>
                  <a:lnTo>
                    <a:pt x="2292647" y="734378"/>
                  </a:lnTo>
                  <a:lnTo>
                    <a:pt x="2294874" y="743903"/>
                  </a:lnTo>
                  <a:lnTo>
                    <a:pt x="2296465" y="752793"/>
                  </a:lnTo>
                  <a:lnTo>
                    <a:pt x="2298056" y="761683"/>
                  </a:lnTo>
                  <a:lnTo>
                    <a:pt x="2299329" y="769938"/>
                  </a:lnTo>
                  <a:lnTo>
                    <a:pt x="2300602" y="784860"/>
                  </a:lnTo>
                  <a:lnTo>
                    <a:pt x="2301875" y="797560"/>
                  </a:lnTo>
                  <a:lnTo>
                    <a:pt x="2301875" y="807085"/>
                  </a:lnTo>
                  <a:lnTo>
                    <a:pt x="2301557" y="818833"/>
                  </a:lnTo>
                  <a:lnTo>
                    <a:pt x="2300602" y="830581"/>
                  </a:lnTo>
                  <a:lnTo>
                    <a:pt x="2299329" y="842011"/>
                  </a:lnTo>
                  <a:lnTo>
                    <a:pt x="2297420" y="853123"/>
                  </a:lnTo>
                  <a:lnTo>
                    <a:pt x="2295192" y="864236"/>
                  </a:lnTo>
                  <a:lnTo>
                    <a:pt x="2292328" y="875348"/>
                  </a:lnTo>
                  <a:lnTo>
                    <a:pt x="2288828" y="885508"/>
                  </a:lnTo>
                  <a:lnTo>
                    <a:pt x="2285009" y="896303"/>
                  </a:lnTo>
                  <a:lnTo>
                    <a:pt x="2281191" y="906146"/>
                  </a:lnTo>
                  <a:lnTo>
                    <a:pt x="2276736" y="916306"/>
                  </a:lnTo>
                  <a:lnTo>
                    <a:pt x="2271962" y="926148"/>
                  </a:lnTo>
                  <a:lnTo>
                    <a:pt x="2266234" y="935673"/>
                  </a:lnTo>
                  <a:lnTo>
                    <a:pt x="2261143" y="944881"/>
                  </a:lnTo>
                  <a:lnTo>
                    <a:pt x="2255096" y="953771"/>
                  </a:lnTo>
                  <a:lnTo>
                    <a:pt x="2249050" y="962661"/>
                  </a:lnTo>
                  <a:lnTo>
                    <a:pt x="2242686" y="971233"/>
                  </a:lnTo>
                  <a:lnTo>
                    <a:pt x="2236321" y="979171"/>
                  </a:lnTo>
                  <a:lnTo>
                    <a:pt x="2229320" y="987108"/>
                  </a:lnTo>
                  <a:lnTo>
                    <a:pt x="2222638" y="994728"/>
                  </a:lnTo>
                  <a:lnTo>
                    <a:pt x="2215637" y="1002031"/>
                  </a:lnTo>
                  <a:lnTo>
                    <a:pt x="2208318" y="1008698"/>
                  </a:lnTo>
                  <a:lnTo>
                    <a:pt x="2200998" y="1015366"/>
                  </a:lnTo>
                  <a:lnTo>
                    <a:pt x="2193361" y="1022033"/>
                  </a:lnTo>
                  <a:lnTo>
                    <a:pt x="2186042" y="1028066"/>
                  </a:lnTo>
                  <a:lnTo>
                    <a:pt x="2178723" y="1033463"/>
                  </a:lnTo>
                  <a:lnTo>
                    <a:pt x="2171085" y="1038861"/>
                  </a:lnTo>
                  <a:lnTo>
                    <a:pt x="2163448" y="1043941"/>
                  </a:lnTo>
                  <a:lnTo>
                    <a:pt x="2155811" y="1048068"/>
                  </a:lnTo>
                  <a:lnTo>
                    <a:pt x="2148492" y="1052513"/>
                  </a:lnTo>
                  <a:lnTo>
                    <a:pt x="2141172" y="1056323"/>
                  </a:lnTo>
                  <a:lnTo>
                    <a:pt x="2133535" y="1060133"/>
                  </a:lnTo>
                  <a:lnTo>
                    <a:pt x="2126534" y="1062991"/>
                  </a:lnTo>
                  <a:lnTo>
                    <a:pt x="2119215" y="1065531"/>
                  </a:lnTo>
                  <a:lnTo>
                    <a:pt x="2110941" y="1067753"/>
                  </a:lnTo>
                  <a:lnTo>
                    <a:pt x="2102986" y="1069658"/>
                  </a:lnTo>
                  <a:lnTo>
                    <a:pt x="2094075" y="1070928"/>
                  </a:lnTo>
                  <a:lnTo>
                    <a:pt x="2085165" y="1072198"/>
                  </a:lnTo>
                  <a:lnTo>
                    <a:pt x="2075618" y="1072833"/>
                  </a:lnTo>
                  <a:lnTo>
                    <a:pt x="2066072" y="1073151"/>
                  </a:lnTo>
                  <a:lnTo>
                    <a:pt x="2056525" y="1072833"/>
                  </a:lnTo>
                  <a:lnTo>
                    <a:pt x="2046342" y="1072516"/>
                  </a:lnTo>
                  <a:lnTo>
                    <a:pt x="2036159" y="1071563"/>
                  </a:lnTo>
                  <a:lnTo>
                    <a:pt x="2025976" y="1070293"/>
                  </a:lnTo>
                  <a:lnTo>
                    <a:pt x="2018792" y="1068388"/>
                  </a:lnTo>
                  <a:lnTo>
                    <a:pt x="2005928" y="1065848"/>
                  </a:lnTo>
                  <a:lnTo>
                    <a:pt x="1995744" y="1063308"/>
                  </a:lnTo>
                  <a:lnTo>
                    <a:pt x="1985879" y="1060451"/>
                  </a:lnTo>
                  <a:lnTo>
                    <a:pt x="1975696" y="1056641"/>
                  </a:lnTo>
                  <a:lnTo>
                    <a:pt x="1966468" y="1052513"/>
                  </a:lnTo>
                  <a:lnTo>
                    <a:pt x="1957239" y="1048068"/>
                  </a:lnTo>
                  <a:lnTo>
                    <a:pt x="1948011" y="1042988"/>
                  </a:lnTo>
                  <a:lnTo>
                    <a:pt x="1939737" y="1037591"/>
                  </a:lnTo>
                  <a:lnTo>
                    <a:pt x="1931463" y="1031876"/>
                  </a:lnTo>
                  <a:lnTo>
                    <a:pt x="1923826" y="1025208"/>
                  </a:lnTo>
                  <a:lnTo>
                    <a:pt x="1916825" y="1018858"/>
                  </a:lnTo>
                  <a:lnTo>
                    <a:pt x="1910142" y="1011238"/>
                  </a:lnTo>
                  <a:lnTo>
                    <a:pt x="1904096" y="1003618"/>
                  </a:lnTo>
                  <a:lnTo>
                    <a:pt x="1898686" y="995046"/>
                  </a:lnTo>
                  <a:lnTo>
                    <a:pt x="1893913" y="986791"/>
                  </a:lnTo>
                  <a:lnTo>
                    <a:pt x="1892004" y="981711"/>
                  </a:lnTo>
                  <a:lnTo>
                    <a:pt x="1890094" y="976948"/>
                  </a:lnTo>
                  <a:lnTo>
                    <a:pt x="1888185" y="972186"/>
                  </a:lnTo>
                  <a:lnTo>
                    <a:pt x="1886912" y="967423"/>
                  </a:lnTo>
                  <a:lnTo>
                    <a:pt x="1885639" y="962343"/>
                  </a:lnTo>
                  <a:lnTo>
                    <a:pt x="1884684" y="957263"/>
                  </a:lnTo>
                  <a:lnTo>
                    <a:pt x="1883730" y="951866"/>
                  </a:lnTo>
                  <a:lnTo>
                    <a:pt x="1883093" y="946468"/>
                  </a:lnTo>
                  <a:lnTo>
                    <a:pt x="1882775" y="940753"/>
                  </a:lnTo>
                  <a:lnTo>
                    <a:pt x="1882775" y="935038"/>
                  </a:lnTo>
                  <a:lnTo>
                    <a:pt x="1882775" y="910591"/>
                  </a:lnTo>
                  <a:lnTo>
                    <a:pt x="1883730" y="884556"/>
                  </a:lnTo>
                  <a:lnTo>
                    <a:pt x="1884048" y="870586"/>
                  </a:lnTo>
                  <a:lnTo>
                    <a:pt x="1885321" y="855981"/>
                  </a:lnTo>
                  <a:lnTo>
                    <a:pt x="1886276" y="841693"/>
                  </a:lnTo>
                  <a:lnTo>
                    <a:pt x="1887867" y="827088"/>
                  </a:lnTo>
                  <a:lnTo>
                    <a:pt x="1889776" y="812165"/>
                  </a:lnTo>
                  <a:lnTo>
                    <a:pt x="1892004" y="797243"/>
                  </a:lnTo>
                  <a:lnTo>
                    <a:pt x="1894549" y="782320"/>
                  </a:lnTo>
                  <a:lnTo>
                    <a:pt x="1897413" y="767080"/>
                  </a:lnTo>
                  <a:lnTo>
                    <a:pt x="1901232" y="752475"/>
                  </a:lnTo>
                  <a:lnTo>
                    <a:pt x="1905369" y="738188"/>
                  </a:lnTo>
                  <a:lnTo>
                    <a:pt x="1909824" y="723583"/>
                  </a:lnTo>
                  <a:lnTo>
                    <a:pt x="1914597" y="709295"/>
                  </a:lnTo>
                  <a:lnTo>
                    <a:pt x="1920007" y="695643"/>
                  </a:lnTo>
                  <a:lnTo>
                    <a:pt x="1926372" y="682308"/>
                  </a:lnTo>
                  <a:lnTo>
                    <a:pt x="1933054" y="669608"/>
                  </a:lnTo>
                  <a:lnTo>
                    <a:pt x="1936555" y="663258"/>
                  </a:lnTo>
                  <a:lnTo>
                    <a:pt x="1940374" y="657225"/>
                  </a:lnTo>
                  <a:lnTo>
                    <a:pt x="1944510" y="651510"/>
                  </a:lnTo>
                  <a:lnTo>
                    <a:pt x="1948647" y="645478"/>
                  </a:lnTo>
                  <a:lnTo>
                    <a:pt x="1952784" y="640080"/>
                  </a:lnTo>
                  <a:lnTo>
                    <a:pt x="1957239" y="634365"/>
                  </a:lnTo>
                  <a:lnTo>
                    <a:pt x="1962013" y="629285"/>
                  </a:lnTo>
                  <a:lnTo>
                    <a:pt x="1967104" y="624205"/>
                  </a:lnTo>
                  <a:lnTo>
                    <a:pt x="1972196" y="619443"/>
                  </a:lnTo>
                  <a:lnTo>
                    <a:pt x="1977287" y="614998"/>
                  </a:lnTo>
                  <a:lnTo>
                    <a:pt x="1983015" y="610553"/>
                  </a:lnTo>
                  <a:lnTo>
                    <a:pt x="1988743" y="606425"/>
                  </a:lnTo>
                  <a:lnTo>
                    <a:pt x="1994790" y="602298"/>
                  </a:lnTo>
                  <a:lnTo>
                    <a:pt x="2000518" y="598805"/>
                  </a:lnTo>
                  <a:lnTo>
                    <a:pt x="2006882" y="595313"/>
                  </a:lnTo>
                  <a:lnTo>
                    <a:pt x="2013565" y="592138"/>
                  </a:lnTo>
                  <a:lnTo>
                    <a:pt x="2020248" y="588963"/>
                  </a:lnTo>
                  <a:lnTo>
                    <a:pt x="2027248" y="586423"/>
                  </a:lnTo>
                  <a:lnTo>
                    <a:pt x="2034568" y="583883"/>
                  </a:lnTo>
                  <a:lnTo>
                    <a:pt x="2041887" y="581978"/>
                  </a:lnTo>
                  <a:lnTo>
                    <a:pt x="2049842" y="580390"/>
                  </a:lnTo>
                  <a:lnTo>
                    <a:pt x="2057798" y="578803"/>
                  </a:lnTo>
                  <a:lnTo>
                    <a:pt x="2066072" y="577533"/>
                  </a:lnTo>
                  <a:lnTo>
                    <a:pt x="2074664" y="576898"/>
                  </a:lnTo>
                  <a:lnTo>
                    <a:pt x="2083256" y="576263"/>
                  </a:lnTo>
                  <a:close/>
                  <a:moveTo>
                    <a:pt x="1003300" y="490538"/>
                  </a:moveTo>
                  <a:lnTo>
                    <a:pt x="1013460" y="511810"/>
                  </a:lnTo>
                  <a:lnTo>
                    <a:pt x="1025842" y="536575"/>
                  </a:lnTo>
                  <a:lnTo>
                    <a:pt x="1039812" y="564198"/>
                  </a:lnTo>
                  <a:lnTo>
                    <a:pt x="1054417" y="592455"/>
                  </a:lnTo>
                  <a:lnTo>
                    <a:pt x="1069657" y="620395"/>
                  </a:lnTo>
                  <a:lnTo>
                    <a:pt x="1077277" y="633413"/>
                  </a:lnTo>
                  <a:lnTo>
                    <a:pt x="1084580" y="646113"/>
                  </a:lnTo>
                  <a:lnTo>
                    <a:pt x="1091565" y="657543"/>
                  </a:lnTo>
                  <a:lnTo>
                    <a:pt x="1098550" y="668338"/>
                  </a:lnTo>
                  <a:lnTo>
                    <a:pt x="1105217" y="677545"/>
                  </a:lnTo>
                  <a:lnTo>
                    <a:pt x="1111250" y="685483"/>
                  </a:lnTo>
                  <a:lnTo>
                    <a:pt x="1111250" y="648970"/>
                  </a:lnTo>
                  <a:lnTo>
                    <a:pt x="1111567" y="644525"/>
                  </a:lnTo>
                  <a:lnTo>
                    <a:pt x="1111885" y="640080"/>
                  </a:lnTo>
                  <a:lnTo>
                    <a:pt x="1113155" y="635635"/>
                  </a:lnTo>
                  <a:lnTo>
                    <a:pt x="1114107" y="631190"/>
                  </a:lnTo>
                  <a:lnTo>
                    <a:pt x="1116647" y="621983"/>
                  </a:lnTo>
                  <a:lnTo>
                    <a:pt x="1120140" y="613093"/>
                  </a:lnTo>
                  <a:lnTo>
                    <a:pt x="1123315" y="604838"/>
                  </a:lnTo>
                  <a:lnTo>
                    <a:pt x="1126490" y="596900"/>
                  </a:lnTo>
                  <a:lnTo>
                    <a:pt x="1128077" y="589598"/>
                  </a:lnTo>
                  <a:lnTo>
                    <a:pt x="1129030" y="586423"/>
                  </a:lnTo>
                  <a:lnTo>
                    <a:pt x="1129030" y="583248"/>
                  </a:lnTo>
                  <a:lnTo>
                    <a:pt x="1128712" y="580708"/>
                  </a:lnTo>
                  <a:lnTo>
                    <a:pt x="1128077" y="578168"/>
                  </a:lnTo>
                  <a:lnTo>
                    <a:pt x="1127125" y="575945"/>
                  </a:lnTo>
                  <a:lnTo>
                    <a:pt x="1125855" y="573723"/>
                  </a:lnTo>
                  <a:lnTo>
                    <a:pt x="1122997" y="569595"/>
                  </a:lnTo>
                  <a:lnTo>
                    <a:pt x="1119187" y="566103"/>
                  </a:lnTo>
                  <a:lnTo>
                    <a:pt x="1116012" y="561975"/>
                  </a:lnTo>
                  <a:lnTo>
                    <a:pt x="1114425" y="559753"/>
                  </a:lnTo>
                  <a:lnTo>
                    <a:pt x="1113155" y="557530"/>
                  </a:lnTo>
                  <a:lnTo>
                    <a:pt x="1111885" y="554990"/>
                  </a:lnTo>
                  <a:lnTo>
                    <a:pt x="1110932" y="552450"/>
                  </a:lnTo>
                  <a:lnTo>
                    <a:pt x="1109980" y="548958"/>
                  </a:lnTo>
                  <a:lnTo>
                    <a:pt x="1109980" y="545783"/>
                  </a:lnTo>
                  <a:lnTo>
                    <a:pt x="1109980" y="542290"/>
                  </a:lnTo>
                  <a:lnTo>
                    <a:pt x="1110615" y="539433"/>
                  </a:lnTo>
                  <a:lnTo>
                    <a:pt x="1111250" y="536893"/>
                  </a:lnTo>
                  <a:lnTo>
                    <a:pt x="1112202" y="534988"/>
                  </a:lnTo>
                  <a:lnTo>
                    <a:pt x="1113472" y="533083"/>
                  </a:lnTo>
                  <a:lnTo>
                    <a:pt x="1115060" y="531495"/>
                  </a:lnTo>
                  <a:lnTo>
                    <a:pt x="1116647" y="530225"/>
                  </a:lnTo>
                  <a:lnTo>
                    <a:pt x="1118870" y="529273"/>
                  </a:lnTo>
                  <a:lnTo>
                    <a:pt x="1122045" y="528320"/>
                  </a:lnTo>
                  <a:lnTo>
                    <a:pt x="1124902" y="528003"/>
                  </a:lnTo>
                  <a:lnTo>
                    <a:pt x="1131887" y="527368"/>
                  </a:lnTo>
                  <a:lnTo>
                    <a:pt x="1140777" y="527050"/>
                  </a:lnTo>
                  <a:lnTo>
                    <a:pt x="1150937" y="527050"/>
                  </a:lnTo>
                  <a:lnTo>
                    <a:pt x="1164590" y="527050"/>
                  </a:lnTo>
                  <a:lnTo>
                    <a:pt x="1175385" y="527050"/>
                  </a:lnTo>
                  <a:lnTo>
                    <a:pt x="1184275" y="527368"/>
                  </a:lnTo>
                  <a:lnTo>
                    <a:pt x="1191260" y="528003"/>
                  </a:lnTo>
                  <a:lnTo>
                    <a:pt x="1194117" y="528320"/>
                  </a:lnTo>
                  <a:lnTo>
                    <a:pt x="1196657" y="529273"/>
                  </a:lnTo>
                  <a:lnTo>
                    <a:pt x="1198880" y="530225"/>
                  </a:lnTo>
                  <a:lnTo>
                    <a:pt x="1200785" y="531495"/>
                  </a:lnTo>
                  <a:lnTo>
                    <a:pt x="1202372" y="533083"/>
                  </a:lnTo>
                  <a:lnTo>
                    <a:pt x="1203642" y="534988"/>
                  </a:lnTo>
                  <a:lnTo>
                    <a:pt x="1204595" y="536893"/>
                  </a:lnTo>
                  <a:lnTo>
                    <a:pt x="1205230" y="539433"/>
                  </a:lnTo>
                  <a:lnTo>
                    <a:pt x="1205547" y="542290"/>
                  </a:lnTo>
                  <a:lnTo>
                    <a:pt x="1205547" y="545783"/>
                  </a:lnTo>
                  <a:lnTo>
                    <a:pt x="1205547" y="548958"/>
                  </a:lnTo>
                  <a:lnTo>
                    <a:pt x="1204912" y="552450"/>
                  </a:lnTo>
                  <a:lnTo>
                    <a:pt x="1204277" y="554990"/>
                  </a:lnTo>
                  <a:lnTo>
                    <a:pt x="1202690" y="557530"/>
                  </a:lnTo>
                  <a:lnTo>
                    <a:pt x="1201420" y="559753"/>
                  </a:lnTo>
                  <a:lnTo>
                    <a:pt x="1199832" y="561975"/>
                  </a:lnTo>
                  <a:lnTo>
                    <a:pt x="1196340" y="566103"/>
                  </a:lnTo>
                  <a:lnTo>
                    <a:pt x="1193165" y="569595"/>
                  </a:lnTo>
                  <a:lnTo>
                    <a:pt x="1189672" y="573723"/>
                  </a:lnTo>
                  <a:lnTo>
                    <a:pt x="1188720" y="575945"/>
                  </a:lnTo>
                  <a:lnTo>
                    <a:pt x="1187767" y="578168"/>
                  </a:lnTo>
                  <a:lnTo>
                    <a:pt x="1187132" y="580708"/>
                  </a:lnTo>
                  <a:lnTo>
                    <a:pt x="1187132" y="583248"/>
                  </a:lnTo>
                  <a:lnTo>
                    <a:pt x="1187132" y="586423"/>
                  </a:lnTo>
                  <a:lnTo>
                    <a:pt x="1187767" y="589598"/>
                  </a:lnTo>
                  <a:lnTo>
                    <a:pt x="1189672" y="596900"/>
                  </a:lnTo>
                  <a:lnTo>
                    <a:pt x="1192212" y="604838"/>
                  </a:lnTo>
                  <a:lnTo>
                    <a:pt x="1195705" y="613093"/>
                  </a:lnTo>
                  <a:lnTo>
                    <a:pt x="1198880" y="621983"/>
                  </a:lnTo>
                  <a:lnTo>
                    <a:pt x="1201420" y="631190"/>
                  </a:lnTo>
                  <a:lnTo>
                    <a:pt x="1203007" y="635635"/>
                  </a:lnTo>
                  <a:lnTo>
                    <a:pt x="1203642" y="640080"/>
                  </a:lnTo>
                  <a:lnTo>
                    <a:pt x="1204277" y="644525"/>
                  </a:lnTo>
                  <a:lnTo>
                    <a:pt x="1204595" y="648970"/>
                  </a:lnTo>
                  <a:lnTo>
                    <a:pt x="1204595" y="685483"/>
                  </a:lnTo>
                  <a:lnTo>
                    <a:pt x="1210310" y="677863"/>
                  </a:lnTo>
                  <a:lnTo>
                    <a:pt x="1216977" y="668655"/>
                  </a:lnTo>
                  <a:lnTo>
                    <a:pt x="1223645" y="658178"/>
                  </a:lnTo>
                  <a:lnTo>
                    <a:pt x="1230630" y="646748"/>
                  </a:lnTo>
                  <a:lnTo>
                    <a:pt x="1237932" y="634683"/>
                  </a:lnTo>
                  <a:lnTo>
                    <a:pt x="1245552" y="621665"/>
                  </a:lnTo>
                  <a:lnTo>
                    <a:pt x="1260157" y="594360"/>
                  </a:lnTo>
                  <a:lnTo>
                    <a:pt x="1275080" y="566738"/>
                  </a:lnTo>
                  <a:lnTo>
                    <a:pt x="1288732" y="539750"/>
                  </a:lnTo>
                  <a:lnTo>
                    <a:pt x="1300797" y="514668"/>
                  </a:lnTo>
                  <a:lnTo>
                    <a:pt x="1311592" y="493395"/>
                  </a:lnTo>
                  <a:lnTo>
                    <a:pt x="1324927" y="497523"/>
                  </a:lnTo>
                  <a:lnTo>
                    <a:pt x="1338262" y="501015"/>
                  </a:lnTo>
                  <a:lnTo>
                    <a:pt x="1350645" y="505460"/>
                  </a:lnTo>
                  <a:lnTo>
                    <a:pt x="1362710" y="509905"/>
                  </a:lnTo>
                  <a:lnTo>
                    <a:pt x="1373822" y="514350"/>
                  </a:lnTo>
                  <a:lnTo>
                    <a:pt x="1384300" y="519113"/>
                  </a:lnTo>
                  <a:lnTo>
                    <a:pt x="1394460" y="523875"/>
                  </a:lnTo>
                  <a:lnTo>
                    <a:pt x="1403985" y="528955"/>
                  </a:lnTo>
                  <a:lnTo>
                    <a:pt x="1413192" y="533718"/>
                  </a:lnTo>
                  <a:lnTo>
                    <a:pt x="1421447" y="538480"/>
                  </a:lnTo>
                  <a:lnTo>
                    <a:pt x="1429385" y="543560"/>
                  </a:lnTo>
                  <a:lnTo>
                    <a:pt x="1436687" y="548323"/>
                  </a:lnTo>
                  <a:lnTo>
                    <a:pt x="1443672" y="553403"/>
                  </a:lnTo>
                  <a:lnTo>
                    <a:pt x="1450022" y="558165"/>
                  </a:lnTo>
                  <a:lnTo>
                    <a:pt x="1456055" y="563245"/>
                  </a:lnTo>
                  <a:lnTo>
                    <a:pt x="1461452" y="568008"/>
                  </a:lnTo>
                  <a:lnTo>
                    <a:pt x="1470977" y="576580"/>
                  </a:lnTo>
                  <a:lnTo>
                    <a:pt x="1479232" y="585153"/>
                  </a:lnTo>
                  <a:lnTo>
                    <a:pt x="1485582" y="593090"/>
                  </a:lnTo>
                  <a:lnTo>
                    <a:pt x="1490662" y="599758"/>
                  </a:lnTo>
                  <a:lnTo>
                    <a:pt x="1494155" y="604838"/>
                  </a:lnTo>
                  <a:lnTo>
                    <a:pt x="1497012" y="609283"/>
                  </a:lnTo>
                  <a:lnTo>
                    <a:pt x="1498600" y="612458"/>
                  </a:lnTo>
                  <a:lnTo>
                    <a:pt x="1498600" y="846138"/>
                  </a:lnTo>
                  <a:lnTo>
                    <a:pt x="1150937" y="846138"/>
                  </a:lnTo>
                  <a:lnTo>
                    <a:pt x="803275" y="846138"/>
                  </a:lnTo>
                  <a:lnTo>
                    <a:pt x="803275" y="612458"/>
                  </a:lnTo>
                  <a:lnTo>
                    <a:pt x="805498" y="608965"/>
                  </a:lnTo>
                  <a:lnTo>
                    <a:pt x="808673" y="604520"/>
                  </a:lnTo>
                  <a:lnTo>
                    <a:pt x="812483" y="598805"/>
                  </a:lnTo>
                  <a:lnTo>
                    <a:pt x="818515" y="591820"/>
                  </a:lnTo>
                  <a:lnTo>
                    <a:pt x="825500" y="584200"/>
                  </a:lnTo>
                  <a:lnTo>
                    <a:pt x="834390" y="575310"/>
                  </a:lnTo>
                  <a:lnTo>
                    <a:pt x="844550" y="566103"/>
                  </a:lnTo>
                  <a:lnTo>
                    <a:pt x="850582" y="561023"/>
                  </a:lnTo>
                  <a:lnTo>
                    <a:pt x="856932" y="555943"/>
                  </a:lnTo>
                  <a:lnTo>
                    <a:pt x="863917" y="550863"/>
                  </a:lnTo>
                  <a:lnTo>
                    <a:pt x="871220" y="546100"/>
                  </a:lnTo>
                  <a:lnTo>
                    <a:pt x="879157" y="541020"/>
                  </a:lnTo>
                  <a:lnTo>
                    <a:pt x="887412" y="535940"/>
                  </a:lnTo>
                  <a:lnTo>
                    <a:pt x="896620" y="530543"/>
                  </a:lnTo>
                  <a:lnTo>
                    <a:pt x="905827" y="525780"/>
                  </a:lnTo>
                  <a:lnTo>
                    <a:pt x="916305" y="520700"/>
                  </a:lnTo>
                  <a:lnTo>
                    <a:pt x="926465" y="515938"/>
                  </a:lnTo>
                  <a:lnTo>
                    <a:pt x="937895" y="511493"/>
                  </a:lnTo>
                  <a:lnTo>
                    <a:pt x="949642" y="506730"/>
                  </a:lnTo>
                  <a:lnTo>
                    <a:pt x="962342" y="502285"/>
                  </a:lnTo>
                  <a:lnTo>
                    <a:pt x="975042" y="498158"/>
                  </a:lnTo>
                  <a:lnTo>
                    <a:pt x="988695" y="494030"/>
                  </a:lnTo>
                  <a:lnTo>
                    <a:pt x="1003300" y="490538"/>
                  </a:lnTo>
                  <a:close/>
                  <a:moveTo>
                    <a:pt x="1142381" y="0"/>
                  </a:moveTo>
                  <a:lnTo>
                    <a:pt x="1150622" y="0"/>
                  </a:lnTo>
                  <a:lnTo>
                    <a:pt x="1159180" y="0"/>
                  </a:lnTo>
                  <a:lnTo>
                    <a:pt x="1167421" y="634"/>
                  </a:lnTo>
                  <a:lnTo>
                    <a:pt x="1175663" y="1902"/>
                  </a:lnTo>
                  <a:lnTo>
                    <a:pt x="1183904" y="3171"/>
                  </a:lnTo>
                  <a:lnTo>
                    <a:pt x="1192462" y="5073"/>
                  </a:lnTo>
                  <a:lnTo>
                    <a:pt x="1200386" y="7293"/>
                  </a:lnTo>
                  <a:lnTo>
                    <a:pt x="1208628" y="9830"/>
                  </a:lnTo>
                  <a:lnTo>
                    <a:pt x="1216235" y="12683"/>
                  </a:lnTo>
                  <a:lnTo>
                    <a:pt x="1224476" y="16489"/>
                  </a:lnTo>
                  <a:lnTo>
                    <a:pt x="1232083" y="20294"/>
                  </a:lnTo>
                  <a:lnTo>
                    <a:pt x="1239374" y="24733"/>
                  </a:lnTo>
                  <a:lnTo>
                    <a:pt x="1246664" y="29489"/>
                  </a:lnTo>
                  <a:lnTo>
                    <a:pt x="1254271" y="34563"/>
                  </a:lnTo>
                  <a:lnTo>
                    <a:pt x="1261245" y="39954"/>
                  </a:lnTo>
                  <a:lnTo>
                    <a:pt x="1267901" y="45978"/>
                  </a:lnTo>
                  <a:lnTo>
                    <a:pt x="1274557" y="52320"/>
                  </a:lnTo>
                  <a:lnTo>
                    <a:pt x="1280580" y="58979"/>
                  </a:lnTo>
                  <a:lnTo>
                    <a:pt x="1286602" y="66272"/>
                  </a:lnTo>
                  <a:lnTo>
                    <a:pt x="1291991" y="73565"/>
                  </a:lnTo>
                  <a:lnTo>
                    <a:pt x="1297696" y="81810"/>
                  </a:lnTo>
                  <a:lnTo>
                    <a:pt x="1302768" y="89737"/>
                  </a:lnTo>
                  <a:lnTo>
                    <a:pt x="1307205" y="98616"/>
                  </a:lnTo>
                  <a:lnTo>
                    <a:pt x="1311643" y="107494"/>
                  </a:lnTo>
                  <a:lnTo>
                    <a:pt x="1315763" y="117007"/>
                  </a:lnTo>
                  <a:lnTo>
                    <a:pt x="1319250" y="126837"/>
                  </a:lnTo>
                  <a:lnTo>
                    <a:pt x="1322420" y="137301"/>
                  </a:lnTo>
                  <a:lnTo>
                    <a:pt x="1324955" y="148082"/>
                  </a:lnTo>
                  <a:lnTo>
                    <a:pt x="1327491" y="158864"/>
                  </a:lnTo>
                  <a:lnTo>
                    <a:pt x="1328759" y="170279"/>
                  </a:lnTo>
                  <a:lnTo>
                    <a:pt x="1330344" y="182329"/>
                  </a:lnTo>
                  <a:lnTo>
                    <a:pt x="1330978" y="194695"/>
                  </a:lnTo>
                  <a:lnTo>
                    <a:pt x="1331612" y="207379"/>
                  </a:lnTo>
                  <a:lnTo>
                    <a:pt x="1330978" y="216575"/>
                  </a:lnTo>
                  <a:lnTo>
                    <a:pt x="1331612" y="215940"/>
                  </a:lnTo>
                  <a:lnTo>
                    <a:pt x="1333197" y="216575"/>
                  </a:lnTo>
                  <a:lnTo>
                    <a:pt x="1335099" y="217209"/>
                  </a:lnTo>
                  <a:lnTo>
                    <a:pt x="1336683" y="218794"/>
                  </a:lnTo>
                  <a:lnTo>
                    <a:pt x="1337951" y="221014"/>
                  </a:lnTo>
                  <a:lnTo>
                    <a:pt x="1338902" y="223234"/>
                  </a:lnTo>
                  <a:lnTo>
                    <a:pt x="1339853" y="226087"/>
                  </a:lnTo>
                  <a:lnTo>
                    <a:pt x="1340170" y="229258"/>
                  </a:lnTo>
                  <a:lnTo>
                    <a:pt x="1341121" y="233063"/>
                  </a:lnTo>
                  <a:lnTo>
                    <a:pt x="1341438" y="240991"/>
                  </a:lnTo>
                  <a:lnTo>
                    <a:pt x="1340804" y="250187"/>
                  </a:lnTo>
                  <a:lnTo>
                    <a:pt x="1339853" y="260333"/>
                  </a:lnTo>
                  <a:lnTo>
                    <a:pt x="1337951" y="270163"/>
                  </a:lnTo>
                  <a:lnTo>
                    <a:pt x="1335732" y="280627"/>
                  </a:lnTo>
                  <a:lnTo>
                    <a:pt x="1333197" y="290140"/>
                  </a:lnTo>
                  <a:lnTo>
                    <a:pt x="1330344" y="299336"/>
                  </a:lnTo>
                  <a:lnTo>
                    <a:pt x="1327174" y="307263"/>
                  </a:lnTo>
                  <a:lnTo>
                    <a:pt x="1325272" y="311068"/>
                  </a:lnTo>
                  <a:lnTo>
                    <a:pt x="1323371" y="314556"/>
                  </a:lnTo>
                  <a:lnTo>
                    <a:pt x="1321469" y="317410"/>
                  </a:lnTo>
                  <a:lnTo>
                    <a:pt x="1319567" y="319947"/>
                  </a:lnTo>
                  <a:lnTo>
                    <a:pt x="1317348" y="321850"/>
                  </a:lnTo>
                  <a:lnTo>
                    <a:pt x="1315763" y="323118"/>
                  </a:lnTo>
                  <a:lnTo>
                    <a:pt x="1313545" y="324069"/>
                  </a:lnTo>
                  <a:lnTo>
                    <a:pt x="1311326" y="324386"/>
                  </a:lnTo>
                  <a:lnTo>
                    <a:pt x="1311009" y="324386"/>
                  </a:lnTo>
                  <a:lnTo>
                    <a:pt x="1304669" y="341827"/>
                  </a:lnTo>
                  <a:lnTo>
                    <a:pt x="1297379" y="358632"/>
                  </a:lnTo>
                  <a:lnTo>
                    <a:pt x="1289455" y="374804"/>
                  </a:lnTo>
                  <a:lnTo>
                    <a:pt x="1281531" y="390659"/>
                  </a:lnTo>
                  <a:lnTo>
                    <a:pt x="1272338" y="405245"/>
                  </a:lnTo>
                  <a:lnTo>
                    <a:pt x="1267901" y="412855"/>
                  </a:lnTo>
                  <a:lnTo>
                    <a:pt x="1262512" y="419832"/>
                  </a:lnTo>
                  <a:lnTo>
                    <a:pt x="1257758" y="426490"/>
                  </a:lnTo>
                  <a:lnTo>
                    <a:pt x="1252686" y="432515"/>
                  </a:lnTo>
                  <a:lnTo>
                    <a:pt x="1247932" y="438857"/>
                  </a:lnTo>
                  <a:lnTo>
                    <a:pt x="1242543" y="444882"/>
                  </a:lnTo>
                  <a:lnTo>
                    <a:pt x="1237155" y="450590"/>
                  </a:lnTo>
                  <a:lnTo>
                    <a:pt x="1231766" y="455980"/>
                  </a:lnTo>
                  <a:lnTo>
                    <a:pt x="1226061" y="461054"/>
                  </a:lnTo>
                  <a:lnTo>
                    <a:pt x="1220672" y="465810"/>
                  </a:lnTo>
                  <a:lnTo>
                    <a:pt x="1215284" y="470249"/>
                  </a:lnTo>
                  <a:lnTo>
                    <a:pt x="1209578" y="474372"/>
                  </a:lnTo>
                  <a:lnTo>
                    <a:pt x="1203873" y="478177"/>
                  </a:lnTo>
                  <a:lnTo>
                    <a:pt x="1197851" y="481665"/>
                  </a:lnTo>
                  <a:lnTo>
                    <a:pt x="1191828" y="484519"/>
                  </a:lnTo>
                  <a:lnTo>
                    <a:pt x="1186440" y="487372"/>
                  </a:lnTo>
                  <a:lnTo>
                    <a:pt x="1180417" y="489592"/>
                  </a:lnTo>
                  <a:lnTo>
                    <a:pt x="1174712" y="491495"/>
                  </a:lnTo>
                  <a:lnTo>
                    <a:pt x="1168372" y="493080"/>
                  </a:lnTo>
                  <a:lnTo>
                    <a:pt x="1162667" y="494031"/>
                  </a:lnTo>
                  <a:lnTo>
                    <a:pt x="1156644" y="494983"/>
                  </a:lnTo>
                  <a:lnTo>
                    <a:pt x="1150622" y="495300"/>
                  </a:lnTo>
                  <a:lnTo>
                    <a:pt x="1144917" y="494983"/>
                  </a:lnTo>
                  <a:lnTo>
                    <a:pt x="1138894" y="494031"/>
                  </a:lnTo>
                  <a:lnTo>
                    <a:pt x="1133189" y="493080"/>
                  </a:lnTo>
                  <a:lnTo>
                    <a:pt x="1126849" y="491495"/>
                  </a:lnTo>
                  <a:lnTo>
                    <a:pt x="1120827" y="489592"/>
                  </a:lnTo>
                  <a:lnTo>
                    <a:pt x="1115121" y="487372"/>
                  </a:lnTo>
                  <a:lnTo>
                    <a:pt x="1109099" y="484519"/>
                  </a:lnTo>
                  <a:lnTo>
                    <a:pt x="1103710" y="481665"/>
                  </a:lnTo>
                  <a:lnTo>
                    <a:pt x="1097688" y="478177"/>
                  </a:lnTo>
                  <a:lnTo>
                    <a:pt x="1091983" y="474372"/>
                  </a:lnTo>
                  <a:lnTo>
                    <a:pt x="1086277" y="470249"/>
                  </a:lnTo>
                  <a:lnTo>
                    <a:pt x="1080572" y="465810"/>
                  </a:lnTo>
                  <a:lnTo>
                    <a:pt x="1074866" y="461054"/>
                  </a:lnTo>
                  <a:lnTo>
                    <a:pt x="1069478" y="455980"/>
                  </a:lnTo>
                  <a:lnTo>
                    <a:pt x="1064089" y="450272"/>
                  </a:lnTo>
                  <a:lnTo>
                    <a:pt x="1058701" y="444882"/>
                  </a:lnTo>
                  <a:lnTo>
                    <a:pt x="1053629" y="438857"/>
                  </a:lnTo>
                  <a:lnTo>
                    <a:pt x="1048558" y="432515"/>
                  </a:lnTo>
                  <a:lnTo>
                    <a:pt x="1043486" y="425856"/>
                  </a:lnTo>
                  <a:lnTo>
                    <a:pt x="1038415" y="419514"/>
                  </a:lnTo>
                  <a:lnTo>
                    <a:pt x="1033660" y="412538"/>
                  </a:lnTo>
                  <a:lnTo>
                    <a:pt x="1028906" y="404928"/>
                  </a:lnTo>
                  <a:lnTo>
                    <a:pt x="1020030" y="390342"/>
                  </a:lnTo>
                  <a:lnTo>
                    <a:pt x="1011472" y="374487"/>
                  </a:lnTo>
                  <a:lnTo>
                    <a:pt x="1003865" y="357998"/>
                  </a:lnTo>
                  <a:lnTo>
                    <a:pt x="996892" y="340875"/>
                  </a:lnTo>
                  <a:lnTo>
                    <a:pt x="990552" y="323752"/>
                  </a:lnTo>
                  <a:lnTo>
                    <a:pt x="988333" y="322801"/>
                  </a:lnTo>
                  <a:lnTo>
                    <a:pt x="986432" y="321850"/>
                  </a:lnTo>
                  <a:lnTo>
                    <a:pt x="984213" y="320264"/>
                  </a:lnTo>
                  <a:lnTo>
                    <a:pt x="982628" y="318045"/>
                  </a:lnTo>
                  <a:lnTo>
                    <a:pt x="980726" y="315508"/>
                  </a:lnTo>
                  <a:lnTo>
                    <a:pt x="978507" y="312971"/>
                  </a:lnTo>
                  <a:lnTo>
                    <a:pt x="975021" y="305995"/>
                  </a:lnTo>
                  <a:lnTo>
                    <a:pt x="971851" y="298068"/>
                  </a:lnTo>
                  <a:lnTo>
                    <a:pt x="969315" y="289506"/>
                  </a:lnTo>
                  <a:lnTo>
                    <a:pt x="966779" y="280310"/>
                  </a:lnTo>
                  <a:lnTo>
                    <a:pt x="964878" y="270480"/>
                  </a:lnTo>
                  <a:lnTo>
                    <a:pt x="963293" y="260968"/>
                  </a:lnTo>
                  <a:lnTo>
                    <a:pt x="962342" y="251455"/>
                  </a:lnTo>
                  <a:lnTo>
                    <a:pt x="962025" y="242576"/>
                  </a:lnTo>
                  <a:lnTo>
                    <a:pt x="962342" y="234966"/>
                  </a:lnTo>
                  <a:lnTo>
                    <a:pt x="962976" y="227990"/>
                  </a:lnTo>
                  <a:lnTo>
                    <a:pt x="963610" y="224819"/>
                  </a:lnTo>
                  <a:lnTo>
                    <a:pt x="964878" y="222599"/>
                  </a:lnTo>
                  <a:lnTo>
                    <a:pt x="965829" y="220380"/>
                  </a:lnTo>
                  <a:lnTo>
                    <a:pt x="967096" y="218794"/>
                  </a:lnTo>
                  <a:lnTo>
                    <a:pt x="968998" y="217526"/>
                  </a:lnTo>
                  <a:lnTo>
                    <a:pt x="970266" y="217209"/>
                  </a:lnTo>
                  <a:lnTo>
                    <a:pt x="970266" y="207379"/>
                  </a:lnTo>
                  <a:lnTo>
                    <a:pt x="970266" y="194695"/>
                  </a:lnTo>
                  <a:lnTo>
                    <a:pt x="971217" y="182329"/>
                  </a:lnTo>
                  <a:lnTo>
                    <a:pt x="972485" y="170279"/>
                  </a:lnTo>
                  <a:lnTo>
                    <a:pt x="974387" y="158864"/>
                  </a:lnTo>
                  <a:lnTo>
                    <a:pt x="976606" y="148082"/>
                  </a:lnTo>
                  <a:lnTo>
                    <a:pt x="979141" y="137301"/>
                  </a:lnTo>
                  <a:lnTo>
                    <a:pt x="982628" y="126837"/>
                  </a:lnTo>
                  <a:lnTo>
                    <a:pt x="985798" y="117007"/>
                  </a:lnTo>
                  <a:lnTo>
                    <a:pt x="989918" y="107494"/>
                  </a:lnTo>
                  <a:lnTo>
                    <a:pt x="994356" y="98616"/>
                  </a:lnTo>
                  <a:lnTo>
                    <a:pt x="999110" y="89737"/>
                  </a:lnTo>
                  <a:lnTo>
                    <a:pt x="1003865" y="81810"/>
                  </a:lnTo>
                  <a:lnTo>
                    <a:pt x="1009253" y="73565"/>
                  </a:lnTo>
                  <a:lnTo>
                    <a:pt x="1014959" y="66272"/>
                  </a:lnTo>
                  <a:lnTo>
                    <a:pt x="1021298" y="58979"/>
                  </a:lnTo>
                  <a:lnTo>
                    <a:pt x="1027321" y="52320"/>
                  </a:lnTo>
                  <a:lnTo>
                    <a:pt x="1033660" y="45978"/>
                  </a:lnTo>
                  <a:lnTo>
                    <a:pt x="1040633" y="39954"/>
                  </a:lnTo>
                  <a:lnTo>
                    <a:pt x="1047607" y="34563"/>
                  </a:lnTo>
                  <a:lnTo>
                    <a:pt x="1054580" y="29489"/>
                  </a:lnTo>
                  <a:lnTo>
                    <a:pt x="1061870" y="24733"/>
                  </a:lnTo>
                  <a:lnTo>
                    <a:pt x="1069795" y="20294"/>
                  </a:lnTo>
                  <a:lnTo>
                    <a:pt x="1077402" y="16489"/>
                  </a:lnTo>
                  <a:lnTo>
                    <a:pt x="1085326" y="12683"/>
                  </a:lnTo>
                  <a:lnTo>
                    <a:pt x="1092934" y="9830"/>
                  </a:lnTo>
                  <a:lnTo>
                    <a:pt x="1101175" y="7293"/>
                  </a:lnTo>
                  <a:lnTo>
                    <a:pt x="1109099" y="5073"/>
                  </a:lnTo>
                  <a:lnTo>
                    <a:pt x="1117657" y="3171"/>
                  </a:lnTo>
                  <a:lnTo>
                    <a:pt x="1125581" y="1902"/>
                  </a:lnTo>
                  <a:lnTo>
                    <a:pt x="1134140" y="634"/>
                  </a:lnTo>
                  <a:lnTo>
                    <a:pt x="11423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7870675" y="3053382"/>
            <a:ext cx="1119481" cy="112845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372001" y="1650112"/>
            <a:ext cx="789501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为了充分体现以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学生为主体，教师为主导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的新课程理念，同时遵循循序渐进的原则，我把教学过程划分为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以下六个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步骤：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84870" y="2566472"/>
            <a:ext cx="1878037" cy="2753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109603" y="2566472"/>
            <a:ext cx="1425489" cy="3027136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Franklin Gothic Medium" panose="020B0603020102020204" pitchFamily="34" charset="0"/>
              <a:ea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155" y="4398440"/>
            <a:ext cx="1550963" cy="11988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bg1"/>
                </a:solidFill>
              </a:rPr>
              <a:t>情境导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入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zh-CN" sz="2400" b="1" dirty="0" smtClean="0">
                <a:solidFill>
                  <a:schemeClr val="bg1"/>
                </a:solidFill>
              </a:rPr>
              <a:t>明确目标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135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565" b="98841" l="9970" r="97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1" y="2875032"/>
            <a:ext cx="1463810" cy="1525724"/>
          </a:xfrm>
          <a:prstGeom prst="rect">
            <a:avLst/>
          </a:prstGeom>
        </p:spPr>
      </p:pic>
      <p:cxnSp>
        <p:nvCxnSpPr>
          <p:cNvPr id="59" name="直接连接符 58"/>
          <p:cNvCxnSpPr>
            <a:stCxn id="56" idx="0"/>
          </p:cNvCxnSpPr>
          <p:nvPr/>
        </p:nvCxnSpPr>
        <p:spPr>
          <a:xfrm flipH="1">
            <a:off x="109604" y="2566472"/>
            <a:ext cx="712743" cy="88626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91975" y="2551028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1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1653224" y="2554278"/>
            <a:ext cx="1404089" cy="3027136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Franklin Gothic Medium" panose="020B0603020102020204" pitchFamily="34" charset="0"/>
              <a:ea typeface="+mn-ea"/>
            </a:endParaRPr>
          </a:p>
        </p:txBody>
      </p:sp>
      <p:cxnSp>
        <p:nvCxnSpPr>
          <p:cNvPr id="63" name="直接连接符 62"/>
          <p:cNvCxnSpPr>
            <a:stCxn id="61" idx="0"/>
          </p:cNvCxnSpPr>
          <p:nvPr/>
        </p:nvCxnSpPr>
        <p:spPr>
          <a:xfrm flipH="1">
            <a:off x="1653224" y="2554278"/>
            <a:ext cx="702045" cy="8516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1672089" y="4390754"/>
            <a:ext cx="1550963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</a:rPr>
              <a:t>小组合作探究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问题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10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636" b="90000" l="9756" r="89756">
                        <a14:foregroundMark x1="49268" y1="44091" x2="49268" y2="44091"/>
                        <a14:foregroundMark x1="56098" y1="37727" x2="56098" y2="37727"/>
                        <a14:foregroundMark x1="57073" y1="25455" x2="57073" y2="25455"/>
                        <a14:foregroundMark x1="61463" y1="69091" x2="61463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033" y="2969495"/>
            <a:ext cx="1531238" cy="1684406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1691330" y="2461057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2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73" name="矩形 1"/>
          <p:cNvSpPr>
            <a:spLocks noChangeArrowheads="1"/>
          </p:cNvSpPr>
          <p:nvPr/>
        </p:nvSpPr>
        <p:spPr bwMode="auto">
          <a:xfrm>
            <a:off x="3145664" y="2527619"/>
            <a:ext cx="1415572" cy="3027136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Franklin Gothic Medium" panose="020B0603020102020204" pitchFamily="34" charset="0"/>
              <a:ea typeface="+mn-ea"/>
            </a:endParaRPr>
          </a:p>
        </p:txBody>
      </p:sp>
      <p:cxnSp>
        <p:nvCxnSpPr>
          <p:cNvPr id="74" name="直接连接符 73"/>
          <p:cNvCxnSpPr>
            <a:stCxn id="73" idx="0"/>
          </p:cNvCxnSpPr>
          <p:nvPr/>
        </p:nvCxnSpPr>
        <p:spPr>
          <a:xfrm flipH="1">
            <a:off x="3145665" y="2527619"/>
            <a:ext cx="707786" cy="8516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矩形 1"/>
          <p:cNvSpPr>
            <a:spLocks noChangeArrowheads="1"/>
          </p:cNvSpPr>
          <p:nvPr/>
        </p:nvSpPr>
        <p:spPr bwMode="auto">
          <a:xfrm>
            <a:off x="4654794" y="2525774"/>
            <a:ext cx="1408754" cy="3027136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Franklin Gothic Medium" panose="020B0603020102020204" pitchFamily="34" charset="0"/>
              <a:ea typeface="+mn-ea"/>
            </a:endParaRPr>
          </a:p>
        </p:txBody>
      </p:sp>
      <p:cxnSp>
        <p:nvCxnSpPr>
          <p:cNvPr id="76" name="直接连接符 75"/>
          <p:cNvCxnSpPr>
            <a:stCxn id="75" idx="0"/>
          </p:cNvCxnSpPr>
          <p:nvPr/>
        </p:nvCxnSpPr>
        <p:spPr>
          <a:xfrm flipH="1">
            <a:off x="4654796" y="2525774"/>
            <a:ext cx="704375" cy="8516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6167684" y="2512112"/>
            <a:ext cx="1417716" cy="3041243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Franklin Gothic Medium" panose="020B0603020102020204" pitchFamily="34" charset="0"/>
              <a:ea typeface="+mn-ea"/>
            </a:endParaRPr>
          </a:p>
        </p:txBody>
      </p:sp>
      <p:cxnSp>
        <p:nvCxnSpPr>
          <p:cNvPr id="78" name="直接连接符 77"/>
          <p:cNvCxnSpPr>
            <a:stCxn id="77" idx="0"/>
          </p:cNvCxnSpPr>
          <p:nvPr/>
        </p:nvCxnSpPr>
        <p:spPr>
          <a:xfrm flipH="1">
            <a:off x="6167686" y="2512112"/>
            <a:ext cx="708857" cy="8516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3044315" y="4383085"/>
            <a:ext cx="143196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</a:rPr>
              <a:t>人机竞赛深化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理解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452" b="95231" l="0" r="100000">
                        <a14:foregroundMark x1="14524" y1="92369" x2="14524" y2="92369"/>
                        <a14:foregroundMark x1="18865" y1="88871" x2="18865" y2="88871"/>
                        <a14:foregroundMark x1="34891" y1="89189" x2="34891" y2="89189"/>
                        <a14:foregroundMark x1="36728" y1="93164" x2="36728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9" b="5230"/>
          <a:stretch>
            <a:fillRect/>
          </a:stretch>
        </p:blipFill>
        <p:spPr>
          <a:xfrm>
            <a:off x="3301460" y="3138915"/>
            <a:ext cx="1278494" cy="1208961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3187508" y="2480459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3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660891" y="4382241"/>
            <a:ext cx="155096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类比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分析寻找</a:t>
            </a:r>
            <a:r>
              <a:rPr lang="zh-CN" altLang="en-US" sz="2400" b="1" dirty="0">
                <a:solidFill>
                  <a:schemeClr val="bg1"/>
                </a:solidFill>
              </a:rPr>
              <a:t>差异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9547" l="0" r="99846">
                        <a14:foregroundMark x1="11077" y1="25982" x2="11077" y2="25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862" y="3058055"/>
            <a:ext cx="1227516" cy="1250178"/>
          </a:xfrm>
          <a:prstGeom prst="rect">
            <a:avLst/>
          </a:prstGeom>
        </p:spPr>
      </p:pic>
      <p:sp>
        <p:nvSpPr>
          <p:cNvPr id="92" name="文本框 91"/>
          <p:cNvSpPr txBox="1"/>
          <p:nvPr/>
        </p:nvSpPr>
        <p:spPr>
          <a:xfrm>
            <a:off x="4621555" y="2400771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4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192518" y="4352137"/>
            <a:ext cx="155096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+mn-ea"/>
              </a:rPr>
              <a:t>案例</a:t>
            </a:r>
            <a:r>
              <a:rPr lang="zh-CN" altLang="en-US" sz="2400" b="1" dirty="0" smtClean="0">
                <a:solidFill>
                  <a:srgbClr val="FFFFFF"/>
                </a:solidFill>
                <a:latin typeface="+mn-ea"/>
              </a:rPr>
              <a:t>思辨情感</a:t>
            </a:r>
            <a:r>
              <a:rPr lang="zh-CN" altLang="en-US" sz="2400" b="1" dirty="0">
                <a:solidFill>
                  <a:srgbClr val="FFFFFF"/>
                </a:solidFill>
                <a:latin typeface="+mn-ea"/>
              </a:rPr>
              <a:t>升华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188045" y="2398049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5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6243063" y="3070555"/>
            <a:ext cx="1285673" cy="119874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784" b="100000" l="9926" r="97270">
                        <a14:foregroundMark x1="23821" y1="40811" x2="23821" y2="40811"/>
                        <a14:foregroundMark x1="34739" y1="38919" x2="34739" y2="38919"/>
                        <a14:foregroundMark x1="41191" y1="38108" x2="41191" y2="38108"/>
                        <a14:foregroundMark x1="32754" y1="53243" x2="32754" y2="53243"/>
                        <a14:foregroundMark x1="33499" y1="72973" x2="33499" y2="72973"/>
                        <a14:foregroundMark x1="46898" y1="42432" x2="46898" y2="42432"/>
                        <a14:foregroundMark x1="62779" y1="10541" x2="62779" y2="1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548" y="2939281"/>
            <a:ext cx="1534226" cy="1408595"/>
          </a:xfrm>
          <a:prstGeom prst="rect">
            <a:avLst/>
          </a:prstGeom>
        </p:spPr>
      </p:pic>
      <p:sp>
        <p:nvSpPr>
          <p:cNvPr id="109" name="矩形 1"/>
          <p:cNvSpPr>
            <a:spLocks noChangeArrowheads="1"/>
          </p:cNvSpPr>
          <p:nvPr/>
        </p:nvSpPr>
        <p:spPr bwMode="auto">
          <a:xfrm>
            <a:off x="7685056" y="2523415"/>
            <a:ext cx="1417716" cy="3041243"/>
          </a:xfrm>
          <a:prstGeom prst="rect">
            <a:avLst/>
          </a:prstGeom>
          <a:solidFill>
            <a:srgbClr val="EC701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 flipH="1">
            <a:off x="7715729" y="2495670"/>
            <a:ext cx="708857" cy="8516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7709898" y="2430134"/>
            <a:ext cx="2800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66CCFF"/>
                </a:solidFill>
                <a:latin typeface="Broadway" panose="04040905080B02020502" pitchFamily="82" charset="0"/>
              </a:rPr>
              <a:t>6</a:t>
            </a:r>
            <a:endParaRPr lang="zh-CN" altLang="en-US" sz="3600" dirty="0">
              <a:solidFill>
                <a:srgbClr val="66CCFF"/>
              </a:solidFill>
              <a:latin typeface="Broadway" panose="04040905080B02020502" pitchFamily="82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701910" y="4344456"/>
            <a:ext cx="155096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+mn-ea"/>
              </a:rPr>
              <a:t>提炼</a:t>
            </a:r>
            <a:r>
              <a:rPr lang="zh-CN" altLang="en-US" sz="2400" b="1" dirty="0" smtClean="0">
                <a:solidFill>
                  <a:srgbClr val="FFFFFF"/>
                </a:solidFill>
                <a:latin typeface="+mn-ea"/>
              </a:rPr>
              <a:t>要点课堂</a:t>
            </a:r>
            <a:r>
              <a:rPr lang="zh-CN" altLang="en-US" sz="2400" b="1" dirty="0">
                <a:solidFill>
                  <a:srgbClr val="FFFFFF"/>
                </a:solidFill>
                <a:latin typeface="+mn-ea"/>
              </a:rPr>
              <a:t>总结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>
                        <a14:foregroundMark x1="23750" y1="48815" x2="23750" y2="48815"/>
                        <a14:foregroundMark x1="57917" y1="43128" x2="57917" y2="4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194" y="2866361"/>
            <a:ext cx="1714739" cy="1507542"/>
          </a:xfrm>
          <a:prstGeom prst="rect">
            <a:avLst/>
          </a:prstGeom>
        </p:spPr>
      </p:pic>
      <p:sp>
        <p:nvSpPr>
          <p:cNvPr id="116" name="椭圆 115"/>
          <p:cNvSpPr/>
          <p:nvPr/>
        </p:nvSpPr>
        <p:spPr>
          <a:xfrm>
            <a:off x="7898366" y="3011075"/>
            <a:ext cx="1150318" cy="1124958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2589264" y="2143621"/>
            <a:ext cx="0" cy="3262957"/>
          </a:xfrm>
          <a:prstGeom prst="line">
            <a:avLst/>
          </a:prstGeom>
          <a:ln>
            <a:solidFill>
              <a:srgbClr val="EFEFE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526918" y="2510433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Freeform 7"/>
          <p:cNvSpPr/>
          <p:nvPr/>
        </p:nvSpPr>
        <p:spPr bwMode="auto">
          <a:xfrm>
            <a:off x="283369" y="2396966"/>
            <a:ext cx="2126456" cy="350996"/>
          </a:xfrm>
          <a:prstGeom prst="parallelogram">
            <a:avLst>
              <a:gd name="adj" fmla="val 0"/>
            </a:avLst>
          </a:prstGeom>
          <a:gradFill>
            <a:gsLst>
              <a:gs pos="40000">
                <a:srgbClr val="F8931D"/>
              </a:gs>
              <a:gs pos="0">
                <a:srgbClr val="FFCA08"/>
              </a:gs>
              <a:gs pos="100000">
                <a:srgbClr val="EC701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情境导入、明确目标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278606" y="2888933"/>
            <a:ext cx="2135981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r>
              <a:rPr lang="zh-CN" altLang="zh-CN" sz="1350" b="1" dirty="0">
                <a:solidFill>
                  <a:schemeClr val="bg1"/>
                </a:solidFill>
              </a:rPr>
              <a:t>小组合作、探究问题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526917" y="3001937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椭圆 35"/>
          <p:cNvSpPr/>
          <p:nvPr/>
        </p:nvSpPr>
        <p:spPr>
          <a:xfrm>
            <a:off x="2526917" y="3493440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椭圆 36"/>
          <p:cNvSpPr/>
          <p:nvPr/>
        </p:nvSpPr>
        <p:spPr>
          <a:xfrm>
            <a:off x="2526916" y="3984944"/>
            <a:ext cx="124691" cy="1246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椭圆 37"/>
          <p:cNvSpPr/>
          <p:nvPr/>
        </p:nvSpPr>
        <p:spPr>
          <a:xfrm>
            <a:off x="2526915" y="4476447"/>
            <a:ext cx="124692" cy="1246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Freeform 7"/>
          <p:cNvSpPr/>
          <p:nvPr/>
        </p:nvSpPr>
        <p:spPr bwMode="auto">
          <a:xfrm>
            <a:off x="283845" y="3385185"/>
            <a:ext cx="2130743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人机竞赛、深化理解</a:t>
            </a:r>
          </a:p>
        </p:txBody>
      </p:sp>
      <p:sp>
        <p:nvSpPr>
          <p:cNvPr id="72" name="Freeform 7"/>
          <p:cNvSpPr/>
          <p:nvPr/>
        </p:nvSpPr>
        <p:spPr bwMode="auto">
          <a:xfrm>
            <a:off x="278606" y="3886200"/>
            <a:ext cx="2135981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类比分析、寻找差异</a:t>
            </a:r>
          </a:p>
        </p:txBody>
      </p:sp>
      <p:sp>
        <p:nvSpPr>
          <p:cNvPr id="73" name="Freeform 7"/>
          <p:cNvSpPr/>
          <p:nvPr/>
        </p:nvSpPr>
        <p:spPr bwMode="auto">
          <a:xfrm>
            <a:off x="279083" y="4399121"/>
            <a:ext cx="2135505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案例思辨、情感升华</a:t>
            </a:r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2960044" y="1579127"/>
            <a:ext cx="44500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活动一：泡茶时间统筹安排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65429" y="2248777"/>
          <a:ext cx="5366385" cy="360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/>
                        <a:t>编号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350" dirty="0" smtClean="0"/>
                        <a:t>待办事项</a:t>
                      </a:r>
                      <a:endParaRPr lang="zh-CN" altLang="en-US" sz="13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350" dirty="0" smtClean="0"/>
                        <a:t>需用时间</a:t>
                      </a:r>
                      <a:endParaRPr lang="zh-CN" altLang="en-US" sz="135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穿衣服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5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洗脸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2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刷牙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3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整理客厅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5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洗水壶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1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烧开水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15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洗茶杯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3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拿茶叶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1</a:t>
                      </a:r>
                      <a:r>
                        <a:rPr lang="zh-CN" altLang="en-US" sz="2100" dirty="0" smtClean="0">
                          <a:latin typeface="方正隶书_GBK" panose="03000509000000000000" pitchFamily="65" charset="-122"/>
                          <a:ea typeface="方正隶书_GBK" panose="03000509000000000000" pitchFamily="65" charset="-122"/>
                        </a:rPr>
                        <a:t>分钟</a:t>
                      </a:r>
                      <a:endParaRPr lang="zh-CN" altLang="en-US" sz="2100" dirty="0">
                        <a:latin typeface="方正隶书_GBK" panose="03000509000000000000" pitchFamily="65" charset="-122"/>
                        <a:ea typeface="方正隶书_GBK" panose="03000509000000000000" pitchFamily="65" charset="-12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18027" y="5104970"/>
            <a:ext cx="17259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8" name="Freeform 7"/>
          <p:cNvSpPr/>
          <p:nvPr/>
        </p:nvSpPr>
        <p:spPr bwMode="auto">
          <a:xfrm>
            <a:off x="283845" y="4939189"/>
            <a:ext cx="2130743" cy="350996"/>
          </a:xfrm>
          <a:prstGeom prst="parallelogram">
            <a:avLst>
              <a:gd name="adj" fmla="val 0"/>
            </a:avLst>
          </a:prstGeom>
          <a:gradFill>
            <a:gsLst>
              <a:gs pos="49800">
                <a:srgbClr val="9F9F9F"/>
              </a:gs>
              <a:gs pos="100000">
                <a:schemeClr val="bg1">
                  <a:lumMod val="50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0"/>
          </a:gradFill>
          <a:ln w="9525" cap="rnd">
            <a:solidFill>
              <a:srgbClr val="E6E6E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r>
              <a:rPr lang="zh-CN" altLang="en-US" sz="13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提炼要点、课堂总结</a:t>
            </a:r>
          </a:p>
        </p:txBody>
      </p:sp>
      <p:sp>
        <p:nvSpPr>
          <p:cNvPr id="29" name="椭圆 28"/>
          <p:cNvSpPr/>
          <p:nvPr/>
        </p:nvSpPr>
        <p:spPr>
          <a:xfrm flipH="1" flipV="1">
            <a:off x="2518603" y="5040464"/>
            <a:ext cx="109861" cy="1394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de8f15af37104599f3add7ae5eba26619448decf"/>
</p:tagLst>
</file>

<file path=ppt/theme/theme1.xml><?xml version="1.0" encoding="utf-8"?>
<a:theme xmlns:a="http://schemas.openxmlformats.org/drawingml/2006/main" name="www.33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1695</Words>
  <Application>Microsoft Office PowerPoint</Application>
  <PresentationFormat>全屏显示(4:3)</PresentationFormat>
  <Paragraphs>233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www.33ppt.com​​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tukuppt</dc:subject>
  <dc:creator>lenovo</dc:creator>
  <cp:lastModifiedBy>Administrator</cp:lastModifiedBy>
  <cp:revision>135</cp:revision>
  <dcterms:created xsi:type="dcterms:W3CDTF">2018-03-05T04:59:00Z</dcterms:created>
  <dcterms:modified xsi:type="dcterms:W3CDTF">2020-06-30T01:07:52Z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