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36" r:id="rId2"/>
    <p:sldId id="429" r:id="rId3"/>
    <p:sldId id="408" r:id="rId4"/>
    <p:sldId id="418" r:id="rId5"/>
    <p:sldId id="413" r:id="rId6"/>
    <p:sldId id="370" r:id="rId7"/>
    <p:sldId id="449" r:id="rId8"/>
    <p:sldId id="448" r:id="rId9"/>
    <p:sldId id="454" r:id="rId10"/>
    <p:sldId id="451" r:id="rId11"/>
    <p:sldId id="447" r:id="rId12"/>
    <p:sldId id="452" r:id="rId13"/>
    <p:sldId id="453" r:id="rId14"/>
    <p:sldId id="457" r:id="rId15"/>
    <p:sldId id="458" r:id="rId16"/>
  </p:sldIdLst>
  <p:sldSz cx="9144000" cy="5143500" type="screen16x9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342809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685617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028426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371234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1714043" algn="l" defTabSz="685617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056851" algn="l" defTabSz="685617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2399660" algn="l" defTabSz="685617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2742468" algn="l" defTabSz="685617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9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96666"/>
    <a:srgbClr val="CC0000"/>
    <a:srgbClr val="DDDDDD"/>
    <a:srgbClr val="F595DC"/>
    <a:srgbClr val="21A3D0"/>
    <a:srgbClr val="A9BECB"/>
    <a:srgbClr val="F8F8F8"/>
    <a:srgbClr val="D01C63"/>
    <a:srgbClr val="0067A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Objects="1">
      <p:cViewPr varScale="1">
        <p:scale>
          <a:sx n="144" d="100"/>
          <a:sy n="144" d="100"/>
        </p:scale>
        <p:origin x="-702" y="-90"/>
      </p:cViewPr>
      <p:guideLst>
        <p:guide orient="horz" pos="1619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9968;&#21608;&#22825;&#27668;&#39044;&#25253;&#3492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19968;&#21608;&#22825;&#27668;&#39044;&#25253;&#3492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34920;&#26684;&#25968;&#25454;&#30340;&#22270;&#20687;&#21270;9.21\&#19968;&#21608;&#22825;&#27668;&#39044;&#25253;&#3492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34920;&#26684;&#25968;&#25454;&#30340;&#22270;&#20687;&#21270;9.21\&#19968;&#21608;&#22825;&#27668;&#39044;&#25253;&#3492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\Desktop\&#34920;&#26684;&#25968;&#25454;&#30340;&#22270;&#20687;&#21270;9.21\&#19968;&#21608;&#22825;&#27668;&#39044;&#25253;&#3492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vert="horz"/>
          <a:lstStyle/>
          <a:p>
            <a:pPr>
              <a:defRPr sz="1600"/>
            </a:pPr>
            <a:r>
              <a:rPr lang="zh-CN" sz="2000" dirty="0"/>
              <a:t>一周天气预报</a:t>
            </a:r>
          </a:p>
        </c:rich>
      </c:tx>
      <c:layout>
        <c:manualLayout>
          <c:xMode val="edge"/>
          <c:yMode val="edge"/>
          <c:x val="0.34075320694537375"/>
          <c:y val="5.0172482724073472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3267910667971181"/>
          <c:y val="0.33154122479847381"/>
          <c:w val="0.82269553470220169"/>
          <c:h val="0.499052162151799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最高温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星期一</c:v>
                </c:pt>
                <c:pt idx="1">
                  <c:v>星期二</c:v>
                </c:pt>
                <c:pt idx="2">
                  <c:v>星期三</c:v>
                </c:pt>
                <c:pt idx="3">
                  <c:v>星期四</c:v>
                </c:pt>
                <c:pt idx="4">
                  <c:v>星期五</c:v>
                </c:pt>
                <c:pt idx="5">
                  <c:v>星期六</c:v>
                </c:pt>
                <c:pt idx="6">
                  <c:v>星期日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11</c:v>
                </c:pt>
                <c:pt idx="3">
                  <c:v>20</c:v>
                </c:pt>
                <c:pt idx="4">
                  <c:v>21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9B-4B81-99B2-5D88101E29C3}"/>
            </c:ext>
          </c:extLst>
        </c:ser>
        <c:gapWidth val="219"/>
        <c:overlap val="-27"/>
        <c:axId val="145479552"/>
        <c:axId val="145481088"/>
      </c:barChart>
      <c:catAx>
        <c:axId val="145479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zh-CN"/>
          </a:p>
        </c:txPr>
        <c:crossAx val="145481088"/>
        <c:crosses val="autoZero"/>
        <c:auto val="1"/>
        <c:lblAlgn val="ctr"/>
        <c:lblOffset val="100"/>
      </c:catAx>
      <c:valAx>
        <c:axId val="145481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4547955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vert="horz"/>
          <a:lstStyle/>
          <a:p>
            <a:pPr>
              <a:defRPr sz="1000"/>
            </a:pPr>
            <a:endParaRPr lang="zh-CN"/>
          </a:p>
        </c:txPr>
      </c:legendEntry>
      <c:layout>
        <c:manualLayout>
          <c:xMode val="edge"/>
          <c:yMode val="edge"/>
          <c:x val="0.71293172731952836"/>
          <c:y val="0.16761393462180871"/>
          <c:w val="0.25170887130749348"/>
          <c:h val="7.1797365320761294E-2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zh-CN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lang="zh-CN" sz="1500" baseline="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vert="horz"/>
          <a:lstStyle/>
          <a:p>
            <a:pPr>
              <a:defRPr/>
            </a:pPr>
            <a:r>
              <a:rPr lang="zh-CN"/>
              <a:t>一周天气预报</a:t>
            </a:r>
          </a:p>
        </c:rich>
      </c:tx>
      <c:layout>
        <c:manualLayout>
          <c:xMode val="edge"/>
          <c:yMode val="edge"/>
          <c:x val="0.2749113934603179"/>
          <c:y val="2.775901828364361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3267910667971181"/>
          <c:y val="0.33154122479847381"/>
          <c:w val="0.82269553470220169"/>
          <c:h val="0.499052162151799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最高温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星期一</c:v>
                </c:pt>
                <c:pt idx="1">
                  <c:v>星期二</c:v>
                </c:pt>
                <c:pt idx="2">
                  <c:v>星期三</c:v>
                </c:pt>
                <c:pt idx="3">
                  <c:v>星期四</c:v>
                </c:pt>
                <c:pt idx="4">
                  <c:v>星期五</c:v>
                </c:pt>
                <c:pt idx="5">
                  <c:v>星期六</c:v>
                </c:pt>
                <c:pt idx="6">
                  <c:v>星期日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11</c:v>
                </c:pt>
                <c:pt idx="3">
                  <c:v>20</c:v>
                </c:pt>
                <c:pt idx="4">
                  <c:v>21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0E-4689-9460-C001D4072F8C}"/>
            </c:ext>
          </c:extLst>
        </c:ser>
        <c:gapWidth val="219"/>
        <c:overlap val="-27"/>
        <c:axId val="147337984"/>
        <c:axId val="147339520"/>
      </c:barChart>
      <c:catAx>
        <c:axId val="147337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 sz="600"/>
            </a:pPr>
            <a:endParaRPr lang="zh-CN"/>
          </a:p>
        </c:txPr>
        <c:crossAx val="147339520"/>
        <c:crosses val="autoZero"/>
        <c:auto val="1"/>
        <c:lblAlgn val="ctr"/>
        <c:lblOffset val="100"/>
      </c:catAx>
      <c:valAx>
        <c:axId val="1473395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147337984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 rot="0" vert="horz"/>
          <a:lstStyle/>
          <a:p>
            <a:pPr>
              <a:defRPr/>
            </a:pPr>
            <a:endParaRPr lang="zh-CN"/>
          </a:p>
        </c:txPr>
      </c:legendEntry>
      <c:layout>
        <c:manualLayout>
          <c:xMode val="edge"/>
          <c:yMode val="edge"/>
          <c:x val="0.69484073366568933"/>
          <c:y val="0.11205841668440086"/>
          <c:w val="0.25170887130749348"/>
          <c:h val="7.1797365320761294E-2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lang="zh-CN" sz="900" baseline="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 sz="2000" baseline="0"/>
            </a:pPr>
            <a:r>
              <a:rPr lang="zh-CN" sz="1100" baseline="0" dirty="0"/>
              <a:t>高一年级</a:t>
            </a:r>
            <a:r>
              <a:rPr lang="zh-CN" altLang="zh-CN" sz="1100" b="0" i="0" u="none" strike="noStrike" baseline="0" dirty="0">
                <a:effectLst/>
              </a:rPr>
              <a:t>每周总分变化趋势</a:t>
            </a:r>
            <a:endParaRPr lang="zh-CN" sz="1050" baseline="0" dirty="0"/>
          </a:p>
        </c:rich>
      </c:tx>
      <c:layout/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tx>
            <c:strRef>
              <c:f>文明班级!$A$3</c:f>
              <c:strCache>
                <c:ptCount val="1"/>
                <c:pt idx="0">
                  <c:v>一班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文明班级!$B$3:$D$3</c:f>
              <c:numCache>
                <c:formatCode>General</c:formatCode>
                <c:ptCount val="3"/>
                <c:pt idx="0">
                  <c:v>235</c:v>
                </c:pt>
                <c:pt idx="1">
                  <c:v>242</c:v>
                </c:pt>
                <c:pt idx="2">
                  <c:v>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BD-4CE5-A6E8-02194181A40A}"/>
            </c:ext>
          </c:extLst>
        </c:ser>
        <c:ser>
          <c:idx val="1"/>
          <c:order val="1"/>
          <c:tx>
            <c:strRef>
              <c:f>文明班级!$A$4</c:f>
              <c:strCache>
                <c:ptCount val="1"/>
                <c:pt idx="0">
                  <c:v>二班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文明班级!$B$4:$D$4</c:f>
              <c:numCache>
                <c:formatCode>General</c:formatCode>
                <c:ptCount val="3"/>
                <c:pt idx="0">
                  <c:v>248</c:v>
                </c:pt>
                <c:pt idx="1">
                  <c:v>239</c:v>
                </c:pt>
                <c:pt idx="2">
                  <c:v>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BD-4CE5-A6E8-02194181A40A}"/>
            </c:ext>
          </c:extLst>
        </c:ser>
        <c:ser>
          <c:idx val="2"/>
          <c:order val="2"/>
          <c:tx>
            <c:strRef>
              <c:f>文明班级!$A$5</c:f>
              <c:strCache>
                <c:ptCount val="1"/>
                <c:pt idx="0">
                  <c:v>三班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文明班级!$B$5:$D$5</c:f>
              <c:numCache>
                <c:formatCode>General</c:formatCode>
                <c:ptCount val="3"/>
                <c:pt idx="0">
                  <c:v>218</c:v>
                </c:pt>
                <c:pt idx="1">
                  <c:v>224</c:v>
                </c:pt>
                <c:pt idx="2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BD-4CE5-A6E8-02194181A40A}"/>
            </c:ext>
          </c:extLst>
        </c:ser>
        <c:marker val="1"/>
        <c:axId val="147671296"/>
        <c:axId val="147677184"/>
      </c:lineChart>
      <c:catAx>
        <c:axId val="147671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50"/>
            </a:pPr>
            <a:endParaRPr lang="zh-CN"/>
          </a:p>
        </c:txPr>
        <c:crossAx val="147677184"/>
        <c:crosses val="autoZero"/>
        <c:auto val="1"/>
        <c:lblAlgn val="ctr"/>
        <c:lblOffset val="100"/>
      </c:catAx>
      <c:valAx>
        <c:axId val="147677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147671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spPr>
        <a:noFill/>
        <a:ln w="25400">
          <a:noFill/>
        </a:ln>
      </c:sp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/>
          <a:lstStyle/>
          <a:p>
            <a:pPr>
              <a:defRPr sz="900"/>
            </a:pPr>
            <a:r>
              <a:rPr lang="zh-CN" altLang="zh-CN" sz="1200" b="0" i="0" baseline="0" dirty="0">
                <a:effectLst/>
              </a:rPr>
              <a:t>高一年级每周总分变化趋势</a:t>
            </a:r>
            <a:endParaRPr lang="zh-CN" altLang="zh-CN" sz="600" dirty="0">
              <a:effectLst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文明班级!$B$2</c:f>
              <c:strCache>
                <c:ptCount val="1"/>
                <c:pt idx="0">
                  <c:v>第一周</c:v>
                </c:pt>
              </c:strCache>
            </c:strRef>
          </c:tx>
          <c:cat>
            <c:strRef>
              <c:f>文明班级!$A$3:$A$5</c:f>
              <c:strCache>
                <c:ptCount val="3"/>
                <c:pt idx="0">
                  <c:v>一班</c:v>
                </c:pt>
                <c:pt idx="1">
                  <c:v>二班</c:v>
                </c:pt>
                <c:pt idx="2">
                  <c:v>三班</c:v>
                </c:pt>
              </c:strCache>
            </c:strRef>
          </c:cat>
          <c:val>
            <c:numRef>
              <c:f>文明班级!$B$3:$B$5</c:f>
              <c:numCache>
                <c:formatCode>General</c:formatCode>
                <c:ptCount val="3"/>
                <c:pt idx="0">
                  <c:v>235</c:v>
                </c:pt>
                <c:pt idx="1">
                  <c:v>248</c:v>
                </c:pt>
                <c:pt idx="2">
                  <c:v>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53-4476-86CC-7954FC809AA7}"/>
            </c:ext>
          </c:extLst>
        </c:ser>
        <c:ser>
          <c:idx val="1"/>
          <c:order val="1"/>
          <c:tx>
            <c:strRef>
              <c:f>文明班级!$C$2</c:f>
              <c:strCache>
                <c:ptCount val="1"/>
                <c:pt idx="0">
                  <c:v>第二周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文明班级!$A$3:$A$5</c:f>
              <c:strCache>
                <c:ptCount val="3"/>
                <c:pt idx="0">
                  <c:v>一班</c:v>
                </c:pt>
                <c:pt idx="1">
                  <c:v>二班</c:v>
                </c:pt>
                <c:pt idx="2">
                  <c:v>三班</c:v>
                </c:pt>
              </c:strCache>
            </c:strRef>
          </c:cat>
          <c:val>
            <c:numRef>
              <c:f>文明班级!$C$3:$C$5</c:f>
              <c:numCache>
                <c:formatCode>General</c:formatCode>
                <c:ptCount val="3"/>
                <c:pt idx="0">
                  <c:v>242</c:v>
                </c:pt>
                <c:pt idx="1">
                  <c:v>239</c:v>
                </c:pt>
                <c:pt idx="2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53-4476-86CC-7954FC809AA7}"/>
            </c:ext>
          </c:extLst>
        </c:ser>
        <c:ser>
          <c:idx val="2"/>
          <c:order val="2"/>
          <c:tx>
            <c:strRef>
              <c:f>文明班级!$D$2</c:f>
              <c:strCache>
                <c:ptCount val="1"/>
                <c:pt idx="0">
                  <c:v>第三周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文明班级!$A$3:$A$5</c:f>
              <c:strCache>
                <c:ptCount val="3"/>
                <c:pt idx="0">
                  <c:v>一班</c:v>
                </c:pt>
                <c:pt idx="1">
                  <c:v>二班</c:v>
                </c:pt>
                <c:pt idx="2">
                  <c:v>三班</c:v>
                </c:pt>
              </c:strCache>
            </c:strRef>
          </c:cat>
          <c:val>
            <c:numRef>
              <c:f>文明班级!$D$3:$D$5</c:f>
              <c:numCache>
                <c:formatCode>General</c:formatCode>
                <c:ptCount val="3"/>
                <c:pt idx="0">
                  <c:v>236</c:v>
                </c:pt>
                <c:pt idx="1">
                  <c:v>249</c:v>
                </c:pt>
                <c:pt idx="2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53-4476-86CC-7954FC809AA7}"/>
            </c:ext>
          </c:extLst>
        </c:ser>
        <c:axId val="147715200"/>
        <c:axId val="147716736"/>
      </c:barChart>
      <c:catAx>
        <c:axId val="147715200"/>
        <c:scaling>
          <c:orientation val="minMax"/>
        </c:scaling>
        <c:axPos val="b"/>
        <c:numFmt formatCode="General" sourceLinked="0"/>
        <c:tickLblPos val="nextTo"/>
        <c:crossAx val="147716736"/>
        <c:crosses val="autoZero"/>
        <c:auto val="1"/>
        <c:lblAlgn val="ctr"/>
        <c:lblOffset val="100"/>
      </c:catAx>
      <c:valAx>
        <c:axId val="147716736"/>
        <c:scaling>
          <c:orientation val="minMax"/>
        </c:scaling>
        <c:axPos val="l"/>
        <c:majorGridlines/>
        <c:numFmt formatCode="General" sourceLinked="1"/>
        <c:tickLblPos val="nextTo"/>
        <c:crossAx val="14771520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333333"/>
                </a:solidFill>
                <a:latin typeface="宋体"/>
                <a:ea typeface="宋体"/>
                <a:cs typeface="宋体"/>
              </a:defRPr>
            </a:pPr>
            <a:r>
              <a:rPr lang="zh-CN" altLang="en-US" sz="1800" dirty="0"/>
              <a:t>高一年级创建文明班集体评比活动快讯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文明班级!$A$3</c:f>
              <c:strCache>
                <c:ptCount val="1"/>
                <c:pt idx="0">
                  <c:v>一班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文明班级!$B$3:$D$3</c:f>
              <c:numCache>
                <c:formatCode>General</c:formatCode>
                <c:ptCount val="3"/>
                <c:pt idx="0">
                  <c:v>235</c:v>
                </c:pt>
                <c:pt idx="1">
                  <c:v>242</c:v>
                </c:pt>
                <c:pt idx="2">
                  <c:v>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91-4B36-9318-B8DD865E1F17}"/>
            </c:ext>
          </c:extLst>
        </c:ser>
        <c:ser>
          <c:idx val="1"/>
          <c:order val="1"/>
          <c:tx>
            <c:strRef>
              <c:f>文明班级!$A$4</c:f>
              <c:strCache>
                <c:ptCount val="1"/>
                <c:pt idx="0">
                  <c:v>二班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文明班级!$B$4:$D$4</c:f>
              <c:numCache>
                <c:formatCode>General</c:formatCode>
                <c:ptCount val="3"/>
                <c:pt idx="0">
                  <c:v>248</c:v>
                </c:pt>
                <c:pt idx="1">
                  <c:v>239</c:v>
                </c:pt>
                <c:pt idx="2">
                  <c:v>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91-4B36-9318-B8DD865E1F17}"/>
            </c:ext>
          </c:extLst>
        </c:ser>
        <c:ser>
          <c:idx val="2"/>
          <c:order val="2"/>
          <c:tx>
            <c:strRef>
              <c:f>文明班级!$A$5</c:f>
              <c:strCache>
                <c:ptCount val="1"/>
                <c:pt idx="0">
                  <c:v>三班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cat>
            <c:strRef>
              <c:f>文明班级!$B$2:$D$2</c:f>
              <c:strCache>
                <c:ptCount val="3"/>
                <c:pt idx="0">
                  <c:v>第一周</c:v>
                </c:pt>
                <c:pt idx="1">
                  <c:v>第二周</c:v>
                </c:pt>
                <c:pt idx="2">
                  <c:v>第三周</c:v>
                </c:pt>
              </c:strCache>
            </c:strRef>
          </c:cat>
          <c:val>
            <c:numRef>
              <c:f>文明班级!$B$5:$D$5</c:f>
              <c:numCache>
                <c:formatCode>General</c:formatCode>
                <c:ptCount val="3"/>
                <c:pt idx="0">
                  <c:v>218</c:v>
                </c:pt>
                <c:pt idx="1">
                  <c:v>224</c:v>
                </c:pt>
                <c:pt idx="2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91-4B36-9318-B8DD865E1F17}"/>
            </c:ext>
          </c:extLst>
        </c:ser>
        <c:gapWidth val="219"/>
        <c:overlap val="-27"/>
        <c:axId val="147618432"/>
        <c:axId val="147620224"/>
      </c:barChart>
      <c:catAx>
        <c:axId val="147618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宋体"/>
                <a:ea typeface="宋体"/>
                <a:cs typeface="宋体"/>
              </a:defRPr>
            </a:pPr>
            <a:endParaRPr lang="zh-CN"/>
          </a:p>
        </c:txPr>
        <c:crossAx val="147620224"/>
        <c:crosses val="autoZero"/>
        <c:auto val="1"/>
        <c:lblAlgn val="ctr"/>
        <c:lblOffset val="100"/>
      </c:catAx>
      <c:valAx>
        <c:axId val="147620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宋体"/>
                <a:ea typeface="宋体"/>
                <a:cs typeface="宋体"/>
              </a:defRPr>
            </a:pPr>
            <a:endParaRPr lang="zh-CN"/>
          </a:p>
        </c:txPr>
        <c:crossAx val="147618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宋体"/>
              <a:ea typeface="宋体"/>
              <a:cs typeface="宋体"/>
            </a:defRPr>
          </a:pPr>
          <a:endParaRPr lang="zh-CN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A93C214-0B12-46AB-8A79-327EE726E8C2}" type="datetimeFigureOut">
              <a:rPr lang="zh-CN" altLang="en-US"/>
              <a:pPr/>
              <a:t>2020/6/30 Tuesday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6EE78B-84D8-412F-BC69-ACC7C447BAFC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5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342809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68561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02842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37123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1714043" algn="l" defTabSz="68561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851" algn="l" defTabSz="68561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660" algn="l" defTabSz="68561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468" algn="l" defTabSz="68561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2843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化学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51571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194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147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3897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147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14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9685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2153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学情与教学目标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7265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00846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715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EE78B-84D8-412F-BC69-ACC7C447BAFC}" type="slidenum">
              <a:rPr lang="zh-CN" alt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90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黑字、红字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8728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872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32" y="1597819"/>
            <a:ext cx="7772936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065" y="2914650"/>
            <a:ext cx="6401871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09" indent="0" algn="ctr">
              <a:buNone/>
              <a:defRPr/>
            </a:lvl2pPr>
            <a:lvl3pPr marL="685617" indent="0" algn="ctr">
              <a:buNone/>
              <a:defRPr/>
            </a:lvl3pPr>
            <a:lvl4pPr marL="1028426" indent="0" algn="ctr">
              <a:buNone/>
              <a:defRPr/>
            </a:lvl4pPr>
            <a:lvl5pPr marL="1371234" indent="0" algn="ctr">
              <a:buNone/>
              <a:defRPr/>
            </a:lvl5pPr>
            <a:lvl6pPr marL="1714043" indent="0" algn="ctr">
              <a:buNone/>
              <a:defRPr/>
            </a:lvl6pPr>
            <a:lvl7pPr marL="2056851" indent="0" algn="ctr">
              <a:buNone/>
              <a:defRPr/>
            </a:lvl7pPr>
            <a:lvl8pPr marL="2399660" indent="0" algn="ctr">
              <a:buNone/>
              <a:defRPr/>
            </a:lvl8pPr>
            <a:lvl9pPr marL="2742468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375005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3692634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382" y="681038"/>
            <a:ext cx="2056597" cy="391358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22" y="681038"/>
            <a:ext cx="6059105" cy="391358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15937526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18034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2404434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28" y="3305176"/>
            <a:ext cx="7771745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28" y="2180035"/>
            <a:ext cx="7771745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09" indent="0">
              <a:buNone/>
              <a:defRPr sz="1300"/>
            </a:lvl2pPr>
            <a:lvl3pPr marL="685617" indent="0">
              <a:buNone/>
              <a:defRPr sz="1200"/>
            </a:lvl3pPr>
            <a:lvl4pPr marL="1028426" indent="0">
              <a:buNone/>
              <a:defRPr sz="1000"/>
            </a:lvl4pPr>
            <a:lvl5pPr marL="1371234" indent="0">
              <a:buNone/>
              <a:defRPr sz="1000"/>
            </a:lvl5pPr>
            <a:lvl6pPr marL="1714043" indent="0">
              <a:buNone/>
              <a:defRPr sz="1000"/>
            </a:lvl6pPr>
            <a:lvl7pPr marL="2056851" indent="0">
              <a:buNone/>
              <a:defRPr sz="1000"/>
            </a:lvl7pPr>
            <a:lvl8pPr marL="2399660" indent="0">
              <a:buNone/>
              <a:defRPr sz="1000"/>
            </a:lvl8pPr>
            <a:lvl9pPr marL="2742468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3516759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21" y="1200151"/>
            <a:ext cx="4057256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33" y="1200151"/>
            <a:ext cx="4058446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4273101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22" y="205979"/>
            <a:ext cx="8229957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22" y="1151335"/>
            <a:ext cx="4040594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9" indent="0">
              <a:buNone/>
              <a:defRPr sz="1500" b="1"/>
            </a:lvl2pPr>
            <a:lvl3pPr marL="685617" indent="0">
              <a:buNone/>
              <a:defRPr sz="1300" b="1"/>
            </a:lvl3pPr>
            <a:lvl4pPr marL="1028426" indent="0">
              <a:buNone/>
              <a:defRPr sz="1200" b="1"/>
            </a:lvl4pPr>
            <a:lvl5pPr marL="1371234" indent="0">
              <a:buNone/>
              <a:defRPr sz="1200" b="1"/>
            </a:lvl5pPr>
            <a:lvl6pPr marL="1714043" indent="0">
              <a:buNone/>
              <a:defRPr sz="1200" b="1"/>
            </a:lvl6pPr>
            <a:lvl7pPr marL="2056851" indent="0">
              <a:buNone/>
              <a:defRPr sz="1200" b="1"/>
            </a:lvl7pPr>
            <a:lvl8pPr marL="2399660" indent="0">
              <a:buNone/>
              <a:defRPr sz="1200" b="1"/>
            </a:lvl8pPr>
            <a:lvl9pPr marL="274246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22" y="1631156"/>
            <a:ext cx="4040594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195" y="1151335"/>
            <a:ext cx="4041784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9" indent="0">
              <a:buNone/>
              <a:defRPr sz="1500" b="1"/>
            </a:lvl2pPr>
            <a:lvl3pPr marL="685617" indent="0">
              <a:buNone/>
              <a:defRPr sz="1300" b="1"/>
            </a:lvl3pPr>
            <a:lvl4pPr marL="1028426" indent="0">
              <a:buNone/>
              <a:defRPr sz="1200" b="1"/>
            </a:lvl4pPr>
            <a:lvl5pPr marL="1371234" indent="0">
              <a:buNone/>
              <a:defRPr sz="1200" b="1"/>
            </a:lvl5pPr>
            <a:lvl6pPr marL="1714043" indent="0">
              <a:buNone/>
              <a:defRPr sz="1200" b="1"/>
            </a:lvl6pPr>
            <a:lvl7pPr marL="2056851" indent="0">
              <a:buNone/>
              <a:defRPr sz="1200" b="1"/>
            </a:lvl7pPr>
            <a:lvl8pPr marL="2399660" indent="0">
              <a:buNone/>
              <a:defRPr sz="1200" b="1"/>
            </a:lvl8pPr>
            <a:lvl9pPr marL="274246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195" y="1631156"/>
            <a:ext cx="4041784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="" xmlns:p14="http://schemas.microsoft.com/office/powerpoint/2010/main" val="2872899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23207678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360040" y="195486"/>
            <a:ext cx="360040" cy="360040"/>
          </a:xfrm>
          <a:prstGeom prst="rect">
            <a:avLst/>
          </a:prstGeom>
          <a:noFill/>
          <a:ln w="952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535190" y="342518"/>
            <a:ext cx="290264" cy="290264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66CCFF"/>
                  </a:gs>
                  <a:gs pos="52000">
                    <a:schemeClr val="bg1"/>
                  </a:gs>
                  <a:gs pos="100000">
                    <a:srgbClr val="0070C0"/>
                  </a:gs>
                </a:gsLst>
                <a:lin ang="0" scaled="1"/>
              </a:gradFill>
            </a:endParaRPr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897462" y="608534"/>
            <a:ext cx="8355058" cy="0"/>
          </a:xfrm>
          <a:prstGeom prst="line">
            <a:avLst/>
          </a:prstGeom>
          <a:ln w="158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71389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91827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381" y="3600450"/>
            <a:ext cx="5486638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381" y="459581"/>
            <a:ext cx="5486638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09" indent="0">
              <a:buNone/>
              <a:defRPr sz="2100"/>
            </a:lvl2pPr>
            <a:lvl3pPr marL="685617" indent="0">
              <a:buNone/>
              <a:defRPr sz="1800"/>
            </a:lvl3pPr>
            <a:lvl4pPr marL="1028426" indent="0">
              <a:buNone/>
              <a:defRPr sz="1500"/>
            </a:lvl4pPr>
            <a:lvl5pPr marL="1371234" indent="0">
              <a:buNone/>
              <a:defRPr sz="1500"/>
            </a:lvl5pPr>
            <a:lvl6pPr marL="1714043" indent="0">
              <a:buNone/>
              <a:defRPr sz="1500"/>
            </a:lvl6pPr>
            <a:lvl7pPr marL="2056851" indent="0">
              <a:buNone/>
              <a:defRPr sz="1500"/>
            </a:lvl7pPr>
            <a:lvl8pPr marL="2399660" indent="0">
              <a:buNone/>
              <a:defRPr sz="1500"/>
            </a:lvl8pPr>
            <a:lvl9pPr marL="2742468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381" y="4025503"/>
            <a:ext cx="5486638" cy="603647"/>
          </a:xfrm>
        </p:spPr>
        <p:txBody>
          <a:bodyPr/>
          <a:lstStyle>
            <a:lvl1pPr marL="0" indent="0">
              <a:buNone/>
              <a:defRPr sz="1000"/>
            </a:lvl1pPr>
            <a:lvl2pPr marL="342809" indent="0">
              <a:buNone/>
              <a:defRPr sz="900"/>
            </a:lvl2pPr>
            <a:lvl3pPr marL="685617" indent="0">
              <a:buNone/>
              <a:defRPr sz="700"/>
            </a:lvl3pPr>
            <a:lvl4pPr marL="1028426" indent="0">
              <a:buNone/>
              <a:defRPr sz="700"/>
            </a:lvl4pPr>
            <a:lvl5pPr marL="1371234" indent="0">
              <a:buNone/>
              <a:defRPr sz="700"/>
            </a:lvl5pPr>
            <a:lvl6pPr marL="1714043" indent="0">
              <a:buNone/>
              <a:defRPr sz="700"/>
            </a:lvl6pPr>
            <a:lvl7pPr marL="2056851" indent="0">
              <a:buNone/>
              <a:defRPr sz="700"/>
            </a:lvl7pPr>
            <a:lvl8pPr marL="2399660" indent="0">
              <a:buNone/>
              <a:defRPr sz="700"/>
            </a:lvl8pPr>
            <a:lvl9pPr marL="2742468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="" xmlns:p14="http://schemas.microsoft.com/office/powerpoint/2010/main" val="3592941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>
          <a:gsLst>
            <a:gs pos="0">
              <a:schemeClr val="bg1">
                <a:lumMod val="9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022" y="681038"/>
            <a:ext cx="822995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2" tIns="34281" rIns="68562" bIns="342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022" y="1200151"/>
            <a:ext cx="822995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2" tIns="34281" rIns="68562" bIns="342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5pPr>
      <a:lvl6pPr marL="342809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6pPr>
      <a:lvl7pPr marL="685617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7pPr>
      <a:lvl8pPr marL="1028426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8pPr>
      <a:lvl9pPr marL="1371234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pitchFamily="34" charset="0"/>
          <a:ea typeface="微软雅黑" pitchFamily="34" charset="-122"/>
        </a:defRPr>
      </a:lvl9pPr>
    </p:titleStyle>
    <p:bodyStyle>
      <a:lvl1pPr marL="257106" indent="-257106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57064" indent="-214255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仿宋_GB2312" pitchFamily="1" charset="-122"/>
        </a:defRPr>
      </a:lvl2pPr>
      <a:lvl3pPr marL="857021" indent="-171404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pitchFamily="2" charset="-122"/>
        </a:defRPr>
      </a:lvl3pPr>
      <a:lvl4pPr marL="1199830" indent="-171404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宋体" pitchFamily="2" charset="-122"/>
        </a:defRPr>
      </a:lvl4pPr>
      <a:lvl5pPr marL="1542639" indent="-171404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itchFamily="2" charset="-122"/>
        </a:defRPr>
      </a:lvl5pPr>
      <a:lvl6pPr marL="1885447" indent="-171404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itchFamily="2" charset="-122"/>
        </a:defRPr>
      </a:lvl6pPr>
      <a:lvl7pPr marL="2228256" indent="-171404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itchFamily="2" charset="-122"/>
        </a:defRPr>
      </a:lvl7pPr>
      <a:lvl8pPr marL="2571064" indent="-171404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itchFamily="2" charset="-122"/>
        </a:defRPr>
      </a:lvl8pPr>
      <a:lvl9pPr marL="2913873" indent="-171404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09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17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26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34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43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51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0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68" algn="l" defTabSz="68561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椭圆 139"/>
          <p:cNvSpPr/>
          <p:nvPr/>
        </p:nvSpPr>
        <p:spPr>
          <a:xfrm>
            <a:off x="656823" y="1491666"/>
            <a:ext cx="2808312" cy="2808312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8" name="椭圆 137"/>
          <p:cNvSpPr/>
          <p:nvPr/>
        </p:nvSpPr>
        <p:spPr>
          <a:xfrm>
            <a:off x="632485" y="3600787"/>
            <a:ext cx="3219435" cy="3219435"/>
          </a:xfrm>
          <a:prstGeom prst="ellipse">
            <a:avLst/>
          </a:prstGeom>
          <a:solidFill>
            <a:srgbClr val="CC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-980157" y="4050771"/>
            <a:ext cx="2124744" cy="2124744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2" name="椭圆 141"/>
          <p:cNvSpPr/>
          <p:nvPr/>
        </p:nvSpPr>
        <p:spPr>
          <a:xfrm>
            <a:off x="-3644453" y="-185092"/>
            <a:ext cx="5328592" cy="5328592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pSp>
        <p:nvGrpSpPr>
          <p:cNvPr id="146" name="组合 145"/>
          <p:cNvGrpSpPr/>
          <p:nvPr/>
        </p:nvGrpSpPr>
        <p:grpSpPr>
          <a:xfrm flipH="1">
            <a:off x="3344100" y="2684694"/>
            <a:ext cx="5551177" cy="583387"/>
            <a:chOff x="3929063" y="2641879"/>
            <a:chExt cx="5214937" cy="0"/>
          </a:xfrm>
        </p:grpSpPr>
        <p:cxnSp>
          <p:nvCxnSpPr>
            <p:cNvPr id="147" name="直接连接符 146"/>
            <p:cNvCxnSpPr/>
            <p:nvPr/>
          </p:nvCxnSpPr>
          <p:spPr>
            <a:xfrm>
              <a:off x="3929063" y="2641879"/>
              <a:ext cx="4105804" cy="0"/>
            </a:xfrm>
            <a:prstGeom prst="line">
              <a:avLst/>
            </a:prstGeom>
            <a:ln w="7620"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>
              <a:off x="8103924" y="2641879"/>
              <a:ext cx="754055" cy="0"/>
            </a:xfrm>
            <a:prstGeom prst="line">
              <a:avLst/>
            </a:prstGeom>
            <a:ln w="7620">
              <a:solidFill>
                <a:srgbClr val="333333"/>
              </a:solidFill>
              <a:prstDash val="das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>
              <a:off x="8948986" y="2641879"/>
              <a:ext cx="195014" cy="0"/>
            </a:xfrm>
            <a:prstGeom prst="line">
              <a:avLst/>
            </a:prstGeom>
            <a:ln w="7620">
              <a:solidFill>
                <a:srgbClr val="3333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矩形 17"/>
          <p:cNvSpPr>
            <a:spLocks noChangeArrowheads="1"/>
          </p:cNvSpPr>
          <p:nvPr/>
        </p:nvSpPr>
        <p:spPr bwMode="auto">
          <a:xfrm>
            <a:off x="4283969" y="2014170"/>
            <a:ext cx="470736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表格数据的图形化</a:t>
            </a:r>
          </a:p>
        </p:txBody>
      </p:sp>
    </p:spTree>
    <p:extLst>
      <p:ext uri="{BB962C8B-B14F-4D97-AF65-F5344CB8AC3E}">
        <p14:creationId xmlns="" xmlns:p14="http://schemas.microsoft.com/office/powerpoint/2010/main" val="370263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38" grpId="0" animBg="1"/>
      <p:bldP spid="141" grpId="0" animBg="1"/>
      <p:bldP spid="142" grpId="0" animBg="1"/>
      <p:bldP spid="1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探究</a:t>
            </a:r>
            <a:r>
              <a:rPr lang="zh-CN" altLang="en-US" sz="1800" b="1" dirty="0" smtClean="0">
                <a:latin typeface="+mn-ea"/>
                <a:ea typeface="+mn-ea"/>
              </a:rPr>
              <a:t>图表（</a:t>
            </a:r>
            <a:r>
              <a:rPr lang="en-US" altLang="zh-CN" sz="1800" b="1" dirty="0" smtClean="0">
                <a:latin typeface="+mn-ea"/>
                <a:ea typeface="+mn-ea"/>
              </a:rPr>
              <a:t>8m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54668" y="771550"/>
            <a:ext cx="6396135" cy="181808"/>
            <a:chOff x="4906190" y="1416528"/>
            <a:chExt cx="3933010" cy="161281"/>
          </a:xfrm>
          <a:solidFill>
            <a:srgbClr val="00544A"/>
          </a:solidFill>
        </p:grpSpPr>
        <p:sp>
          <p:nvSpPr>
            <p:cNvPr id="30" name="矩形 29"/>
            <p:cNvSpPr/>
            <p:nvPr/>
          </p:nvSpPr>
          <p:spPr>
            <a:xfrm>
              <a:off x="4906190" y="1416528"/>
              <a:ext cx="132834" cy="16128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0"/>
            </a:p>
          </p:txBody>
        </p:sp>
        <p:cxnSp>
          <p:nvCxnSpPr>
            <p:cNvPr id="31" name="直接连接符 30"/>
            <p:cNvCxnSpPr>
              <a:cxnSpLocks/>
              <a:stCxn id="30" idx="3"/>
            </p:cNvCxnSpPr>
            <p:nvPr/>
          </p:nvCxnSpPr>
          <p:spPr>
            <a:xfrm>
              <a:off x="5039024" y="1497169"/>
              <a:ext cx="3800176" cy="2498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aphicFrame>
        <p:nvGraphicFramePr>
          <p:cNvPr id="12" name="表格 11">
            <a:extLst>
              <a:ext uri="{FF2B5EF4-FFF2-40B4-BE49-F238E27FC236}">
                <a16:creationId xmlns="" xmlns:a16="http://schemas.microsoft.com/office/drawing/2014/main" id="{BB12E86B-7CE7-4CC8-A022-F6509F6E9C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5381403"/>
              </p:ext>
            </p:extLst>
          </p:nvPr>
        </p:nvGraphicFramePr>
        <p:xfrm>
          <a:off x="605210" y="2204099"/>
          <a:ext cx="3102694" cy="172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347">
                  <a:extLst>
                    <a:ext uri="{9D8B030D-6E8A-4147-A177-3AD203B41FA5}">
                      <a16:colId xmlns="" xmlns:a16="http://schemas.microsoft.com/office/drawing/2014/main" val="1495132264"/>
                    </a:ext>
                  </a:extLst>
                </a:gridCol>
                <a:gridCol w="1551347">
                  <a:extLst>
                    <a:ext uri="{9D8B030D-6E8A-4147-A177-3AD203B41FA5}">
                      <a16:colId xmlns="" xmlns:a16="http://schemas.microsoft.com/office/drawing/2014/main" val="1937247292"/>
                    </a:ext>
                  </a:extLst>
                </a:gridCol>
              </a:tblGrid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>
                          <a:effectLst/>
                        </a:rPr>
                        <a:t>空气成分</a:t>
                      </a:r>
                      <a:endParaRPr lang="zh-CN" altLang="en-US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百分比</a:t>
                      </a:r>
                      <a:endParaRPr lang="zh-CN" altLang="en-US" sz="16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3011175"/>
                  </a:ext>
                </a:extLst>
              </a:tr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氮气</a:t>
                      </a:r>
                      <a:endParaRPr lang="zh-CN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257175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78%</a:t>
                      </a:r>
                      <a:endParaRPr lang="en-US" altLang="zh-CN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7547129"/>
                  </a:ext>
                </a:extLst>
              </a:tr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氧气</a:t>
                      </a:r>
                      <a:endParaRPr lang="zh-CN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257175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21%</a:t>
                      </a:r>
                      <a:endParaRPr lang="en-US" altLang="zh-CN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4459340"/>
                  </a:ext>
                </a:extLst>
              </a:tr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稀有气体</a:t>
                      </a:r>
                      <a:endParaRPr lang="zh-CN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257175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0.94%</a:t>
                      </a:r>
                      <a:endParaRPr lang="en-US" altLang="zh-CN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3468251"/>
                  </a:ext>
                </a:extLst>
              </a:tr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二氧化碳</a:t>
                      </a:r>
                      <a:endParaRPr lang="zh-CN" altLang="en-US" sz="1100" b="0" i="0" u="none" strike="noStrike" dirty="0">
                        <a:solidFill>
                          <a:srgbClr val="33333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257175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0.03%</a:t>
                      </a:r>
                      <a:endParaRPr lang="en-US" altLang="zh-CN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0476673"/>
                  </a:ext>
                </a:extLst>
              </a:tr>
              <a:tr h="2867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水和杂质</a:t>
                      </a:r>
                      <a:endParaRPr lang="zh-CN" altLang="en-US" sz="1100" b="0" i="0" u="none" strike="noStrike">
                        <a:solidFill>
                          <a:srgbClr val="333333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257175" marR="0" marT="0" marB="0" anchor="ctr">
                    <a:solidFill>
                      <a:srgbClr val="D966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0.03%</a:t>
                      </a:r>
                      <a:endParaRPr lang="en-US" altLang="zh-CN" sz="16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solidFill>
                      <a:srgbClr val="D966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9303345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="" xmlns:a16="http://schemas.microsoft.com/office/drawing/2014/main" id="{0729079E-23EB-48C9-81C3-57B1EB2527D4}"/>
              </a:ext>
            </a:extLst>
          </p:cNvPr>
          <p:cNvSpPr/>
          <p:nvPr/>
        </p:nvSpPr>
        <p:spPr>
          <a:xfrm>
            <a:off x="605210" y="865271"/>
            <a:ext cx="757606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探究二：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lvl="0" eaLnBrk="0" hangingPunct="0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提问：为了表达出下面这张表格这个需求，我们应该使用哪种图表？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lvl="0" eaLnBrk="0" hangingPunct="0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表达了数据之间的什么关系？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1D57D0DC-B04A-4AA0-968F-614381052B1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836657"/>
            <a:ext cx="3240360" cy="2122624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E1522F1C-9A7C-4AAF-BAFC-FEB6A260A8EE}"/>
              </a:ext>
            </a:extLst>
          </p:cNvPr>
          <p:cNvSpPr txBox="1"/>
          <p:nvPr/>
        </p:nvSpPr>
        <p:spPr>
          <a:xfrm>
            <a:off x="694661" y="3959281"/>
            <a:ext cx="757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结论：饼图能清楚地表示</a:t>
            </a:r>
            <a:r>
              <a:rPr lang="zh-CN" altLang="en-US" dirty="0">
                <a:solidFill>
                  <a:srgbClr val="CC0000"/>
                </a:solidFill>
                <a:latin typeface="微软雅黑" pitchFamily="34" charset="-122"/>
                <a:ea typeface="微软雅黑" pitchFamily="34" charset="-122"/>
              </a:rPr>
              <a:t>各部分在总体所占的比例</a:t>
            </a:r>
          </a:p>
        </p:txBody>
      </p:sp>
      <p:sp>
        <p:nvSpPr>
          <p:cNvPr id="10" name="文本框 17">
            <a:extLst>
              <a:ext uri="{FF2B5EF4-FFF2-40B4-BE49-F238E27FC236}">
                <a16:creationId xmlns="" xmlns:a16="http://schemas.microsoft.com/office/drawing/2014/main" id="{E1522F1C-9A7C-4AAF-BAFC-FEB6A260A8EE}"/>
              </a:ext>
            </a:extLst>
          </p:cNvPr>
          <p:cNvSpPr txBox="1"/>
          <p:nvPr/>
        </p:nvSpPr>
        <p:spPr>
          <a:xfrm>
            <a:off x="694661" y="4481013"/>
            <a:ext cx="7573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CC0000"/>
                </a:solidFill>
                <a:latin typeface="微软雅黑" pitchFamily="34" charset="-122"/>
                <a:ea typeface="微软雅黑" pitchFamily="34" charset="-122"/>
              </a:rPr>
              <a:t>总结：三种图表的适用范围</a:t>
            </a:r>
            <a:endParaRPr lang="zh-CN" altLang="en-US" sz="2400" b="1" dirty="0">
              <a:solidFill>
                <a:srgbClr val="CC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71622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图表</a:t>
            </a:r>
            <a:r>
              <a:rPr lang="zh-CN" altLang="en-US" sz="1800" b="1" dirty="0" smtClean="0">
                <a:latin typeface="+mn-ea"/>
                <a:ea typeface="+mn-ea"/>
              </a:rPr>
              <a:t>制作（</a:t>
            </a:r>
            <a:r>
              <a:rPr lang="en-US" altLang="zh-CN" sz="1800" b="1" dirty="0" smtClean="0">
                <a:latin typeface="+mn-ea"/>
                <a:ea typeface="+mn-ea"/>
              </a:rPr>
              <a:t>15m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3" name="图表 12">
            <a:extLst>
              <a:ext uri="{FF2B5EF4-FFF2-40B4-BE49-F238E27FC236}">
                <a16:creationId xmlns="" xmlns:a16="http://schemas.microsoft.com/office/drawing/2014/main" id="{75A8AD3A-8683-4C3E-A3C6-BD6F61992E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33551588"/>
              </p:ext>
            </p:extLst>
          </p:nvPr>
        </p:nvGraphicFramePr>
        <p:xfrm>
          <a:off x="1103327" y="1351791"/>
          <a:ext cx="7074113" cy="3236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2B045BE3-3E17-42FA-AF16-DB4CB062C008}"/>
              </a:ext>
            </a:extLst>
          </p:cNvPr>
          <p:cNvSpPr txBox="1"/>
          <p:nvPr/>
        </p:nvSpPr>
        <p:spPr>
          <a:xfrm>
            <a:off x="3806896" y="2290397"/>
            <a:ext cx="3186545" cy="58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011F9F56-5523-4627-B5A6-4B3E6D454423}"/>
              </a:ext>
            </a:extLst>
          </p:cNvPr>
          <p:cNvSpPr/>
          <p:nvPr/>
        </p:nvSpPr>
        <p:spPr>
          <a:xfrm>
            <a:off x="745266" y="655277"/>
            <a:ext cx="1475084" cy="481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 indent="-152400">
              <a:lnSpc>
                <a:spcPct val="150000"/>
              </a:lnSpc>
            </a:pPr>
            <a:r>
              <a:rPr lang="zh-CN" altLang="en-US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图表的构成</a:t>
            </a:r>
            <a:endParaRPr lang="zh-CN" altLang="en-US" sz="1600" b="1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AB6526BE-C652-4E8B-8C42-7C83C897F1BB}"/>
              </a:ext>
            </a:extLst>
          </p:cNvPr>
          <p:cNvSpPr/>
          <p:nvPr/>
        </p:nvSpPr>
        <p:spPr>
          <a:xfrm>
            <a:off x="7616757" y="2878127"/>
            <a:ext cx="483635" cy="74399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4F6B7C7A-7EA4-4F56-A61F-3C8B14C0372F}"/>
              </a:ext>
            </a:extLst>
          </p:cNvPr>
          <p:cNvSpPr/>
          <p:nvPr/>
        </p:nvSpPr>
        <p:spPr>
          <a:xfrm>
            <a:off x="2645097" y="1337938"/>
            <a:ext cx="4048740" cy="47294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="" xmlns:a16="http://schemas.microsoft.com/office/drawing/2014/main" id="{7F0A1EBC-1723-4089-BCA2-DCE9A0C02E10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4397429" y="1075194"/>
            <a:ext cx="272038" cy="26274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="" xmlns:a16="http://schemas.microsoft.com/office/drawing/2014/main" id="{6B9E52E1-F6A6-4EAB-B7CA-DA1B58880CA1}"/>
              </a:ext>
            </a:extLst>
          </p:cNvPr>
          <p:cNvCxnSpPr>
            <a:cxnSpLocks/>
          </p:cNvCxnSpPr>
          <p:nvPr/>
        </p:nvCxnSpPr>
        <p:spPr>
          <a:xfrm flipV="1">
            <a:off x="8067839" y="3147814"/>
            <a:ext cx="376231" cy="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="" xmlns:a16="http://schemas.microsoft.com/office/drawing/2014/main" id="{5757E8E2-683B-4EC6-A57F-2FBDA465B0E2}"/>
              </a:ext>
            </a:extLst>
          </p:cNvPr>
          <p:cNvCxnSpPr>
            <a:cxnSpLocks/>
          </p:cNvCxnSpPr>
          <p:nvPr/>
        </p:nvCxnSpPr>
        <p:spPr>
          <a:xfrm flipV="1">
            <a:off x="1291355" y="4488223"/>
            <a:ext cx="754782" cy="13209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="" xmlns:a16="http://schemas.microsoft.com/office/drawing/2014/main" id="{A4BE320A-5289-4191-B09D-B6910DC126C8}"/>
              </a:ext>
            </a:extLst>
          </p:cNvPr>
          <p:cNvCxnSpPr>
            <a:cxnSpLocks/>
          </p:cNvCxnSpPr>
          <p:nvPr/>
        </p:nvCxnSpPr>
        <p:spPr>
          <a:xfrm flipV="1">
            <a:off x="879053" y="3973729"/>
            <a:ext cx="224274" cy="51449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1">
            <a:extLst>
              <a:ext uri="{FF2B5EF4-FFF2-40B4-BE49-F238E27FC236}">
                <a16:creationId xmlns="" xmlns:a16="http://schemas.microsoft.com/office/drawing/2014/main" id="{14BC920C-D54B-4863-8A55-62FA07DE08C0}"/>
              </a:ext>
            </a:extLst>
          </p:cNvPr>
          <p:cNvSpPr txBox="1"/>
          <p:nvPr/>
        </p:nvSpPr>
        <p:spPr>
          <a:xfrm>
            <a:off x="3728938" y="853919"/>
            <a:ext cx="1448489" cy="4902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</a:rPr>
              <a:t>标题</a:t>
            </a:r>
          </a:p>
        </p:txBody>
      </p:sp>
      <p:sp>
        <p:nvSpPr>
          <p:cNvPr id="30" name="文本框 1">
            <a:extLst>
              <a:ext uri="{FF2B5EF4-FFF2-40B4-BE49-F238E27FC236}">
                <a16:creationId xmlns="" xmlns:a16="http://schemas.microsoft.com/office/drawing/2014/main" id="{097A0AC0-5627-49E4-9087-113ACAD7BA79}"/>
              </a:ext>
            </a:extLst>
          </p:cNvPr>
          <p:cNvSpPr txBox="1"/>
          <p:nvPr/>
        </p:nvSpPr>
        <p:spPr>
          <a:xfrm>
            <a:off x="8289751" y="3172363"/>
            <a:ext cx="1448489" cy="4902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FF0000"/>
                </a:solidFill>
              </a:rPr>
              <a:t>图例</a:t>
            </a:r>
          </a:p>
        </p:txBody>
      </p:sp>
      <p:sp>
        <p:nvSpPr>
          <p:cNvPr id="33" name="文本框 1">
            <a:extLst>
              <a:ext uri="{FF2B5EF4-FFF2-40B4-BE49-F238E27FC236}">
                <a16:creationId xmlns="" xmlns:a16="http://schemas.microsoft.com/office/drawing/2014/main" id="{7BD9229B-C885-4D86-8816-8DCAE03E611F}"/>
              </a:ext>
            </a:extLst>
          </p:cNvPr>
          <p:cNvSpPr txBox="1"/>
          <p:nvPr/>
        </p:nvSpPr>
        <p:spPr>
          <a:xfrm>
            <a:off x="5021544" y="2387847"/>
            <a:ext cx="1683633" cy="4902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rgbClr val="FF0000"/>
                </a:solidFill>
              </a:rPr>
              <a:t>数据绘图区</a:t>
            </a:r>
          </a:p>
        </p:txBody>
      </p:sp>
      <p:sp>
        <p:nvSpPr>
          <p:cNvPr id="34" name="文本框 1">
            <a:extLst>
              <a:ext uri="{FF2B5EF4-FFF2-40B4-BE49-F238E27FC236}">
                <a16:creationId xmlns="" xmlns:a16="http://schemas.microsoft.com/office/drawing/2014/main" id="{A17E1059-42AE-4A13-AEB2-4A9075C1EE85}"/>
              </a:ext>
            </a:extLst>
          </p:cNvPr>
          <p:cNvSpPr txBox="1"/>
          <p:nvPr/>
        </p:nvSpPr>
        <p:spPr>
          <a:xfrm>
            <a:off x="396208" y="4595566"/>
            <a:ext cx="965690" cy="4902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FF0000"/>
                </a:solidFill>
              </a:rPr>
              <a:t>坐标轴</a:t>
            </a:r>
          </a:p>
        </p:txBody>
      </p:sp>
      <p:sp>
        <p:nvSpPr>
          <p:cNvPr id="35" name="文本框 1">
            <a:extLst>
              <a:ext uri="{FF2B5EF4-FFF2-40B4-BE49-F238E27FC236}">
                <a16:creationId xmlns="" xmlns:a16="http://schemas.microsoft.com/office/drawing/2014/main" id="{6D6D73BA-6B45-4472-9488-637570BA4171}"/>
              </a:ext>
            </a:extLst>
          </p:cNvPr>
          <p:cNvSpPr txBox="1"/>
          <p:nvPr/>
        </p:nvSpPr>
        <p:spPr>
          <a:xfrm>
            <a:off x="7488657" y="3746882"/>
            <a:ext cx="1826114" cy="49028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800" dirty="0">
                <a:solidFill>
                  <a:srgbClr val="FF0000"/>
                </a:solidFill>
              </a:rPr>
              <a:t>表示数据列的符号和文字说明</a:t>
            </a:r>
          </a:p>
        </p:txBody>
      </p:sp>
    </p:spTree>
    <p:extLst>
      <p:ext uri="{BB962C8B-B14F-4D97-AF65-F5344CB8AC3E}">
        <p14:creationId xmlns="" xmlns:p14="http://schemas.microsoft.com/office/powerpoint/2010/main" val="4116088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Graphic spid="13" grpId="0">
        <p:bldAsOne/>
      </p:bldGraphic>
      <p:bldP spid="20" grpId="0" animBg="1"/>
      <p:bldP spid="21" grpId="0" animBg="1"/>
      <p:bldP spid="26" grpId="0"/>
      <p:bldP spid="30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图表</a:t>
            </a:r>
            <a:r>
              <a:rPr lang="zh-CN" altLang="en-US" sz="1800" b="1" dirty="0" smtClean="0">
                <a:latin typeface="+mn-ea"/>
                <a:ea typeface="+mn-ea"/>
              </a:rPr>
              <a:t>制作（</a:t>
            </a:r>
            <a:r>
              <a:rPr lang="en-US" altLang="zh-CN" sz="1800" b="1" dirty="0" smtClean="0">
                <a:latin typeface="+mn-ea"/>
                <a:ea typeface="+mn-ea"/>
              </a:rPr>
              <a:t>15m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011F9F56-5523-4627-B5A6-4B3E6D454423}"/>
              </a:ext>
            </a:extLst>
          </p:cNvPr>
          <p:cNvSpPr/>
          <p:nvPr/>
        </p:nvSpPr>
        <p:spPr>
          <a:xfrm>
            <a:off x="827584" y="771550"/>
            <a:ext cx="2507418" cy="481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2400" indent="-152400">
              <a:lnSpc>
                <a:spcPct val="150000"/>
              </a:lnSpc>
            </a:pPr>
            <a:r>
              <a:rPr lang="zh-CN" altLang="en-US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图表制作的一般过程</a:t>
            </a:r>
            <a:endParaRPr lang="zh-CN" altLang="en-US" sz="1600" b="1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2A7F2EB0-3C83-4E12-9911-4C29D71D42DE}"/>
              </a:ext>
            </a:extLst>
          </p:cNvPr>
          <p:cNvSpPr/>
          <p:nvPr/>
        </p:nvSpPr>
        <p:spPr>
          <a:xfrm>
            <a:off x="1475656" y="1419622"/>
            <a:ext cx="64807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50000"/>
              </a:lnSpc>
            </a:pPr>
            <a:r>
              <a:rPr lang="en-US" altLang="zh-CN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使用图片截图讲解</a:t>
            </a:r>
            <a:endParaRPr lang="en-US" altLang="zh-CN" sz="2000" b="1" kern="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zh-CN" altLang="zh-CN" sz="2000" dirty="0" smtClean="0">
                <a:latin typeface="幼圆" pitchFamily="49" charset="-122"/>
                <a:ea typeface="幼圆" pitchFamily="49" charset="-122"/>
              </a:rPr>
              <a:t>各</a:t>
            </a:r>
            <a:r>
              <a:rPr lang="zh-CN" altLang="zh-CN" sz="2000" dirty="0">
                <a:latin typeface="幼圆" pitchFamily="49" charset="-122"/>
                <a:ea typeface="幼圆" pitchFamily="49" charset="-122"/>
              </a:rPr>
              <a:t>班级每周总分对比情况分析</a:t>
            </a:r>
            <a:r>
              <a:rPr lang="zh-CN" altLang="zh-CN" sz="2000" dirty="0" smtClean="0">
                <a:latin typeface="幼圆" pitchFamily="49" charset="-122"/>
                <a:ea typeface="幼圆" pitchFamily="49" charset="-122"/>
              </a:rPr>
              <a:t>。</a:t>
            </a:r>
            <a:r>
              <a:rPr lang="zh-CN" altLang="en-US" sz="2000" dirty="0" smtClean="0">
                <a:latin typeface="幼圆" pitchFamily="49" charset="-122"/>
                <a:ea typeface="幼圆" pitchFamily="49" charset="-122"/>
              </a:rPr>
              <a:t>（探究一柱形图</a:t>
            </a:r>
            <a:r>
              <a:rPr lang="en-US" altLang="zh-CN" sz="2000" dirty="0" smtClean="0">
                <a:latin typeface="幼圆" pitchFamily="49" charset="-122"/>
                <a:ea typeface="幼圆" pitchFamily="49" charset="-122"/>
              </a:rPr>
              <a:t>)</a:t>
            </a:r>
            <a:endParaRPr lang="en-US" altLang="zh-CN" sz="2000" b="1" kern="0" dirty="0">
              <a:latin typeface="幼圆" pitchFamily="49" charset="-122"/>
              <a:ea typeface="幼圆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en-US" altLang="zh-CN" sz="2000" b="1" kern="0" dirty="0">
                <a:latin typeface="幼圆" pitchFamily="49" charset="-122"/>
                <a:ea typeface="幼圆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教师操作示范</a:t>
            </a:r>
            <a:endParaRPr lang="zh-CN" altLang="en-US" sz="1600" b="1" kern="10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en-US" altLang="zh-CN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000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学生试练</a:t>
            </a:r>
            <a:r>
              <a:rPr lang="zh-CN" altLang="en-US" sz="2000" b="1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000" b="1" kern="0" dirty="0" smtClean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2000" dirty="0" smtClean="0">
                <a:latin typeface="幼圆" pitchFamily="49" charset="-122"/>
                <a:ea typeface="幼圆" pitchFamily="49" charset="-122"/>
              </a:rPr>
              <a:t>各班级每周总分对比情况分析。</a:t>
            </a:r>
            <a:r>
              <a:rPr lang="zh-CN" altLang="en-US" sz="2000" dirty="0" smtClean="0">
                <a:latin typeface="幼圆" pitchFamily="49" charset="-122"/>
                <a:ea typeface="幼圆" pitchFamily="49" charset="-122"/>
              </a:rPr>
              <a:t> （探究一柱形图</a:t>
            </a:r>
            <a:r>
              <a:rPr lang="en-US" altLang="zh-CN" sz="2000" dirty="0" smtClean="0">
                <a:latin typeface="幼圆" pitchFamily="49" charset="-122"/>
                <a:ea typeface="幼圆" pitchFamily="49" charset="-122"/>
              </a:rPr>
              <a:t>)</a:t>
            </a:r>
            <a:endParaRPr lang="en-US" altLang="zh-CN" sz="2000" kern="0" dirty="0" smtClean="0">
              <a:latin typeface="幼圆" pitchFamily="49" charset="-122"/>
              <a:ea typeface="幼圆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en-US" altLang="zh-CN" sz="2000" kern="0" dirty="0" smtClean="0">
                <a:latin typeface="幼圆" pitchFamily="49" charset="-122"/>
                <a:ea typeface="幼圆" pitchFamily="49" charset="-122"/>
                <a:cs typeface="Times New Roman" panose="02020603050405020304" pitchFamily="18" charset="0"/>
              </a:rPr>
              <a:t>	</a:t>
            </a:r>
            <a:r>
              <a:rPr lang="zh-CN" altLang="zh-CN" sz="2000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各</a:t>
            </a:r>
            <a:r>
              <a:rPr lang="zh-CN" altLang="zh-CN" sz="20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班级每周总分变化趋势</a:t>
            </a:r>
            <a:r>
              <a:rPr lang="zh-CN" altLang="zh-CN" sz="2000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情况。</a:t>
            </a:r>
            <a:r>
              <a:rPr lang="zh-CN" altLang="en-US" sz="2000" dirty="0" smtClean="0">
                <a:latin typeface="幼圆" pitchFamily="49" charset="-122"/>
                <a:ea typeface="幼圆" pitchFamily="49" charset="-122"/>
              </a:rPr>
              <a:t> （探究一折线图</a:t>
            </a:r>
            <a:r>
              <a:rPr lang="en-US" altLang="zh-CN" sz="2000" dirty="0" smtClean="0">
                <a:latin typeface="幼圆" pitchFamily="49" charset="-122"/>
                <a:ea typeface="幼圆" pitchFamily="49" charset="-122"/>
              </a:rPr>
              <a:t>)</a:t>
            </a:r>
            <a:endParaRPr lang="en-US" altLang="zh-CN" sz="2000" kern="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marL="152400" indent="-152400">
              <a:lnSpc>
                <a:spcPct val="150000"/>
              </a:lnSpc>
            </a:pPr>
            <a:r>
              <a:rPr lang="zh-CN" altLang="en-US" sz="2000" b="1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         </a:t>
            </a:r>
            <a:endParaRPr lang="zh-CN" altLang="en-US" sz="1600" b="1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17">
            <a:extLst>
              <a:ext uri="{FF2B5EF4-FFF2-40B4-BE49-F238E27FC236}">
                <a16:creationId xmlns="" xmlns:a16="http://schemas.microsoft.com/office/drawing/2014/main" id="{E1522F1C-9A7C-4AAF-BAFC-FEB6A260A8EE}"/>
              </a:ext>
            </a:extLst>
          </p:cNvPr>
          <p:cNvSpPr txBox="1"/>
          <p:nvPr/>
        </p:nvSpPr>
        <p:spPr>
          <a:xfrm>
            <a:off x="6300192" y="292627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任务驱动法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17">
            <a:extLst>
              <a:ext uri="{FF2B5EF4-FFF2-40B4-BE49-F238E27FC236}">
                <a16:creationId xmlns="" xmlns:a16="http://schemas.microsoft.com/office/drawing/2014/main" id="{E1522F1C-9A7C-4AAF-BAFC-FEB6A260A8EE}"/>
              </a:ext>
            </a:extLst>
          </p:cNvPr>
          <p:cNvSpPr txBox="1"/>
          <p:nvPr/>
        </p:nvSpPr>
        <p:spPr>
          <a:xfrm>
            <a:off x="1475656" y="4343499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2000" b="1" kern="0" dirty="0" smtClean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对细节进行补充</a:t>
            </a:r>
            <a:endParaRPr lang="zh-CN" altLang="en-US" sz="2000" b="1" kern="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17">
            <a:extLst>
              <a:ext uri="{FF2B5EF4-FFF2-40B4-BE49-F238E27FC236}">
                <a16:creationId xmlns="" xmlns:a16="http://schemas.microsoft.com/office/drawing/2014/main" id="{E1522F1C-9A7C-4AAF-BAFC-FEB6A260A8EE}"/>
              </a:ext>
            </a:extLst>
          </p:cNvPr>
          <p:cNvSpPr txBox="1"/>
          <p:nvPr/>
        </p:nvSpPr>
        <p:spPr>
          <a:xfrm>
            <a:off x="6452592" y="163564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示范法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276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实践</a:t>
            </a:r>
            <a:r>
              <a:rPr lang="zh-CN" altLang="en-US" sz="1800" b="1" dirty="0" smtClean="0">
                <a:latin typeface="+mn-ea"/>
                <a:ea typeface="+mn-ea"/>
              </a:rPr>
              <a:t>操作（</a:t>
            </a:r>
            <a:r>
              <a:rPr lang="en-US" altLang="zh-CN" sz="1800" b="1" dirty="0" smtClean="0">
                <a:latin typeface="+mn-ea"/>
                <a:ea typeface="+mn-ea"/>
              </a:rPr>
              <a:t>9m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="" xmlns:a16="http://schemas.microsoft.com/office/drawing/2014/main" id="{2BF8EE8B-8B3D-4DCB-84BA-3B67D02B7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6093475"/>
              </p:ext>
            </p:extLst>
          </p:nvPr>
        </p:nvGraphicFramePr>
        <p:xfrm>
          <a:off x="6372200" y="899420"/>
          <a:ext cx="2597403" cy="3475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959">
                  <a:extLst>
                    <a:ext uri="{9D8B030D-6E8A-4147-A177-3AD203B41FA5}">
                      <a16:colId xmlns="" xmlns:a16="http://schemas.microsoft.com/office/drawing/2014/main" val="390244747"/>
                    </a:ext>
                  </a:extLst>
                </a:gridCol>
                <a:gridCol w="447959">
                  <a:extLst>
                    <a:ext uri="{9D8B030D-6E8A-4147-A177-3AD203B41FA5}">
                      <a16:colId xmlns="" xmlns:a16="http://schemas.microsoft.com/office/drawing/2014/main" val="3257757078"/>
                    </a:ext>
                  </a:extLst>
                </a:gridCol>
                <a:gridCol w="626763">
                  <a:extLst>
                    <a:ext uri="{9D8B030D-6E8A-4147-A177-3AD203B41FA5}">
                      <a16:colId xmlns="" xmlns:a16="http://schemas.microsoft.com/office/drawing/2014/main" val="2732151588"/>
                    </a:ext>
                  </a:extLst>
                </a:gridCol>
                <a:gridCol w="626763">
                  <a:extLst>
                    <a:ext uri="{9D8B030D-6E8A-4147-A177-3AD203B41FA5}">
                      <a16:colId xmlns="" xmlns:a16="http://schemas.microsoft.com/office/drawing/2014/main" val="2639834262"/>
                    </a:ext>
                  </a:extLst>
                </a:gridCol>
                <a:gridCol w="447959">
                  <a:extLst>
                    <a:ext uri="{9D8B030D-6E8A-4147-A177-3AD203B41FA5}">
                      <a16:colId xmlns="" xmlns:a16="http://schemas.microsoft.com/office/drawing/2014/main" val="791298383"/>
                    </a:ext>
                  </a:extLst>
                </a:gridCol>
              </a:tblGrid>
              <a:tr h="3861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 dirty="0">
                          <a:effectLst/>
                        </a:rPr>
                        <a:t>年份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 dirty="0">
                          <a:effectLst/>
                        </a:rPr>
                        <a:t>各类能源消费总量比重（</a:t>
                      </a:r>
                      <a:r>
                        <a:rPr lang="en-US" altLang="zh-CN" sz="1000" kern="0" dirty="0">
                          <a:effectLst/>
                        </a:rPr>
                        <a:t>%</a:t>
                      </a:r>
                      <a:r>
                        <a:rPr lang="zh-CN" altLang="en-US" sz="1000" kern="0" dirty="0">
                          <a:effectLst/>
                        </a:rPr>
                        <a:t>）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2370921"/>
                  </a:ext>
                </a:extLst>
              </a:tr>
              <a:tr h="3861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煤炭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石油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天然气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水电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870772003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1970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80.9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14.7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0.9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3.5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3244496321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1975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71.9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21.1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129212398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1980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72.2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20.7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3.1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4.0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4035987197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1985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75.8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17.1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2.2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3852143106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1990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76.2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16.6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2.1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5.1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4236660096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1995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74.6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17.5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1.8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6.1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2367950637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2000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67.0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23.6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2.5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6.9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262931309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92961136-F321-4809-91ED-D0834C9A1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899420"/>
            <a:ext cx="583264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下面是某国能源消费的构成统计表，根据下列要求，利用图表的形式对数据进行分析，并形成结论。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各类能源的消费量各年份对比情况分析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各类能源的消费量各年份变化趋势分析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统计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1975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各</a:t>
            </a: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类能源的消费量的比例关系情况。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7FE75115-41B4-4BEF-B40B-C1113A841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04731"/>
            <a:ext cx="51845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择优展示</a:t>
            </a:r>
            <a:r>
              <a:rPr lang="zh-CN" altLang="en-US" sz="2000" dirty="0" smtClean="0">
                <a:latin typeface="+mn-ea"/>
                <a:ea typeface="+mn-ea"/>
              </a:rPr>
              <a:t>：二人搭档，一人操作，一人讲解</a:t>
            </a:r>
          </a:p>
        </p:txBody>
      </p:sp>
    </p:spTree>
    <p:extLst>
      <p:ext uri="{BB962C8B-B14F-4D97-AF65-F5344CB8AC3E}">
        <p14:creationId xmlns="" xmlns:p14="http://schemas.microsoft.com/office/powerpoint/2010/main" val="100115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 smtClean="0">
                <a:latin typeface="+mn-ea"/>
                <a:ea typeface="+mn-ea"/>
              </a:rPr>
              <a:t>总结（</a:t>
            </a:r>
            <a:r>
              <a:rPr lang="en-US" altLang="zh-CN" sz="1800" b="1" dirty="0" smtClean="0">
                <a:latin typeface="+mn-ea"/>
                <a:ea typeface="+mn-ea"/>
              </a:rPr>
              <a:t>2m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4" name="文本框 10"/>
          <p:cNvSpPr txBox="1">
            <a:spLocks noChangeArrowheads="1"/>
          </p:cNvSpPr>
          <p:nvPr/>
        </p:nvSpPr>
        <p:spPr bwMode="auto">
          <a:xfrm>
            <a:off x="2267744" y="1779662"/>
            <a:ext cx="5040560" cy="145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+mn-ea"/>
                <a:ea typeface="+mn-ea"/>
              </a:rPr>
              <a:t>三种图表的适用范围</a:t>
            </a:r>
            <a:endParaRPr lang="en-US" altLang="zh-CN" sz="3200" b="1" dirty="0" smtClean="0">
              <a:latin typeface="+mn-ea"/>
              <a:ea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+mn-ea"/>
                <a:ea typeface="+mn-ea"/>
              </a:rPr>
              <a:t>创建图表的一般操作步骤</a:t>
            </a:r>
            <a:endParaRPr lang="en-US" altLang="zh-CN" sz="3200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276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 smtClean="0">
                <a:latin typeface="+mn-ea"/>
                <a:ea typeface="+mn-ea"/>
              </a:rPr>
              <a:t>课后习题（</a:t>
            </a:r>
            <a:r>
              <a:rPr lang="en-US" altLang="zh-CN" sz="1800" b="1" dirty="0" smtClean="0">
                <a:latin typeface="+mn-ea"/>
                <a:ea typeface="+mn-ea"/>
              </a:rPr>
              <a:t>1m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2BF8EE8B-8B3D-4DCB-84BA-3B67D02B7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6093475"/>
              </p:ext>
            </p:extLst>
          </p:nvPr>
        </p:nvGraphicFramePr>
        <p:xfrm>
          <a:off x="6372200" y="899420"/>
          <a:ext cx="2597403" cy="3475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959">
                  <a:extLst>
                    <a:ext uri="{9D8B030D-6E8A-4147-A177-3AD203B41FA5}">
                      <a16:colId xmlns="" xmlns:a16="http://schemas.microsoft.com/office/drawing/2014/main" val="390244747"/>
                    </a:ext>
                  </a:extLst>
                </a:gridCol>
                <a:gridCol w="447959">
                  <a:extLst>
                    <a:ext uri="{9D8B030D-6E8A-4147-A177-3AD203B41FA5}">
                      <a16:colId xmlns="" xmlns:a16="http://schemas.microsoft.com/office/drawing/2014/main" val="3257757078"/>
                    </a:ext>
                  </a:extLst>
                </a:gridCol>
                <a:gridCol w="626763">
                  <a:extLst>
                    <a:ext uri="{9D8B030D-6E8A-4147-A177-3AD203B41FA5}">
                      <a16:colId xmlns="" xmlns:a16="http://schemas.microsoft.com/office/drawing/2014/main" val="2732151588"/>
                    </a:ext>
                  </a:extLst>
                </a:gridCol>
                <a:gridCol w="626763">
                  <a:extLst>
                    <a:ext uri="{9D8B030D-6E8A-4147-A177-3AD203B41FA5}">
                      <a16:colId xmlns="" xmlns:a16="http://schemas.microsoft.com/office/drawing/2014/main" val="2639834262"/>
                    </a:ext>
                  </a:extLst>
                </a:gridCol>
                <a:gridCol w="447959">
                  <a:extLst>
                    <a:ext uri="{9D8B030D-6E8A-4147-A177-3AD203B41FA5}">
                      <a16:colId xmlns="" xmlns:a16="http://schemas.microsoft.com/office/drawing/2014/main" val="791298383"/>
                    </a:ext>
                  </a:extLst>
                </a:gridCol>
              </a:tblGrid>
              <a:tr h="3861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 dirty="0">
                          <a:effectLst/>
                        </a:rPr>
                        <a:t>年份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 dirty="0">
                          <a:effectLst/>
                        </a:rPr>
                        <a:t>各类能源消费总量比重（</a:t>
                      </a:r>
                      <a:r>
                        <a:rPr lang="en-US" altLang="zh-CN" sz="1000" kern="0" dirty="0">
                          <a:effectLst/>
                        </a:rPr>
                        <a:t>%</a:t>
                      </a:r>
                      <a:r>
                        <a:rPr lang="zh-CN" altLang="en-US" sz="1000" kern="0" dirty="0">
                          <a:effectLst/>
                        </a:rPr>
                        <a:t>）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2370921"/>
                  </a:ext>
                </a:extLst>
              </a:tr>
              <a:tr h="3861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煤炭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石油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天然气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000" kern="0">
                          <a:effectLst/>
                        </a:rPr>
                        <a:t>水电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870772003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1970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80.9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14.7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0.9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3.5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3244496321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1975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71.9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21.1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4.5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129212398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1980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72.2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20.7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3.1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4.0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4035987197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1985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75.8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17.1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2.2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4.9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3852143106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1990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76.2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16.6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2.1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5.1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4236660096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1995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74.6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17.5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1.8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6.1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2367950637"/>
                  </a:ext>
                </a:extLst>
              </a:tr>
              <a:tr h="3861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2000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67.0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>
                          <a:effectLst/>
                        </a:rPr>
                        <a:t>23.6 </a:t>
                      </a:r>
                      <a:endParaRPr lang="zh-CN" altLang="en-US" sz="9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2.5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0" dirty="0">
                          <a:effectLst/>
                        </a:rPr>
                        <a:t>6.9 </a:t>
                      </a:r>
                      <a:endParaRPr lang="zh-CN" altLang="en-US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9199" marR="59199" marT="39466" marB="39466" anchor="ctr"/>
                </a:tc>
                <a:extLst>
                  <a:ext uri="{0D108BD9-81ED-4DB2-BD59-A6C34878D82A}">
                    <a16:rowId xmlns="" xmlns:a16="http://schemas.microsoft.com/office/drawing/2014/main" val="262931309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92961136-F321-4809-91ED-D0834C9A1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268751"/>
            <a:ext cx="58326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下面是某国能源消费的构成统计表，根据下列要求，利用图表的形式对数据进行分析，并形成结论。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600" b="1" dirty="0" smtClean="0">
                <a:latin typeface="微软雅黑" pitchFamily="34" charset="-122"/>
                <a:ea typeface="微软雅黑" pitchFamily="34" charset="-122"/>
              </a:rPr>
              <a:t>统计</a:t>
            </a: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1975</a:t>
            </a:r>
            <a:r>
              <a:rPr lang="zh-CN" altLang="en-US" sz="1600" b="1" dirty="0" smtClean="0">
                <a:latin typeface="微软雅黑" pitchFamily="34" charset="-122"/>
                <a:ea typeface="微软雅黑" pitchFamily="34" charset="-122"/>
              </a:rPr>
              <a:t>年之后年份的</a:t>
            </a:r>
            <a:r>
              <a:rPr lang="zh-CN" altLang="zh-CN" sz="1600" b="1" dirty="0" smtClean="0">
                <a:latin typeface="微软雅黑" pitchFamily="34" charset="-122"/>
                <a:ea typeface="微软雅黑" pitchFamily="34" charset="-122"/>
              </a:rPr>
              <a:t>各</a:t>
            </a:r>
            <a:r>
              <a:rPr lang="zh-CN" altLang="zh-CN" sz="1600" b="1" dirty="0">
                <a:latin typeface="微软雅黑" pitchFamily="34" charset="-122"/>
                <a:ea typeface="微软雅黑" pitchFamily="34" charset="-122"/>
              </a:rPr>
              <a:t>类能源的消费量的比例关系情况。</a:t>
            </a: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1331640" y="3119717"/>
            <a:ext cx="4536504" cy="8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+mn-ea"/>
                <a:ea typeface="+mn-ea"/>
              </a:rPr>
              <a:t>巩固与延伸</a:t>
            </a:r>
            <a:endParaRPr lang="en-US" altLang="zh-CN" sz="3200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276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椭圆 51"/>
          <p:cNvSpPr/>
          <p:nvPr/>
        </p:nvSpPr>
        <p:spPr>
          <a:xfrm>
            <a:off x="689733" y="459660"/>
            <a:ext cx="2808312" cy="2808312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271858" y="2612720"/>
            <a:ext cx="2124744" cy="2124744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15" name="文本框 5"/>
          <p:cNvSpPr txBox="1"/>
          <p:nvPr/>
        </p:nvSpPr>
        <p:spPr>
          <a:xfrm>
            <a:off x="1684531" y="1563805"/>
            <a:ext cx="1340103" cy="71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49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014240" y="519524"/>
            <a:ext cx="4590208" cy="967553"/>
            <a:chOff x="4571689" y="1506055"/>
            <a:chExt cx="4122341" cy="536355"/>
          </a:xfrm>
        </p:grpSpPr>
        <p:sp>
          <p:nvSpPr>
            <p:cNvPr id="6" name="圆角矩形 5"/>
            <p:cNvSpPr/>
            <p:nvPr/>
          </p:nvSpPr>
          <p:spPr>
            <a:xfrm>
              <a:off x="4571689" y="1506055"/>
              <a:ext cx="4122341" cy="536355"/>
            </a:xfrm>
            <a:prstGeom prst="roundRect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072624" y="1506055"/>
              <a:ext cx="3427837" cy="53635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5400000">
              <a:off x="5025228" y="1721175"/>
              <a:ext cx="227793" cy="133000"/>
            </a:xfrm>
            <a:prstGeom prst="triangle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703213" y="1649506"/>
              <a:ext cx="459236" cy="28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40" name="文本框 33"/>
            <p:cNvSpPr txBox="1"/>
            <p:nvPr/>
          </p:nvSpPr>
          <p:spPr>
            <a:xfrm>
              <a:off x="5200906" y="1662990"/>
              <a:ext cx="3294835" cy="250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说教材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4F99008F-67D5-4E0F-BC6D-0366995DFE90}"/>
              </a:ext>
            </a:extLst>
          </p:cNvPr>
          <p:cNvGrpSpPr/>
          <p:nvPr/>
        </p:nvGrpSpPr>
        <p:grpSpPr>
          <a:xfrm>
            <a:off x="4014240" y="1682576"/>
            <a:ext cx="4590208" cy="967553"/>
            <a:chOff x="4571689" y="1506055"/>
            <a:chExt cx="4122341" cy="536355"/>
          </a:xfrm>
        </p:grpSpPr>
        <p:sp>
          <p:nvSpPr>
            <p:cNvPr id="44" name="圆角矩形 5">
              <a:extLst>
                <a:ext uri="{FF2B5EF4-FFF2-40B4-BE49-F238E27FC236}">
                  <a16:creationId xmlns="" xmlns:a16="http://schemas.microsoft.com/office/drawing/2014/main" id="{87665D12-8E47-4E3C-B736-DC5F0BD51FE7}"/>
                </a:ext>
              </a:extLst>
            </p:cNvPr>
            <p:cNvSpPr/>
            <p:nvPr/>
          </p:nvSpPr>
          <p:spPr>
            <a:xfrm>
              <a:off x="4571689" y="1506055"/>
              <a:ext cx="4122341" cy="536355"/>
            </a:xfrm>
            <a:prstGeom prst="roundRect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矩形 45">
              <a:extLst>
                <a:ext uri="{FF2B5EF4-FFF2-40B4-BE49-F238E27FC236}">
                  <a16:creationId xmlns="" xmlns:a16="http://schemas.microsoft.com/office/drawing/2014/main" id="{C7AE4D44-616E-4099-B9C0-69DB15E9AB72}"/>
                </a:ext>
              </a:extLst>
            </p:cNvPr>
            <p:cNvSpPr/>
            <p:nvPr/>
          </p:nvSpPr>
          <p:spPr>
            <a:xfrm>
              <a:off x="5072624" y="1506055"/>
              <a:ext cx="3427837" cy="53635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等腰三角形 46">
              <a:extLst>
                <a:ext uri="{FF2B5EF4-FFF2-40B4-BE49-F238E27FC236}">
                  <a16:creationId xmlns="" xmlns:a16="http://schemas.microsoft.com/office/drawing/2014/main" id="{F0F9C11B-97DD-4960-9E46-58A7F12CDBE4}"/>
                </a:ext>
              </a:extLst>
            </p:cNvPr>
            <p:cNvSpPr/>
            <p:nvPr/>
          </p:nvSpPr>
          <p:spPr>
            <a:xfrm rot="5400000">
              <a:off x="5025228" y="1721175"/>
              <a:ext cx="227793" cy="133000"/>
            </a:xfrm>
            <a:prstGeom prst="triangle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3">
              <a:extLst>
                <a:ext uri="{FF2B5EF4-FFF2-40B4-BE49-F238E27FC236}">
                  <a16:creationId xmlns="" xmlns:a16="http://schemas.microsoft.com/office/drawing/2014/main" id="{A73EDBFA-0CB9-42C7-ABC6-E4BCD627E468}"/>
                </a:ext>
              </a:extLst>
            </p:cNvPr>
            <p:cNvSpPr txBox="1"/>
            <p:nvPr/>
          </p:nvSpPr>
          <p:spPr>
            <a:xfrm>
              <a:off x="4700471" y="1638518"/>
              <a:ext cx="459236" cy="283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49" name="文本框 33">
              <a:extLst>
                <a:ext uri="{FF2B5EF4-FFF2-40B4-BE49-F238E27FC236}">
                  <a16:creationId xmlns="" xmlns:a16="http://schemas.microsoft.com/office/drawing/2014/main" id="{C4285C39-C1C6-42E9-8A98-1ED75392B331}"/>
                </a:ext>
              </a:extLst>
            </p:cNvPr>
            <p:cNvSpPr txBox="1"/>
            <p:nvPr/>
          </p:nvSpPr>
          <p:spPr>
            <a:xfrm>
              <a:off x="5200905" y="1662990"/>
              <a:ext cx="3299558" cy="255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latin typeface="微软雅黑" pitchFamily="34" charset="-122"/>
                  <a:ea typeface="微软雅黑" pitchFamily="34" charset="-122"/>
                </a:rPr>
                <a:t>说教学目标</a:t>
              </a:r>
              <a:endParaRPr lang="zh-CN" altLang="en-US" sz="2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="" xmlns:a16="http://schemas.microsoft.com/office/drawing/2014/main" id="{38AB466F-8234-487E-89A0-43991D378E9F}"/>
              </a:ext>
            </a:extLst>
          </p:cNvPr>
          <p:cNvGrpSpPr/>
          <p:nvPr/>
        </p:nvGrpSpPr>
        <p:grpSpPr>
          <a:xfrm>
            <a:off x="4014240" y="2845628"/>
            <a:ext cx="4590208" cy="967553"/>
            <a:chOff x="4571689" y="1506055"/>
            <a:chExt cx="4122341" cy="536355"/>
          </a:xfrm>
        </p:grpSpPr>
        <p:sp>
          <p:nvSpPr>
            <p:cNvPr id="59" name="圆角矩形 5">
              <a:extLst>
                <a:ext uri="{FF2B5EF4-FFF2-40B4-BE49-F238E27FC236}">
                  <a16:creationId xmlns="" xmlns:a16="http://schemas.microsoft.com/office/drawing/2014/main" id="{37752B8C-83B8-43A2-AA45-813BDB4B9DA3}"/>
                </a:ext>
              </a:extLst>
            </p:cNvPr>
            <p:cNvSpPr/>
            <p:nvPr/>
          </p:nvSpPr>
          <p:spPr>
            <a:xfrm>
              <a:off x="4571689" y="1506055"/>
              <a:ext cx="4122341" cy="536355"/>
            </a:xfrm>
            <a:prstGeom prst="roundRect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="" xmlns:a16="http://schemas.microsoft.com/office/drawing/2014/main" id="{21D6832B-EF73-423A-B969-39FB2BBCAC7B}"/>
                </a:ext>
              </a:extLst>
            </p:cNvPr>
            <p:cNvSpPr/>
            <p:nvPr/>
          </p:nvSpPr>
          <p:spPr>
            <a:xfrm>
              <a:off x="5072624" y="1506055"/>
              <a:ext cx="3427837" cy="53635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等腰三角形 60">
              <a:extLst>
                <a:ext uri="{FF2B5EF4-FFF2-40B4-BE49-F238E27FC236}">
                  <a16:creationId xmlns="" xmlns:a16="http://schemas.microsoft.com/office/drawing/2014/main" id="{7A64991B-1E77-476F-863C-8FA4791F2428}"/>
                </a:ext>
              </a:extLst>
            </p:cNvPr>
            <p:cNvSpPr/>
            <p:nvPr/>
          </p:nvSpPr>
          <p:spPr>
            <a:xfrm rot="5400000">
              <a:off x="5025228" y="1721175"/>
              <a:ext cx="227793" cy="133000"/>
            </a:xfrm>
            <a:prstGeom prst="triangle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3">
              <a:extLst>
                <a:ext uri="{FF2B5EF4-FFF2-40B4-BE49-F238E27FC236}">
                  <a16:creationId xmlns="" xmlns:a16="http://schemas.microsoft.com/office/drawing/2014/main" id="{8B05207B-2B30-401F-A8E3-9A2F21ACF46B}"/>
                </a:ext>
              </a:extLst>
            </p:cNvPr>
            <p:cNvSpPr txBox="1"/>
            <p:nvPr/>
          </p:nvSpPr>
          <p:spPr>
            <a:xfrm>
              <a:off x="4694360" y="1645881"/>
              <a:ext cx="459236" cy="290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63" name="文本框 33">
              <a:extLst>
                <a:ext uri="{FF2B5EF4-FFF2-40B4-BE49-F238E27FC236}">
                  <a16:creationId xmlns="" xmlns:a16="http://schemas.microsoft.com/office/drawing/2014/main" id="{EB63793F-043E-41A4-94EA-86C987F44DDC}"/>
                </a:ext>
              </a:extLst>
            </p:cNvPr>
            <p:cNvSpPr txBox="1"/>
            <p:nvPr/>
          </p:nvSpPr>
          <p:spPr>
            <a:xfrm>
              <a:off x="5205625" y="1662990"/>
              <a:ext cx="3294836" cy="255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说</a:t>
              </a:r>
              <a:r>
                <a:rPr lang="zh-CN" altLang="en-US" sz="2400" b="1" dirty="0" smtClean="0">
                  <a:latin typeface="微软雅黑" pitchFamily="34" charset="-122"/>
                  <a:ea typeface="微软雅黑" pitchFamily="34" charset="-122"/>
                </a:rPr>
                <a:t>教学重难点</a:t>
              </a:r>
              <a:endParaRPr lang="zh-CN" altLang="en-US" sz="2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38AB466F-8234-487E-89A0-43991D378E9F}"/>
              </a:ext>
            </a:extLst>
          </p:cNvPr>
          <p:cNvGrpSpPr/>
          <p:nvPr/>
        </p:nvGrpSpPr>
        <p:grpSpPr>
          <a:xfrm>
            <a:off x="4014240" y="4008681"/>
            <a:ext cx="4590208" cy="967553"/>
            <a:chOff x="4571689" y="1506055"/>
            <a:chExt cx="4122341" cy="536355"/>
          </a:xfrm>
        </p:grpSpPr>
        <p:sp>
          <p:nvSpPr>
            <p:cNvPr id="31" name="圆角矩形 5">
              <a:extLst>
                <a:ext uri="{FF2B5EF4-FFF2-40B4-BE49-F238E27FC236}">
                  <a16:creationId xmlns="" xmlns:a16="http://schemas.microsoft.com/office/drawing/2014/main" id="{37752B8C-83B8-43A2-AA45-813BDB4B9DA3}"/>
                </a:ext>
              </a:extLst>
            </p:cNvPr>
            <p:cNvSpPr/>
            <p:nvPr/>
          </p:nvSpPr>
          <p:spPr>
            <a:xfrm>
              <a:off x="4571689" y="1506055"/>
              <a:ext cx="4122341" cy="536355"/>
            </a:xfrm>
            <a:prstGeom prst="roundRect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="" xmlns:a16="http://schemas.microsoft.com/office/drawing/2014/main" id="{21D6832B-EF73-423A-B969-39FB2BBCAC7B}"/>
                </a:ext>
              </a:extLst>
            </p:cNvPr>
            <p:cNvSpPr/>
            <p:nvPr/>
          </p:nvSpPr>
          <p:spPr>
            <a:xfrm>
              <a:off x="5072624" y="1506055"/>
              <a:ext cx="3427837" cy="53635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等腰三角形 32">
              <a:extLst>
                <a:ext uri="{FF2B5EF4-FFF2-40B4-BE49-F238E27FC236}">
                  <a16:creationId xmlns="" xmlns:a16="http://schemas.microsoft.com/office/drawing/2014/main" id="{7A64991B-1E77-476F-863C-8FA4791F2428}"/>
                </a:ext>
              </a:extLst>
            </p:cNvPr>
            <p:cNvSpPr/>
            <p:nvPr/>
          </p:nvSpPr>
          <p:spPr>
            <a:xfrm rot="5400000">
              <a:off x="5025228" y="1721175"/>
              <a:ext cx="227793" cy="133000"/>
            </a:xfrm>
            <a:prstGeom prst="triangle">
              <a:avLst/>
            </a:pr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">
              <a:extLst>
                <a:ext uri="{FF2B5EF4-FFF2-40B4-BE49-F238E27FC236}">
                  <a16:creationId xmlns="" xmlns:a16="http://schemas.microsoft.com/office/drawing/2014/main" id="{8B05207B-2B30-401F-A8E3-9A2F21ACF46B}"/>
                </a:ext>
              </a:extLst>
            </p:cNvPr>
            <p:cNvSpPr txBox="1"/>
            <p:nvPr/>
          </p:nvSpPr>
          <p:spPr>
            <a:xfrm>
              <a:off x="4694360" y="1645881"/>
              <a:ext cx="459236" cy="290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35" name="文本框 33">
              <a:extLst>
                <a:ext uri="{FF2B5EF4-FFF2-40B4-BE49-F238E27FC236}">
                  <a16:creationId xmlns="" xmlns:a16="http://schemas.microsoft.com/office/drawing/2014/main" id="{EB63793F-043E-41A4-94EA-86C987F44DDC}"/>
                </a:ext>
              </a:extLst>
            </p:cNvPr>
            <p:cNvSpPr txBox="1"/>
            <p:nvPr/>
          </p:nvSpPr>
          <p:spPr>
            <a:xfrm>
              <a:off x="5205625" y="1662990"/>
              <a:ext cx="3294836" cy="255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说</a:t>
              </a:r>
              <a:r>
                <a:rPr lang="zh-CN" altLang="en-US" sz="2400" b="1" dirty="0" smtClean="0">
                  <a:latin typeface="微软雅黑" pitchFamily="34" charset="-122"/>
                  <a:ea typeface="微软雅黑" pitchFamily="34" charset="-122"/>
                </a:rPr>
                <a:t>教学方法与过程</a:t>
              </a:r>
              <a:endParaRPr lang="zh-CN" altLang="en-US" sz="2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820735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7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2000" b="1" dirty="0" smtClean="0">
                <a:latin typeface="+mn-ea"/>
                <a:ea typeface="+mn-ea"/>
                <a:cs typeface="+mn-ea"/>
                <a:sym typeface="+mn-lt"/>
              </a:rPr>
              <a:t>说教材</a:t>
            </a:r>
            <a:endParaRPr lang="zh-CN" altLang="en-US" sz="20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1640" y="1080274"/>
            <a:ext cx="4699134" cy="100549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3" name="椭圆 64"/>
          <p:cNvSpPr>
            <a:spLocks noChangeArrowheads="1"/>
          </p:cNvSpPr>
          <p:nvPr/>
        </p:nvSpPr>
        <p:spPr bwMode="auto">
          <a:xfrm>
            <a:off x="459431" y="832832"/>
            <a:ext cx="872209" cy="93714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0" cap="sq" cmpd="sng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68595" tIns="34297" rIns="68595" bIns="34297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anose="02010600030101010101" pitchFamily="2" charset="-122"/>
              </a:rPr>
              <a:t>1</a:t>
            </a:r>
            <a:endParaRPr lang="zh-CN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1301921"/>
            <a:ext cx="5400600" cy="2359121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信息技术基础</a:t>
            </a:r>
            <a:r>
              <a:rPr lang="en-US" altLang="zh-CN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》-《</a:t>
            </a:r>
            <a:r>
              <a:rPr lang="zh-CN" altLang="en-US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表格数据的图形化</a:t>
            </a:r>
            <a:r>
              <a:rPr lang="en-US" altLang="zh-CN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数据处理  信息素养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4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dirty="0" smtClean="0">
              <a:solidFill>
                <a:sysClr val="windowText" lastClr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916088" y="2595704"/>
            <a:ext cx="487887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Calibri" pitchFamily="34" charset="0"/>
              </a:rPr>
              <a:t>柱形图、折线图和饼图三种图表的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Calibri" pitchFamily="34" charset="0"/>
              </a:rPr>
              <a:t>适用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Calibri" pitchFamily="34" charset="0"/>
              </a:rPr>
              <a:t>范围创建图表的一般步骤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16088" y="2426693"/>
            <a:ext cx="5176192" cy="100549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9" name="椭圆 64"/>
          <p:cNvSpPr>
            <a:spLocks noChangeArrowheads="1"/>
          </p:cNvSpPr>
          <p:nvPr/>
        </p:nvSpPr>
        <p:spPr bwMode="auto">
          <a:xfrm>
            <a:off x="7092280" y="2058669"/>
            <a:ext cx="872209" cy="937145"/>
          </a:xfrm>
          <a:prstGeom prst="ellipse">
            <a:avLst/>
          </a:prstGeom>
          <a:solidFill>
            <a:schemeClr val="accent2"/>
          </a:solidFill>
          <a:ln w="190500" cap="sq" cmpd="sng">
            <a:solidFill>
              <a:srgbClr val="D96666"/>
            </a:solidFill>
            <a:round/>
            <a:headEnd/>
            <a:tailEnd/>
          </a:ln>
        </p:spPr>
        <p:txBody>
          <a:bodyPr lIns="68595" tIns="34297" rIns="68595" bIns="34297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anose="02010600030101010101" pitchFamily="2" charset="-122"/>
              </a:rPr>
              <a:t>2</a:t>
            </a:r>
            <a:endParaRPr lang="zh-CN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31640" y="3510218"/>
            <a:ext cx="4699134" cy="100549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1" name="椭圆 64"/>
          <p:cNvSpPr>
            <a:spLocks noChangeArrowheads="1"/>
          </p:cNvSpPr>
          <p:nvPr/>
        </p:nvSpPr>
        <p:spPr bwMode="auto">
          <a:xfrm>
            <a:off x="459431" y="3262776"/>
            <a:ext cx="872209" cy="937145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0" cap="sq" cmpd="sng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68595" tIns="34297" rIns="68595" bIns="34297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anose="02010600030101010101" pitchFamily="2" charset="-122"/>
              </a:rPr>
              <a:t>3</a:t>
            </a:r>
            <a:endParaRPr lang="zh-CN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916088" y="3661042"/>
            <a:ext cx="48245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加深理解  引入多元化</a:t>
            </a:r>
            <a:endParaRPr kumimoji="0" lang="en-US" altLang="zh-CN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  <a:p>
            <a:pPr indent="266700" algn="ctr"/>
            <a:r>
              <a:rPr lang="zh-CN" altLang="en-US" sz="2000" dirty="0" smtClean="0"/>
              <a:t>理解信息、数据和知识的相互关系，</a:t>
            </a:r>
            <a:endParaRPr lang="en-US" altLang="zh-CN" sz="2000" dirty="0" smtClean="0"/>
          </a:p>
          <a:p>
            <a:pPr indent="266700" algn="ctr"/>
            <a:r>
              <a:rPr lang="zh-CN" altLang="en-US" sz="2000" dirty="0" smtClean="0"/>
              <a:t>认识数据对生活的影响。</a:t>
            </a:r>
          </a:p>
          <a:p>
            <a:pPr marL="0" marR="0" lvl="0" indent="266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宋体" pitchFamily="2" charset="-122"/>
              </a:rPr>
              <a:t> 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itchFamily="34" charset="-122"/>
              <a:ea typeface="微软雅黑" pitchFamily="34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0266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34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2" grpId="0" animBg="1"/>
      <p:bldP spid="13" grpId="0" animBg="1"/>
      <p:bldP spid="13" grpId="1" animBg="1"/>
      <p:bldP spid="16" grpId="0"/>
      <p:bldP spid="30722" grpId="0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教学目标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-96006" y="2256989"/>
            <a:ext cx="6822176" cy="23787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anchor="ctr"/>
          <a:lstStyle/>
          <a:p>
            <a:pPr algn="ctr"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3"/>
          <p:cNvSpPr txBox="1"/>
          <p:nvPr/>
        </p:nvSpPr>
        <p:spPr>
          <a:xfrm>
            <a:off x="6385036" y="1425264"/>
            <a:ext cx="814953" cy="692491"/>
          </a:xfrm>
          <a:prstGeom prst="rect">
            <a:avLst/>
          </a:prstGeom>
          <a:noFill/>
        </p:spPr>
        <p:txBody>
          <a:bodyPr wrap="none" lIns="68573" tIns="34287" rIns="68573" bIns="34287">
            <a:spAutoFit/>
          </a:bodyPr>
          <a:lstStyle/>
          <a:p>
            <a:pPr algn="ctr" defTabSz="685749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6012160" y="925673"/>
            <a:ext cx="1560707" cy="1574861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任意多边形 45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 flipV="1">
            <a:off x="-96006" y="2687421"/>
            <a:ext cx="3726449" cy="220723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anchor="ctr"/>
          <a:lstStyle/>
          <a:p>
            <a:pPr algn="ctr"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16"/>
          <p:cNvSpPr txBox="1"/>
          <p:nvPr/>
        </p:nvSpPr>
        <p:spPr>
          <a:xfrm>
            <a:off x="3117302" y="3174432"/>
            <a:ext cx="906999" cy="692491"/>
          </a:xfrm>
          <a:prstGeom prst="rect">
            <a:avLst/>
          </a:prstGeom>
          <a:noFill/>
        </p:spPr>
        <p:txBody>
          <a:bodyPr wrap="square" lIns="68573" tIns="34287" rIns="68573" bIns="34287">
            <a:spAutoFit/>
          </a:bodyPr>
          <a:lstStyle/>
          <a:p>
            <a:pPr algn="ctr" defTabSz="685749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 flipV="1">
            <a:off x="2809114" y="2672388"/>
            <a:ext cx="1648097" cy="1627551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任意多边形 51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任意多边形 52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 flipV="1">
            <a:off x="5348883" y="2678164"/>
            <a:ext cx="3901678" cy="23786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3" tIns="34287" rIns="68573" bIns="34287" anchor="ctr"/>
          <a:lstStyle/>
          <a:p>
            <a:pPr algn="ctr" defTabSz="68574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24"/>
          <p:cNvSpPr txBox="1"/>
          <p:nvPr/>
        </p:nvSpPr>
        <p:spPr>
          <a:xfrm>
            <a:off x="5000071" y="3180700"/>
            <a:ext cx="814953" cy="692491"/>
          </a:xfrm>
          <a:prstGeom prst="rect">
            <a:avLst/>
          </a:prstGeom>
          <a:noFill/>
        </p:spPr>
        <p:txBody>
          <a:bodyPr wrap="none" lIns="68573" tIns="34287" rIns="68573" bIns="34287">
            <a:spAutoFit/>
          </a:bodyPr>
          <a:lstStyle/>
          <a:p>
            <a:pPr algn="ctr" defTabSz="685749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 flipV="1">
            <a:off x="4583699" y="2672489"/>
            <a:ext cx="1671629" cy="1627450"/>
            <a:chOff x="6864437" y="1751529"/>
            <a:chExt cx="1970470" cy="19704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任意多边形 56"/>
            <p:cNvSpPr/>
            <p:nvPr/>
          </p:nvSpPr>
          <p:spPr>
            <a:xfrm>
              <a:off x="6864437" y="1751529"/>
              <a:ext cx="1970470" cy="1523844"/>
            </a:xfrm>
            <a:custGeom>
              <a:avLst/>
              <a:gdLst>
                <a:gd name="connsiteX0" fmla="*/ 985235 w 1970470"/>
                <a:gd name="connsiteY0" fmla="*/ 0 h 1523844"/>
                <a:gd name="connsiteX1" fmla="*/ 1970470 w 1970470"/>
                <a:gd name="connsiteY1" fmla="*/ 985235 h 1523844"/>
                <a:gd name="connsiteX2" fmla="*/ 1851557 w 1970470"/>
                <a:gd name="connsiteY2" fmla="*/ 1454856 h 1523844"/>
                <a:gd name="connsiteX3" fmla="*/ 1809646 w 1970470"/>
                <a:gd name="connsiteY3" fmla="*/ 1523844 h 1523844"/>
                <a:gd name="connsiteX4" fmla="*/ 1380307 w 1970470"/>
                <a:gd name="connsiteY4" fmla="*/ 1523844 h 1523844"/>
                <a:gd name="connsiteX5" fmla="*/ 1458954 w 1970470"/>
                <a:gd name="connsiteY5" fmla="*/ 1458954 h 1523844"/>
                <a:gd name="connsiteX6" fmla="*/ 1655175 w 1970470"/>
                <a:gd name="connsiteY6" fmla="*/ 985235 h 1523844"/>
                <a:gd name="connsiteX7" fmla="*/ 985235 w 1970470"/>
                <a:gd name="connsiteY7" fmla="*/ 315295 h 1523844"/>
                <a:gd name="connsiteX8" fmla="*/ 315295 w 1970470"/>
                <a:gd name="connsiteY8" fmla="*/ 985235 h 1523844"/>
                <a:gd name="connsiteX9" fmla="*/ 511516 w 1970470"/>
                <a:gd name="connsiteY9" fmla="*/ 1458954 h 1523844"/>
                <a:gd name="connsiteX10" fmla="*/ 590163 w 1970470"/>
                <a:gd name="connsiteY10" fmla="*/ 1523844 h 1523844"/>
                <a:gd name="connsiteX11" fmla="*/ 160824 w 1970470"/>
                <a:gd name="connsiteY11" fmla="*/ 1523844 h 1523844"/>
                <a:gd name="connsiteX12" fmla="*/ 118913 w 1970470"/>
                <a:gd name="connsiteY12" fmla="*/ 1454856 h 1523844"/>
                <a:gd name="connsiteX13" fmla="*/ 0 w 1970470"/>
                <a:gd name="connsiteY13" fmla="*/ 985235 h 1523844"/>
                <a:gd name="connsiteX14" fmla="*/ 985235 w 1970470"/>
                <a:gd name="connsiteY14" fmla="*/ 0 h 1523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470" h="1523844">
                  <a:moveTo>
                    <a:pt x="985235" y="0"/>
                  </a:moveTo>
                  <a:cubicBezTo>
                    <a:pt x="1529365" y="0"/>
                    <a:pt x="1970470" y="441105"/>
                    <a:pt x="1970470" y="985235"/>
                  </a:cubicBezTo>
                  <a:cubicBezTo>
                    <a:pt x="1970470" y="1155276"/>
                    <a:pt x="1927393" y="1315255"/>
                    <a:pt x="1851557" y="1454856"/>
                  </a:cubicBezTo>
                  <a:lnTo>
                    <a:pt x="1809646" y="1523844"/>
                  </a:lnTo>
                  <a:lnTo>
                    <a:pt x="1380307" y="1523844"/>
                  </a:lnTo>
                  <a:lnTo>
                    <a:pt x="1458954" y="1458954"/>
                  </a:lnTo>
                  <a:cubicBezTo>
                    <a:pt x="1580189" y="1337719"/>
                    <a:pt x="1655175" y="1170234"/>
                    <a:pt x="1655175" y="985235"/>
                  </a:cubicBezTo>
                  <a:cubicBezTo>
                    <a:pt x="1655175" y="615237"/>
                    <a:pt x="1355233" y="315295"/>
                    <a:pt x="985235" y="315295"/>
                  </a:cubicBezTo>
                  <a:cubicBezTo>
                    <a:pt x="615237" y="315295"/>
                    <a:pt x="315295" y="615237"/>
                    <a:pt x="315295" y="985235"/>
                  </a:cubicBezTo>
                  <a:cubicBezTo>
                    <a:pt x="315295" y="1170234"/>
                    <a:pt x="390281" y="1337719"/>
                    <a:pt x="511516" y="1458954"/>
                  </a:cubicBezTo>
                  <a:lnTo>
                    <a:pt x="590163" y="1523844"/>
                  </a:lnTo>
                  <a:lnTo>
                    <a:pt x="160824" y="1523844"/>
                  </a:lnTo>
                  <a:lnTo>
                    <a:pt x="118913" y="1454856"/>
                  </a:lnTo>
                  <a:cubicBezTo>
                    <a:pt x="43077" y="1315255"/>
                    <a:pt x="0" y="1155276"/>
                    <a:pt x="0" y="985235"/>
                  </a:cubicBezTo>
                  <a:cubicBezTo>
                    <a:pt x="0" y="441105"/>
                    <a:pt x="441105" y="0"/>
                    <a:pt x="985235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任意多边形 57"/>
            <p:cNvSpPr/>
            <p:nvPr/>
          </p:nvSpPr>
          <p:spPr>
            <a:xfrm>
              <a:off x="7025261" y="3275373"/>
              <a:ext cx="1648822" cy="446626"/>
            </a:xfrm>
            <a:custGeom>
              <a:avLst/>
              <a:gdLst>
                <a:gd name="connsiteX0" fmla="*/ 0 w 1648822"/>
                <a:gd name="connsiteY0" fmla="*/ 0 h 446626"/>
                <a:gd name="connsiteX1" fmla="*/ 429339 w 1648822"/>
                <a:gd name="connsiteY1" fmla="*/ 0 h 446626"/>
                <a:gd name="connsiteX2" fmla="*/ 449841 w 1648822"/>
                <a:gd name="connsiteY2" fmla="*/ 16916 h 446626"/>
                <a:gd name="connsiteX3" fmla="*/ 824411 w 1648822"/>
                <a:gd name="connsiteY3" fmla="*/ 131331 h 446626"/>
                <a:gd name="connsiteX4" fmla="*/ 1198981 w 1648822"/>
                <a:gd name="connsiteY4" fmla="*/ 16916 h 446626"/>
                <a:gd name="connsiteX5" fmla="*/ 1219483 w 1648822"/>
                <a:gd name="connsiteY5" fmla="*/ 0 h 446626"/>
                <a:gd name="connsiteX6" fmla="*/ 1648822 w 1648822"/>
                <a:gd name="connsiteY6" fmla="*/ 0 h 446626"/>
                <a:gd name="connsiteX7" fmla="*/ 1641383 w 1648822"/>
                <a:gd name="connsiteY7" fmla="*/ 12245 h 446626"/>
                <a:gd name="connsiteX8" fmla="*/ 824411 w 1648822"/>
                <a:gd name="connsiteY8" fmla="*/ 446626 h 446626"/>
                <a:gd name="connsiteX9" fmla="*/ 7439 w 1648822"/>
                <a:gd name="connsiteY9" fmla="*/ 12245 h 446626"/>
                <a:gd name="connsiteX10" fmla="*/ 0 w 1648822"/>
                <a:gd name="connsiteY10" fmla="*/ 0 h 44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8822" h="446626">
                  <a:moveTo>
                    <a:pt x="0" y="0"/>
                  </a:moveTo>
                  <a:lnTo>
                    <a:pt x="429339" y="0"/>
                  </a:lnTo>
                  <a:lnTo>
                    <a:pt x="449841" y="16916"/>
                  </a:lnTo>
                  <a:cubicBezTo>
                    <a:pt x="556764" y="89152"/>
                    <a:pt x="685662" y="131331"/>
                    <a:pt x="824411" y="131331"/>
                  </a:cubicBezTo>
                  <a:cubicBezTo>
                    <a:pt x="963160" y="131331"/>
                    <a:pt x="1092058" y="89152"/>
                    <a:pt x="1198981" y="16916"/>
                  </a:cubicBezTo>
                  <a:lnTo>
                    <a:pt x="1219483" y="0"/>
                  </a:lnTo>
                  <a:lnTo>
                    <a:pt x="1648822" y="0"/>
                  </a:lnTo>
                  <a:lnTo>
                    <a:pt x="1641383" y="12245"/>
                  </a:lnTo>
                  <a:cubicBezTo>
                    <a:pt x="1464329" y="274319"/>
                    <a:pt x="1164492" y="446626"/>
                    <a:pt x="824411" y="446626"/>
                  </a:cubicBezTo>
                  <a:cubicBezTo>
                    <a:pt x="484330" y="446626"/>
                    <a:pt x="184493" y="274319"/>
                    <a:pt x="7439" y="1224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66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7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TextBox 59"/>
          <p:cNvSpPr txBox="1">
            <a:spLocks noChangeArrowheads="1"/>
          </p:cNvSpPr>
          <p:nvPr/>
        </p:nvSpPr>
        <p:spPr bwMode="auto">
          <a:xfrm flipH="1">
            <a:off x="3211903" y="925673"/>
            <a:ext cx="1941909" cy="300038"/>
          </a:xfrm>
          <a:prstGeom prst="rect">
            <a:avLst/>
          </a:prstGeom>
          <a:noFill/>
          <a:ln>
            <a:noFill/>
          </a:ln>
          <a:extLst/>
        </p:spPr>
        <p:txBody>
          <a:bodyPr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r" defTabSz="68574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知识与技能目标</a:t>
            </a:r>
            <a:endParaRPr lang="en-US" altLang="ko-KR" sz="15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1280468" y="1482678"/>
            <a:ext cx="5280515" cy="3499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68573" tIns="34287" rIns="68573" bIns="34287">
            <a:spAutoFit/>
          </a:bodyPr>
          <a:lstStyle/>
          <a:p>
            <a:pPr defTabSz="685749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掌握图表制作的方法，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理解三种图表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的适用范围；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1" name="TextBox 59"/>
          <p:cNvSpPr txBox="1">
            <a:spLocks noChangeArrowheads="1"/>
          </p:cNvSpPr>
          <p:nvPr/>
        </p:nvSpPr>
        <p:spPr bwMode="auto">
          <a:xfrm flipH="1">
            <a:off x="6015105" y="2954014"/>
            <a:ext cx="1940719" cy="300038"/>
          </a:xfrm>
          <a:prstGeom prst="rect">
            <a:avLst/>
          </a:prstGeom>
          <a:noFill/>
          <a:ln>
            <a:noFill/>
          </a:ln>
          <a:extLst/>
        </p:spPr>
        <p:txBody>
          <a:bodyPr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68574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情感态度与价值观</a:t>
            </a:r>
            <a:endParaRPr lang="en-US" altLang="ko-KR" sz="15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17"/>
          <p:cNvSpPr>
            <a:spLocks noChangeArrowheads="1"/>
          </p:cNvSpPr>
          <p:nvPr/>
        </p:nvSpPr>
        <p:spPr bwMode="auto">
          <a:xfrm>
            <a:off x="6380569" y="3286513"/>
            <a:ext cx="2655927" cy="12784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68573" tIns="34287" rIns="68573" bIns="34287">
            <a:spAutoFit/>
          </a:bodyPr>
          <a:lstStyle/>
          <a:p>
            <a:pPr defTabSz="685749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通过利用图表对表格中数据的进行挖掘，培养的学生的计算思维，增强学生利用计算机解决实际问题的信息意识。</a:t>
            </a:r>
          </a:p>
          <a:p>
            <a:pPr defTabSz="685749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3" name="TextBox 59"/>
          <p:cNvSpPr txBox="1">
            <a:spLocks noChangeArrowheads="1"/>
          </p:cNvSpPr>
          <p:nvPr/>
        </p:nvSpPr>
        <p:spPr bwMode="auto">
          <a:xfrm flipH="1">
            <a:off x="1280372" y="2954014"/>
            <a:ext cx="1941910" cy="300038"/>
          </a:xfrm>
          <a:prstGeom prst="rect">
            <a:avLst/>
          </a:prstGeom>
          <a:noFill/>
          <a:ln>
            <a:noFill/>
          </a:ln>
          <a:extLst/>
        </p:spPr>
        <p:txBody>
          <a:bodyPr lIns="68573" tIns="34287" rIns="68573" bIns="342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defTabSz="68574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过程与方法</a:t>
            </a:r>
            <a:endParaRPr lang="en-US" altLang="ko-KR" sz="15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17"/>
          <p:cNvSpPr>
            <a:spLocks noChangeArrowheads="1"/>
          </p:cNvSpPr>
          <p:nvPr/>
        </p:nvSpPr>
        <p:spPr bwMode="auto">
          <a:xfrm>
            <a:off x="150637" y="3383333"/>
            <a:ext cx="2766584" cy="7873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68573" tIns="34287" rIns="68573" bIns="34287">
            <a:spAutoFit/>
          </a:bodyPr>
          <a:lstStyle/>
          <a:p>
            <a:pPr defTabSz="685749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通过自主探究与教师指导相结合，学生理解各种图表的适用范围，掌握图表制作的方法。</a:t>
            </a:r>
          </a:p>
        </p:txBody>
      </p:sp>
    </p:spTree>
    <p:extLst>
      <p:ext uri="{BB962C8B-B14F-4D97-AF65-F5344CB8AC3E}">
        <p14:creationId xmlns="" xmlns:p14="http://schemas.microsoft.com/office/powerpoint/2010/main" val="2107024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3" grpId="0" animBg="1"/>
      <p:bldP spid="44" grpId="0"/>
      <p:bldP spid="48" grpId="0" animBg="1"/>
      <p:bldP spid="50" grpId="0"/>
      <p:bldP spid="54" grpId="0" animBg="1"/>
      <p:bldP spid="55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教学重难点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cxnSp>
        <p:nvCxnSpPr>
          <p:cNvPr id="24" name="直接连接符 23"/>
          <p:cNvCxnSpPr>
            <a:cxnSpLocks/>
          </p:cNvCxnSpPr>
          <p:nvPr/>
        </p:nvCxnSpPr>
        <p:spPr>
          <a:xfrm flipH="1" flipV="1">
            <a:off x="1823950" y="2675730"/>
            <a:ext cx="7200799" cy="3810"/>
          </a:xfrm>
          <a:prstGeom prst="line">
            <a:avLst/>
          </a:prstGeom>
          <a:ln w="254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1187624" y="1208442"/>
            <a:ext cx="1619052" cy="1647000"/>
            <a:chOff x="471707" y="1675770"/>
            <a:chExt cx="2158455" cy="2196000"/>
          </a:xfrm>
          <a:solidFill>
            <a:schemeClr val="accent1"/>
          </a:solidFill>
        </p:grpSpPr>
        <p:grpSp>
          <p:nvGrpSpPr>
            <p:cNvPr id="44" name="组合 43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48" name="Freeform 288"/>
              <p:cNvSpPr>
                <a:spLocks/>
              </p:cNvSpPr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291"/>
              <p:cNvSpPr>
                <a:spLocks/>
              </p:cNvSpPr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46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avLst/>
                <a:gdLst>
                  <a:gd name="T0" fmla="*/ 70 w 98"/>
                  <a:gd name="T1" fmla="*/ 42 h 99"/>
                  <a:gd name="T2" fmla="*/ 66 w 98"/>
                  <a:gd name="T3" fmla="*/ 42 h 99"/>
                  <a:gd name="T4" fmla="*/ 41 w 98"/>
                  <a:gd name="T5" fmla="*/ 67 h 99"/>
                  <a:gd name="T6" fmla="*/ 41 w 98"/>
                  <a:gd name="T7" fmla="*/ 70 h 99"/>
                  <a:gd name="T8" fmla="*/ 70 w 98"/>
                  <a:gd name="T9" fmla="*/ 99 h 99"/>
                  <a:gd name="T10" fmla="*/ 98 w 98"/>
                  <a:gd name="T11" fmla="*/ 70 h 99"/>
                  <a:gd name="T12" fmla="*/ 70 w 98"/>
                  <a:gd name="T13" fmla="*/ 42 h 99"/>
                  <a:gd name="T14" fmla="*/ 70 w 98"/>
                  <a:gd name="T15" fmla="*/ 90 h 99"/>
                  <a:gd name="T16" fmla="*/ 50 w 98"/>
                  <a:gd name="T17" fmla="*/ 70 h 99"/>
                  <a:gd name="T18" fmla="*/ 70 w 98"/>
                  <a:gd name="T19" fmla="*/ 51 h 99"/>
                  <a:gd name="T20" fmla="*/ 89 w 98"/>
                  <a:gd name="T21" fmla="*/ 70 h 99"/>
                  <a:gd name="T22" fmla="*/ 70 w 98"/>
                  <a:gd name="T23" fmla="*/ 90 h 99"/>
                  <a:gd name="T24" fmla="*/ 57 w 98"/>
                  <a:gd name="T25" fmla="*/ 29 h 99"/>
                  <a:gd name="T26" fmla="*/ 28 w 98"/>
                  <a:gd name="T27" fmla="*/ 0 h 99"/>
                  <a:gd name="T28" fmla="*/ 0 w 98"/>
                  <a:gd name="T29" fmla="*/ 29 h 99"/>
                  <a:gd name="T30" fmla="*/ 28 w 98"/>
                  <a:gd name="T31" fmla="*/ 57 h 99"/>
                  <a:gd name="T32" fmla="*/ 32 w 98"/>
                  <a:gd name="T33" fmla="*/ 57 h 99"/>
                  <a:gd name="T34" fmla="*/ 56 w 98"/>
                  <a:gd name="T35" fmla="*/ 32 h 99"/>
                  <a:gd name="T36" fmla="*/ 57 w 98"/>
                  <a:gd name="T37" fmla="*/ 29 h 99"/>
                  <a:gd name="T38" fmla="*/ 28 w 98"/>
                  <a:gd name="T39" fmla="*/ 48 h 99"/>
                  <a:gd name="T40" fmla="*/ 8 w 98"/>
                  <a:gd name="T41" fmla="*/ 29 h 99"/>
                  <a:gd name="T42" fmla="*/ 28 w 98"/>
                  <a:gd name="T43" fmla="*/ 9 h 99"/>
                  <a:gd name="T44" fmla="*/ 48 w 98"/>
                  <a:gd name="T45" fmla="*/ 29 h 99"/>
                  <a:gd name="T46" fmla="*/ 28 w 98"/>
                  <a:gd name="T47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99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933"/>
              <p:cNvSpPr>
                <a:spLocks/>
              </p:cNvSpPr>
              <p:nvPr/>
            </p:nvSpPr>
            <p:spPr bwMode="auto">
              <a:xfrm>
                <a:off x="2697060" y="5013664"/>
                <a:ext cx="220308" cy="219077"/>
              </a:xfrm>
              <a:custGeom>
                <a:avLst/>
                <a:gdLst>
                  <a:gd name="T0" fmla="*/ 179 w 179"/>
                  <a:gd name="T1" fmla="*/ 12 h 178"/>
                  <a:gd name="T2" fmla="*/ 14 w 179"/>
                  <a:gd name="T3" fmla="*/ 178 h 178"/>
                  <a:gd name="T4" fmla="*/ 0 w 179"/>
                  <a:gd name="T5" fmla="*/ 166 h 178"/>
                  <a:gd name="T6" fmla="*/ 165 w 179"/>
                  <a:gd name="T7" fmla="*/ 0 h 178"/>
                  <a:gd name="T8" fmla="*/ 179 w 179"/>
                  <a:gd name="T9" fmla="*/ 1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78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00">
                  <a:solidFill>
                    <a:srgbClr val="0070C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1195181" y="2868966"/>
            <a:ext cx="1619052" cy="1647000"/>
            <a:chOff x="478903" y="4355475"/>
            <a:chExt cx="2158455" cy="2196000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74" name="组合 73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79" name="Freeform 69"/>
              <p:cNvSpPr>
                <a:spLocks/>
              </p:cNvSpPr>
              <p:nvPr/>
            </p:nvSpPr>
            <p:spPr bwMode="auto">
              <a:xfrm>
                <a:off x="2257888" y="5547128"/>
                <a:ext cx="137373" cy="140987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0"/>
              <p:cNvSpPr>
                <a:spLocks/>
              </p:cNvSpPr>
              <p:nvPr/>
            </p:nvSpPr>
            <p:spPr bwMode="auto">
              <a:xfrm>
                <a:off x="2290424" y="5688115"/>
                <a:ext cx="75013" cy="75013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5" name="组合 74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76" name="Freeform 288"/>
              <p:cNvSpPr>
                <a:spLocks/>
              </p:cNvSpPr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291"/>
              <p:cNvSpPr>
                <a:spLocks/>
              </p:cNvSpPr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90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1" name="矩形 80"/>
          <p:cNvSpPr/>
          <p:nvPr/>
        </p:nvSpPr>
        <p:spPr>
          <a:xfrm>
            <a:off x="2956737" y="970056"/>
            <a:ext cx="1369592" cy="4385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24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教学重点</a:t>
            </a:r>
            <a:endParaRPr lang="en-US" altLang="zh-CN" sz="24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" name="矩形 47"/>
          <p:cNvSpPr>
            <a:spLocks noChangeArrowheads="1"/>
          </p:cNvSpPr>
          <p:nvPr/>
        </p:nvSpPr>
        <p:spPr bwMode="auto">
          <a:xfrm>
            <a:off x="2908958" y="1612777"/>
            <a:ext cx="4903401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000" dirty="0">
                <a:solidFill>
                  <a:srgbClr val="333333"/>
                </a:solidFill>
              </a:rPr>
              <a:t>图表的适用范围和制作图表的一般步骤</a:t>
            </a:r>
          </a:p>
        </p:txBody>
      </p:sp>
      <p:sp>
        <p:nvSpPr>
          <p:cNvPr id="85" name="矩形 84"/>
          <p:cNvSpPr/>
          <p:nvPr/>
        </p:nvSpPr>
        <p:spPr>
          <a:xfrm>
            <a:off x="2934855" y="2835526"/>
            <a:ext cx="1369592" cy="438576"/>
          </a:xfrm>
          <a:prstGeom prst="rect">
            <a:avLst/>
          </a:prstGeom>
        </p:spPr>
        <p:txBody>
          <a:bodyPr wrap="none" lIns="68573" tIns="34287" rIns="68573" bIns="34287">
            <a:spAutoFit/>
          </a:bodyPr>
          <a:lstStyle/>
          <a:p>
            <a:r>
              <a:rPr lang="zh-CN" altLang="en-US" sz="24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教学难点</a:t>
            </a:r>
            <a:endParaRPr lang="en-US" altLang="zh-CN" sz="24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矩形 47">
            <a:extLst>
              <a:ext uri="{FF2B5EF4-FFF2-40B4-BE49-F238E27FC236}">
                <a16:creationId xmlns="" xmlns:a16="http://schemas.microsoft.com/office/drawing/2014/main" id="{8084E2A5-7609-4EF5-9E50-2C0A51B83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315" y="3529459"/>
            <a:ext cx="2407066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000" dirty="0">
                <a:solidFill>
                  <a:srgbClr val="333333"/>
                </a:solidFill>
              </a:rPr>
              <a:t>图表的适用范围</a:t>
            </a:r>
          </a:p>
        </p:txBody>
      </p:sp>
    </p:spTree>
    <p:extLst>
      <p:ext uri="{BB962C8B-B14F-4D97-AF65-F5344CB8AC3E}">
        <p14:creationId xmlns="" xmlns:p14="http://schemas.microsoft.com/office/powerpoint/2010/main" val="1776408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81" grpId="0"/>
      <p:bldP spid="82" grpId="0"/>
      <p:bldP spid="8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新课导</a:t>
            </a:r>
            <a:r>
              <a:rPr lang="zh-CN" altLang="en-US" sz="1800" b="1" dirty="0" smtClean="0">
                <a:latin typeface="+mn-ea"/>
                <a:ea typeface="+mn-ea"/>
              </a:rPr>
              <a:t>入（</a:t>
            </a:r>
            <a:r>
              <a:rPr lang="en-US" altLang="zh-CN" sz="1800" b="1" dirty="0" smtClean="0">
                <a:latin typeface="+mn-ea"/>
                <a:ea typeface="+mn-ea"/>
              </a:rPr>
              <a:t>2m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4476750" y="2639269"/>
            <a:ext cx="14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/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3925888" y="2639269"/>
            <a:ext cx="14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/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3452813" y="2507506"/>
            <a:ext cx="14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en-US" altLang="zh-CN"/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5486400" y="2507506"/>
            <a:ext cx="14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endParaRPr lang="en-US" altLang="zh-CN"/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5029200" y="2639269"/>
            <a:ext cx="14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/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971600" y="963083"/>
            <a:ext cx="4870244" cy="72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600" b="1" dirty="0">
                <a:solidFill>
                  <a:srgbClr val="CC0000"/>
                </a:solidFill>
                <a:ea typeface="微软雅黑" pitchFamily="34" charset="-122"/>
              </a:rPr>
              <a:t>1.</a:t>
            </a:r>
            <a:r>
              <a:rPr lang="zh-CN" altLang="en-US" sz="1600" b="1" dirty="0">
                <a:solidFill>
                  <a:srgbClr val="CC0000"/>
                </a:solidFill>
                <a:ea typeface="微软雅黑" pitchFamily="34" charset="-122"/>
              </a:rPr>
              <a:t>通过对天气预报提问引入</a:t>
            </a:r>
            <a:r>
              <a:rPr lang="zh-CN" altLang="en-US" sz="1600" dirty="0">
                <a:ea typeface="微软雅黑" pitchFamily="34" charset="-122"/>
              </a:rPr>
              <a:t>（表格数据与图表对比）</a:t>
            </a:r>
            <a:endParaRPr lang="en-US" altLang="zh-CN" sz="1600" dirty="0">
              <a:ea typeface="微软雅黑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5F5F5F"/>
                </a:solidFill>
                <a:ea typeface="微软雅黑" pitchFamily="34" charset="-122"/>
              </a:rPr>
              <a:t>图表是对数据的一种更加</a:t>
            </a:r>
            <a:r>
              <a:rPr lang="zh-CN" altLang="en-US" sz="2000" dirty="0">
                <a:solidFill>
                  <a:srgbClr val="CC0000"/>
                </a:solidFill>
                <a:ea typeface="微软雅黑" pitchFamily="34" charset="-122"/>
              </a:rPr>
              <a:t>直观</a:t>
            </a:r>
            <a:r>
              <a:rPr lang="zh-CN" altLang="en-US" sz="2000" dirty="0">
                <a:solidFill>
                  <a:srgbClr val="5F5F5F"/>
                </a:solidFill>
                <a:ea typeface="微软雅黑" pitchFamily="34" charset="-122"/>
              </a:rPr>
              <a:t>的表达。</a:t>
            </a:r>
          </a:p>
        </p:txBody>
      </p:sp>
      <p:sp>
        <p:nvSpPr>
          <p:cNvPr id="29" name="椭圆 28">
            <a:extLst>
              <a:ext uri="{FF2B5EF4-FFF2-40B4-BE49-F238E27FC236}">
                <a16:creationId xmlns="" xmlns:a16="http://schemas.microsoft.com/office/drawing/2014/main" id="{D86196FA-D2FC-4687-8CE6-3C6F746CB189}"/>
              </a:ext>
            </a:extLst>
          </p:cNvPr>
          <p:cNvSpPr/>
          <p:nvPr/>
        </p:nvSpPr>
        <p:spPr>
          <a:xfrm>
            <a:off x="2622409" y="1688410"/>
            <a:ext cx="3219435" cy="3219435"/>
          </a:xfrm>
          <a:prstGeom prst="ellipse">
            <a:avLst/>
          </a:prstGeom>
          <a:solidFill>
            <a:srgbClr val="CC00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新课导入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概念理解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探究图表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图表制作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>
                <a:solidFill>
                  <a:schemeClr val="tx1"/>
                </a:solidFill>
              </a:rPr>
              <a:t>实践</a:t>
            </a:r>
            <a:r>
              <a:rPr lang="zh-CN" altLang="en-US" sz="2400" dirty="0" smtClean="0">
                <a:solidFill>
                  <a:schemeClr val="tx1"/>
                </a:solidFill>
              </a:rPr>
              <a:t>操作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课程总结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课后习题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1" name="表格 30">
            <a:extLst>
              <a:ext uri="{FF2B5EF4-FFF2-40B4-BE49-F238E27FC236}">
                <a16:creationId xmlns="" xmlns:a16="http://schemas.microsoft.com/office/drawing/2014/main" id="{98AF8F1D-02A5-4B3A-B9E0-C55AF2C69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6535684"/>
              </p:ext>
            </p:extLst>
          </p:nvPr>
        </p:nvGraphicFramePr>
        <p:xfrm>
          <a:off x="971600" y="1806037"/>
          <a:ext cx="3769593" cy="2615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6744">
                  <a:extLst>
                    <a:ext uri="{9D8B030D-6E8A-4147-A177-3AD203B41FA5}">
                      <a16:colId xmlns="" xmlns:a16="http://schemas.microsoft.com/office/drawing/2014/main" val="4109899450"/>
                    </a:ext>
                  </a:extLst>
                </a:gridCol>
                <a:gridCol w="1272704">
                  <a:extLst>
                    <a:ext uri="{9D8B030D-6E8A-4147-A177-3AD203B41FA5}">
                      <a16:colId xmlns="" xmlns:a16="http://schemas.microsoft.com/office/drawing/2014/main" val="1057353708"/>
                    </a:ext>
                  </a:extLst>
                </a:gridCol>
                <a:gridCol w="1300145">
                  <a:extLst>
                    <a:ext uri="{9D8B030D-6E8A-4147-A177-3AD203B41FA5}">
                      <a16:colId xmlns="" xmlns:a16="http://schemas.microsoft.com/office/drawing/2014/main" val="3568134902"/>
                    </a:ext>
                  </a:extLst>
                </a:gridCol>
              </a:tblGrid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星期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最高温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>
                          <a:effectLst/>
                        </a:rPr>
                        <a:t>最低温</a:t>
                      </a:r>
                      <a:endParaRPr lang="zh-CN" altLang="en-US" sz="20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6785343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星期一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6221563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星期二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16270892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星期三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8522579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星期四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20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5647709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星期五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21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9549463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星期六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0389049"/>
                  </a:ext>
                </a:extLst>
              </a:tr>
              <a:tr h="32699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</a:rPr>
                        <a:t>星期日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</a:rPr>
                        <a:t>12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1768997"/>
                  </a:ext>
                </a:extLst>
              </a:tr>
            </a:tbl>
          </a:graphicData>
        </a:graphic>
      </p:graphicFrame>
      <p:graphicFrame>
        <p:nvGraphicFramePr>
          <p:cNvPr id="32" name="图表 31">
            <a:extLst>
              <a:ext uri="{FF2B5EF4-FFF2-40B4-BE49-F238E27FC236}">
                <a16:creationId xmlns="" xmlns:a16="http://schemas.microsoft.com/office/drawing/2014/main" id="{0D4B3315-0904-47FD-9E33-F12DBF3D104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186039716"/>
              </p:ext>
            </p:extLst>
          </p:nvPr>
        </p:nvGraphicFramePr>
        <p:xfrm>
          <a:off x="4769126" y="1806037"/>
          <a:ext cx="4207363" cy="251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39752" y="963083"/>
            <a:ext cx="385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latin typeface="+mn-ea"/>
                <a:ea typeface="+mn-ea"/>
              </a:rPr>
              <a:t>示范教学法、讲练结合法、任务驱动法</a:t>
            </a:r>
            <a:endParaRPr lang="zh-CN" altLang="en-US" sz="1600" b="1" dirty="0"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45" grpId="0" autoUpdateAnimBg="0"/>
      <p:bldP spid="29" grpId="0" animBg="1"/>
      <p:bldP spid="29" grpId="1" animBg="1"/>
      <p:bldGraphic spid="32" grpId="0">
        <p:bldAsOne/>
      </p:bldGraphic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7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2000" b="1" dirty="0" smtClean="0">
                <a:latin typeface="+mn-ea"/>
                <a:ea typeface="+mn-ea"/>
                <a:cs typeface="+mn-ea"/>
                <a:sym typeface="+mn-lt"/>
              </a:rPr>
              <a:t>概念学习（</a:t>
            </a:r>
            <a:r>
              <a:rPr lang="en-US" altLang="zh-CN" sz="2000" b="1" dirty="0" smtClean="0">
                <a:latin typeface="+mn-ea"/>
                <a:ea typeface="+mn-ea"/>
                <a:cs typeface="+mn-ea"/>
                <a:sym typeface="+mn-lt"/>
              </a:rPr>
              <a:t>3m</a:t>
            </a:r>
            <a:r>
              <a:rPr lang="zh-CN" altLang="en-US" sz="2000" b="1" dirty="0" smtClean="0">
                <a:latin typeface="+mn-ea"/>
                <a:ea typeface="+mn-ea"/>
                <a:cs typeface="+mn-ea"/>
                <a:sym typeface="+mn-lt"/>
              </a:rPr>
              <a:t>）</a:t>
            </a:r>
            <a:endParaRPr lang="zh-CN" altLang="en-US" sz="2000" b="1" dirty="0">
              <a:latin typeface="+mn-ea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07277" y="2499219"/>
            <a:ext cx="7187227" cy="145062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483767" y="1091000"/>
            <a:ext cx="7310737" cy="145062"/>
          </a:xfrm>
          <a:prstGeom prst="rect">
            <a:avLst/>
          </a:prstGeom>
          <a:pattFill prst="ltUpDiag">
            <a:fgClr>
              <a:srgbClr val="414455"/>
            </a:fgClr>
            <a:bgClr>
              <a:srgbClr val="E8E8E6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7" rIns="68595" bIns="34297" rtlCol="0" anchor="ctr"/>
          <a:lstStyle/>
          <a:p>
            <a:pPr algn="ctr"/>
            <a:endParaRPr lang="zh-CN" altLang="en-US"/>
          </a:p>
        </p:txBody>
      </p:sp>
      <p:sp>
        <p:nvSpPr>
          <p:cNvPr id="13" name="椭圆 64"/>
          <p:cNvSpPr>
            <a:spLocks noChangeArrowheads="1"/>
          </p:cNvSpPr>
          <p:nvPr/>
        </p:nvSpPr>
        <p:spPr bwMode="auto">
          <a:xfrm>
            <a:off x="349495" y="843558"/>
            <a:ext cx="1244209" cy="1243536"/>
          </a:xfrm>
          <a:prstGeom prst="ellipse">
            <a:avLst/>
          </a:prstGeom>
          <a:solidFill>
            <a:schemeClr val="bg1">
              <a:lumMod val="50000"/>
            </a:schemeClr>
          </a:solidFill>
          <a:ln w="190500" cap="sq" cmpd="sng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68595" tIns="34297" rIns="68595" bIns="34297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anose="02010600030101010101" pitchFamily="2" charset="-122"/>
              </a:rPr>
              <a:t>1</a:t>
            </a:r>
            <a:endParaRPr lang="zh-CN" altLang="zh-CN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3306" y="1236062"/>
            <a:ext cx="7231181" cy="1250806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indent="152400">
              <a:lnSpc>
                <a:spcPct val="150000"/>
              </a:lnSpc>
            </a:pP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表格数据的图形化表示</a:t>
            </a:r>
            <a:endParaRPr lang="en-US" altLang="zh-CN" b="1" kern="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  <a:p>
            <a:pPr indent="152400">
              <a:lnSpc>
                <a:spcPct val="150000"/>
              </a:lnSpc>
            </a:pP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实际上就是表格内</a:t>
            </a:r>
            <a:r>
              <a:rPr lang="zh-CN" altLang="en-US" b="1" kern="0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要素关系</a:t>
            </a:r>
            <a:r>
              <a:rPr lang="en-US" altLang="zh-CN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通常是</a:t>
            </a:r>
            <a:r>
              <a:rPr lang="zh-CN" altLang="en-US" b="1" u="sng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数量、比率与类别、地点</a:t>
            </a: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等要素的图形化展开。</a:t>
            </a:r>
            <a:endParaRPr lang="zh-CN" altLang="en-US" sz="1400" b="1" kern="100" dirty="0"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椭圆 64"/>
          <p:cNvSpPr>
            <a:spLocks noChangeArrowheads="1"/>
          </p:cNvSpPr>
          <p:nvPr/>
        </p:nvSpPr>
        <p:spPr bwMode="auto">
          <a:xfrm>
            <a:off x="363068" y="2417328"/>
            <a:ext cx="1244209" cy="1243536"/>
          </a:xfrm>
          <a:prstGeom prst="ellipse">
            <a:avLst/>
          </a:prstGeom>
          <a:solidFill>
            <a:srgbClr val="CC0000"/>
          </a:solidFill>
          <a:ln w="190500" cap="sq" cmpd="sng">
            <a:solidFill>
              <a:srgbClr val="D96666"/>
            </a:solidFill>
            <a:round/>
            <a:headEnd/>
            <a:tailEnd/>
          </a:ln>
        </p:spPr>
        <p:txBody>
          <a:bodyPr lIns="68595" tIns="34297" rIns="68595" bIns="34297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宋体" panose="02010600030101010101" pitchFamily="2" charset="-122"/>
              </a:rPr>
              <a:t>2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7278" y="2644281"/>
            <a:ext cx="2874380" cy="2639198"/>
          </a:xfrm>
          <a:prstGeom prst="rect">
            <a:avLst/>
          </a:prstGeom>
          <a:noFill/>
        </p:spPr>
        <p:txBody>
          <a:bodyPr wrap="square" lIns="68595" tIns="34297" rIns="68595" bIns="34297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</a:rPr>
              <a:t>举例：图形化的</a:t>
            </a:r>
            <a:r>
              <a:rPr lang="zh-CN" altLang="en-US" b="1" kern="0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数量</a:t>
            </a: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</a:rPr>
              <a:t>关系</a:t>
            </a:r>
            <a:endParaRPr lang="en-US" altLang="zh-CN" b="1" kern="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数据之间的图形化关系，从而更容易地发现和理解事物的性质、特征及其变化的规律。</a:t>
            </a:r>
          </a:p>
          <a:p>
            <a:pPr algn="just"/>
            <a:endParaRPr lang="en-US" altLang="zh-CN" b="1" kern="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just"/>
            <a:endParaRPr lang="zh-CN" altLang="en-US" sz="1400" b="1" kern="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9" name="图表 8">
            <a:extLst>
              <a:ext uri="{FF2B5EF4-FFF2-40B4-BE49-F238E27FC236}">
                <a16:creationId xmlns="" xmlns:a16="http://schemas.microsoft.com/office/drawing/2014/main" id="{89A680E4-8DBD-4A03-90F2-2681230B6F9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906159089"/>
              </p:ext>
            </p:extLst>
          </p:nvPr>
        </p:nvGraphicFramePr>
        <p:xfrm>
          <a:off x="6861600" y="2775317"/>
          <a:ext cx="2102887" cy="182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="" xmlns:a16="http://schemas.microsoft.com/office/drawing/2014/main" id="{00DE7A7A-145C-4569-945E-DC7A9D3C7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875411"/>
              </p:ext>
            </p:extLst>
          </p:nvPr>
        </p:nvGraphicFramePr>
        <p:xfrm>
          <a:off x="4644008" y="2775317"/>
          <a:ext cx="2102886" cy="2092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7609">
                  <a:extLst>
                    <a:ext uri="{9D8B030D-6E8A-4147-A177-3AD203B41FA5}">
                      <a16:colId xmlns="" xmlns:a16="http://schemas.microsoft.com/office/drawing/2014/main" val="4109899450"/>
                    </a:ext>
                  </a:extLst>
                </a:gridCol>
                <a:gridCol w="709985">
                  <a:extLst>
                    <a:ext uri="{9D8B030D-6E8A-4147-A177-3AD203B41FA5}">
                      <a16:colId xmlns="" xmlns:a16="http://schemas.microsoft.com/office/drawing/2014/main" val="1057353708"/>
                    </a:ext>
                  </a:extLst>
                </a:gridCol>
                <a:gridCol w="725292">
                  <a:extLst>
                    <a:ext uri="{9D8B030D-6E8A-4147-A177-3AD203B41FA5}">
                      <a16:colId xmlns="" xmlns:a16="http://schemas.microsoft.com/office/drawing/2014/main" val="3568134902"/>
                    </a:ext>
                  </a:extLst>
                </a:gridCol>
              </a:tblGrid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星期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最高温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最低温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6785343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6221563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星期二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16270892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星期三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8522579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星期四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5647709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星期五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09549463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星期六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0389049"/>
                  </a:ext>
                </a:extLst>
              </a:tr>
              <a:tr h="2615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星期日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176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34577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1" grpId="0" animBg="1"/>
      <p:bldP spid="12" grpId="0" animBg="1"/>
      <p:bldP spid="13" grpId="0" animBg="1"/>
      <p:bldP spid="13" grpId="1" animBg="1"/>
      <p:bldP spid="14" grpId="0"/>
      <p:bldP spid="15" grpId="0" animBg="1"/>
      <p:bldP spid="15" grpId="1" animBg="1"/>
      <p:bldP spid="16" grpId="0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探究</a:t>
            </a:r>
            <a:r>
              <a:rPr lang="zh-CN" altLang="en-US" sz="1800" b="1" dirty="0" smtClean="0">
                <a:latin typeface="+mn-ea"/>
                <a:ea typeface="+mn-ea"/>
              </a:rPr>
              <a:t>图表（</a:t>
            </a:r>
            <a:r>
              <a:rPr lang="en-US" altLang="zh-CN" sz="1800" b="1" dirty="0" smtClean="0">
                <a:latin typeface="+mn-ea"/>
                <a:ea typeface="+mn-ea"/>
              </a:rPr>
              <a:t>8m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39552" y="1923678"/>
            <a:ext cx="6396135" cy="181808"/>
            <a:chOff x="4906190" y="1416528"/>
            <a:chExt cx="3933010" cy="161281"/>
          </a:xfrm>
          <a:solidFill>
            <a:srgbClr val="00544A"/>
          </a:solidFill>
        </p:grpSpPr>
        <p:sp>
          <p:nvSpPr>
            <p:cNvPr id="30" name="矩形 29"/>
            <p:cNvSpPr/>
            <p:nvPr/>
          </p:nvSpPr>
          <p:spPr>
            <a:xfrm>
              <a:off x="4906190" y="1416528"/>
              <a:ext cx="132834" cy="16128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0"/>
            </a:p>
          </p:txBody>
        </p:sp>
        <p:cxnSp>
          <p:nvCxnSpPr>
            <p:cNvPr id="31" name="直接连接符 30"/>
            <p:cNvCxnSpPr>
              <a:cxnSpLocks/>
              <a:stCxn id="30" idx="3"/>
            </p:cNvCxnSpPr>
            <p:nvPr/>
          </p:nvCxnSpPr>
          <p:spPr>
            <a:xfrm>
              <a:off x="5039024" y="1497169"/>
              <a:ext cx="3800176" cy="2498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2" name="TextBox 148">
            <a:extLst>
              <a:ext uri="{FF2B5EF4-FFF2-40B4-BE49-F238E27FC236}">
                <a16:creationId xmlns="" xmlns:a16="http://schemas.microsoft.com/office/drawing/2014/main" id="{3BB74040-9406-431B-A788-FD559C35303A}"/>
              </a:ext>
            </a:extLst>
          </p:cNvPr>
          <p:cNvSpPr txBox="1"/>
          <p:nvPr/>
        </p:nvSpPr>
        <p:spPr>
          <a:xfrm>
            <a:off x="719572" y="921175"/>
            <a:ext cx="4793639" cy="1338828"/>
          </a:xfrm>
          <a:prstGeom prst="rect">
            <a:avLst/>
          </a:prstGeom>
          <a:noFill/>
        </p:spPr>
        <p:txBody>
          <a:bodyPr wrap="square" lIns="121908" tIns="0" rIns="121908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幼圆" pitchFamily="49" charset="-122"/>
                <a:ea typeface="幼圆" pitchFamily="49" charset="-122"/>
                <a:cs typeface="华文黑体" pitchFamily="2" charset="-122"/>
              </a:rPr>
              <a:t>提问：</a:t>
            </a:r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</a:rPr>
              <a:t>在学习生活中，同学们知道哪些图表</a:t>
            </a:r>
            <a:r>
              <a:rPr lang="en-US" altLang="zh-CN" b="1" kern="0" dirty="0">
                <a:latin typeface="幼圆" panose="02010509060101010101" pitchFamily="49" charset="-122"/>
                <a:ea typeface="幼圆" panose="02010509060101010101" pitchFamily="49" charset="-122"/>
              </a:rPr>
              <a:t>?</a:t>
            </a:r>
          </a:p>
          <a:p>
            <a:r>
              <a:rPr lang="zh-CN" altLang="en-US" b="1" kern="0" dirty="0">
                <a:latin typeface="幼圆" panose="02010509060101010101" pitchFamily="49" charset="-122"/>
                <a:ea typeface="幼圆" panose="02010509060101010101" pitchFamily="49" charset="-122"/>
              </a:rPr>
              <a:t>得到结论：</a:t>
            </a:r>
            <a:r>
              <a:rPr lang="zh-CN" altLang="en-US" b="1" kern="0" dirty="0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每种图的使用范围不同</a:t>
            </a:r>
            <a:endParaRPr lang="en-US" altLang="zh-CN" b="1" kern="0" dirty="0">
              <a:solidFill>
                <a:srgbClr val="C0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b="1" kern="0" dirty="0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      </a:t>
            </a:r>
            <a:r>
              <a:rPr lang="zh-CN" altLang="en-US" b="1" kern="0" dirty="0" smtClean="0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表达</a:t>
            </a:r>
            <a:r>
              <a:rPr lang="zh-CN" altLang="en-US" b="1" kern="0" dirty="0">
                <a:solidFill>
                  <a:srgbClr val="C0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的含义也不同</a:t>
            </a:r>
            <a:endParaRPr lang="zh-CN" altLang="en-US" dirty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="" xmlns:a16="http://schemas.microsoft.com/office/drawing/2014/main" id="{48C69113-255C-4B20-9BB2-177C5EA73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966987"/>
            <a:ext cx="838842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探究一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：观察柱形图，你从图表中获得了哪些信息？你还能获得哪些信息？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                                结论：柱形图能够清楚地表示出每个项目的具体数目  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                                          </a:t>
            </a:r>
            <a:r>
              <a:rPr lang="zh-CN" altLang="en-US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体现不同项目数据之间的比较</a:t>
            </a:r>
          </a:p>
          <a:p>
            <a:pPr eaLnBrk="0" hangingPunct="0">
              <a:lnSpc>
                <a:spcPct val="150000"/>
              </a:lnSpc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             </a:t>
            </a:r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             </a:t>
            </a:r>
          </a:p>
          <a:p>
            <a:pPr eaLnBrk="0" hangingPunct="0"/>
            <a:endParaRPr lang="en-US" altLang="zh-CN" sz="1600" dirty="0" smtClean="0"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		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               </a:t>
            </a:r>
            <a:endParaRPr lang="zh-CN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522349"/>
            <a:ext cx="2448272" cy="148956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2225451" y="4196576"/>
            <a:ext cx="152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自主探究法</a:t>
            </a:r>
            <a:r>
              <a:rPr lang="en-US" altLang="zh-CN" dirty="0" smtClean="0">
                <a:latin typeface="幼圆" pitchFamily="49" charset="-122"/>
                <a:ea typeface="幼圆" pitchFamily="49" charset="-122"/>
              </a:rPr>
              <a:t>(</a:t>
            </a:r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分组探究</a:t>
            </a:r>
            <a:r>
              <a:rPr lang="en-US" altLang="zh-CN" dirty="0" smtClean="0">
                <a:latin typeface="幼圆" pitchFamily="49" charset="-122"/>
                <a:ea typeface="幼圆" pitchFamily="49" charset="-122"/>
              </a:rPr>
              <a:t>)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74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文本框 10"/>
          <p:cNvSpPr txBox="1">
            <a:spLocks noChangeArrowheads="1"/>
          </p:cNvSpPr>
          <p:nvPr/>
        </p:nvSpPr>
        <p:spPr bwMode="auto">
          <a:xfrm>
            <a:off x="971600" y="208664"/>
            <a:ext cx="3510057" cy="34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1800" b="1" dirty="0">
                <a:latin typeface="+mn-ea"/>
                <a:ea typeface="+mn-ea"/>
              </a:rPr>
              <a:t>探究</a:t>
            </a:r>
            <a:r>
              <a:rPr lang="zh-CN" altLang="en-US" sz="1800" b="1" dirty="0" smtClean="0">
                <a:latin typeface="+mn-ea"/>
                <a:ea typeface="+mn-ea"/>
              </a:rPr>
              <a:t>图表（</a:t>
            </a:r>
            <a:r>
              <a:rPr lang="en-US" altLang="zh-CN" sz="1800" b="1" dirty="0" smtClean="0">
                <a:latin typeface="+mn-ea"/>
                <a:ea typeface="+mn-ea"/>
              </a:rPr>
              <a:t>8m</a:t>
            </a:r>
            <a:r>
              <a:rPr lang="zh-CN" altLang="en-US" sz="1800" b="1" dirty="0" smtClean="0">
                <a:latin typeface="+mn-ea"/>
                <a:ea typeface="+mn-ea"/>
              </a:rPr>
              <a:t>）</a:t>
            </a:r>
            <a:endParaRPr lang="zh-CN" altLang="en-US" sz="1200" b="1" dirty="0">
              <a:latin typeface="+mn-ea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="" xmlns:a16="http://schemas.microsoft.com/office/drawing/2014/main" id="{A34CAC0E-3280-451D-B30F-E330544FF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7959791"/>
              </p:ext>
            </p:extLst>
          </p:nvPr>
        </p:nvGraphicFramePr>
        <p:xfrm>
          <a:off x="3995936" y="1203598"/>
          <a:ext cx="2725152" cy="1185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087">
                  <a:extLst>
                    <a:ext uri="{9D8B030D-6E8A-4147-A177-3AD203B41FA5}">
                      <a16:colId xmlns="" xmlns:a16="http://schemas.microsoft.com/office/drawing/2014/main" val="3024397945"/>
                    </a:ext>
                  </a:extLst>
                </a:gridCol>
                <a:gridCol w="607095">
                  <a:extLst>
                    <a:ext uri="{9D8B030D-6E8A-4147-A177-3AD203B41FA5}">
                      <a16:colId xmlns="" xmlns:a16="http://schemas.microsoft.com/office/drawing/2014/main" val="1831199147"/>
                    </a:ext>
                  </a:extLst>
                </a:gridCol>
                <a:gridCol w="606382">
                  <a:extLst>
                    <a:ext uri="{9D8B030D-6E8A-4147-A177-3AD203B41FA5}">
                      <a16:colId xmlns="" xmlns:a16="http://schemas.microsoft.com/office/drawing/2014/main" val="509577001"/>
                    </a:ext>
                  </a:extLst>
                </a:gridCol>
                <a:gridCol w="607095">
                  <a:extLst>
                    <a:ext uri="{9D8B030D-6E8A-4147-A177-3AD203B41FA5}">
                      <a16:colId xmlns="" xmlns:a16="http://schemas.microsoft.com/office/drawing/2014/main" val="1678832898"/>
                    </a:ext>
                  </a:extLst>
                </a:gridCol>
                <a:gridCol w="404493">
                  <a:extLst>
                    <a:ext uri="{9D8B030D-6E8A-4147-A177-3AD203B41FA5}">
                      <a16:colId xmlns="" xmlns:a16="http://schemas.microsoft.com/office/drawing/2014/main" val="4073276904"/>
                    </a:ext>
                  </a:extLst>
                </a:gridCol>
              </a:tblGrid>
              <a:tr h="19760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 dirty="0">
                          <a:effectLst/>
                        </a:rPr>
                        <a:t>高一年级创建文明班集体评比活动快讯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3353375"/>
                  </a:ext>
                </a:extLst>
              </a:tr>
              <a:tr h="19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班级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 dirty="0">
                          <a:effectLst/>
                        </a:rPr>
                        <a:t>第一周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第二周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第三周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合计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247148765"/>
                  </a:ext>
                </a:extLst>
              </a:tr>
              <a:tr h="19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一班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235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 dirty="0">
                          <a:effectLst/>
                        </a:rPr>
                        <a:t>242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236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713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213979030"/>
                  </a:ext>
                </a:extLst>
              </a:tr>
              <a:tr h="19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二班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 dirty="0">
                          <a:effectLst/>
                        </a:rPr>
                        <a:t>248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239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249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 dirty="0">
                          <a:effectLst/>
                        </a:rPr>
                        <a:t>736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2602337015"/>
                  </a:ext>
                </a:extLst>
              </a:tr>
              <a:tr h="19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三班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218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224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 dirty="0">
                          <a:effectLst/>
                        </a:rPr>
                        <a:t>247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689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1733618794"/>
                  </a:ext>
                </a:extLst>
              </a:tr>
              <a:tr h="1976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>
                          <a:effectLst/>
                        </a:rPr>
                        <a:t>合计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701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>
                          <a:effectLst/>
                        </a:rPr>
                        <a:t>705</a:t>
                      </a:r>
                      <a:endParaRPr lang="zh-CN" altLang="en-US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0" dirty="0">
                          <a:effectLst/>
                        </a:rPr>
                        <a:t>732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kern="0" dirty="0">
                          <a:effectLst/>
                        </a:rPr>
                        <a:t> </a:t>
                      </a:r>
                      <a:endParaRPr lang="zh-CN" altLang="en-US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="" xmlns:a16="http://schemas.microsoft.com/office/drawing/2014/main" val="2077919605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206E88F0-B4A7-4E08-A760-4FE814B6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64" y="915566"/>
            <a:ext cx="61801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400" dirty="0">
                <a:latin typeface="微软雅黑" pitchFamily="34" charset="-122"/>
                <a:ea typeface="微软雅黑" pitchFamily="34" charset="-122"/>
              </a:rPr>
              <a:t>下表是“高一年级创建文明班集体评比活动快讯”表，记录了高一年级三个班前三周的文明总分。</a:t>
            </a:r>
            <a:endParaRPr lang="en-US" altLang="zh-CN" sz="12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zh-CN" sz="1400" dirty="0">
                <a:latin typeface="微软雅黑" pitchFamily="34" charset="-122"/>
                <a:ea typeface="微软雅黑" pitchFamily="34" charset="-122"/>
              </a:rPr>
              <a:t>各班级每周总分对比情况分析。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zh-CN" sz="1400" dirty="0">
                <a:latin typeface="微软雅黑" pitchFamily="34" charset="-122"/>
                <a:ea typeface="微软雅黑" pitchFamily="34" charset="-122"/>
              </a:rPr>
              <a:t>各班级每周总分变化趋势情况。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="" xmlns:a16="http://schemas.microsoft.com/office/drawing/2014/main" id="{48C69113-255C-4B20-9BB2-177C5EA73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564" y="2020501"/>
            <a:ext cx="5868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dirty="0" smtClean="0"/>
              <a:t>通过需求</a:t>
            </a:r>
            <a:r>
              <a:rPr lang="en-US" altLang="zh-CN" dirty="0" smtClean="0"/>
              <a:t>1</a:t>
            </a:r>
            <a:r>
              <a:rPr lang="zh-CN" altLang="en-US" dirty="0" smtClean="0"/>
              <a:t>去熟悉柱形图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		</a:t>
            </a:r>
            <a:endParaRPr lang="zh-CN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4">
            <a:extLst>
              <a:ext uri="{FF2B5EF4-FFF2-40B4-BE49-F238E27FC236}">
                <a16:creationId xmlns="" xmlns:a16="http://schemas.microsoft.com/office/drawing/2014/main" id="{48C69113-255C-4B20-9BB2-177C5EA73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643758"/>
            <a:ext cx="5713922" cy="215443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zh-CN" sz="1600" dirty="0">
                <a:latin typeface="微软雅黑" pitchFamily="34" charset="-122"/>
                <a:ea typeface="微软雅黑" pitchFamily="34" charset="-122"/>
              </a:rPr>
              <a:t>各班级每周总分变化趋势情况。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lvl="0" eaLnBrk="0" hangingPunct="0"/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提问：对于变化趋势这个需求，我们应该使用哪种图表？</a:t>
            </a: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		</a:t>
            </a:r>
            <a:endParaRPr lang="zh-CN" altLang="zh-CN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文本框 14">
            <a:extLst>
              <a:ext uri="{FF2B5EF4-FFF2-40B4-BE49-F238E27FC236}">
                <a16:creationId xmlns="" xmlns:a16="http://schemas.microsoft.com/office/drawing/2014/main" id="{AC904CAB-F90C-413D-B2D4-7679A7397201}"/>
              </a:ext>
            </a:extLst>
          </p:cNvPr>
          <p:cNvSpPr txBox="1"/>
          <p:nvPr/>
        </p:nvSpPr>
        <p:spPr>
          <a:xfrm>
            <a:off x="6756250" y="2979361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结论：折线图用来反映</a:t>
            </a:r>
            <a:r>
              <a:rPr lang="zh-CN" altLang="en-US" sz="1600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事物随时间变化的情况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，可以清楚地表现出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事物的</a:t>
            </a:r>
            <a:r>
              <a:rPr lang="zh-CN" altLang="en-US" sz="1600" dirty="0" smtClean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发展趋势</a:t>
            </a:r>
            <a:endParaRPr lang="zh-CN" altLang="en-US" sz="1600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2" name="图表 21">
            <a:extLst>
              <a:ext uri="{FF2B5EF4-FFF2-40B4-BE49-F238E27FC236}">
                <a16:creationId xmlns="" xmlns:a16="http://schemas.microsoft.com/office/drawing/2014/main" id="{D681EE76-2605-482E-9C45-5F7B5F26AD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59322261"/>
              </p:ext>
            </p:extLst>
          </p:nvPr>
        </p:nvGraphicFramePr>
        <p:xfrm>
          <a:off x="3161794" y="3409672"/>
          <a:ext cx="3530142" cy="157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图表 22">
            <a:extLst>
              <a:ext uri="{FF2B5EF4-FFF2-40B4-BE49-F238E27FC236}">
                <a16:creationId xmlns="" xmlns:a16="http://schemas.microsoft.com/office/drawing/2014/main" id="{0C03B50B-D5EF-4AB2-807A-DFEF2AAB8A4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010143813"/>
              </p:ext>
            </p:extLst>
          </p:nvPr>
        </p:nvGraphicFramePr>
        <p:xfrm>
          <a:off x="526838" y="3350483"/>
          <a:ext cx="2421893" cy="1689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直接连接符 23"/>
          <p:cNvCxnSpPr>
            <a:cxnSpLocks/>
          </p:cNvCxnSpPr>
          <p:nvPr/>
        </p:nvCxnSpPr>
        <p:spPr>
          <a:xfrm>
            <a:off x="647564" y="2602460"/>
            <a:ext cx="6180111" cy="2816"/>
          </a:xfrm>
          <a:prstGeom prst="line">
            <a:avLst/>
          </a:prstGeom>
          <a:solidFill>
            <a:srgbClr val="00544A"/>
          </a:solidFill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Box 24"/>
          <p:cNvSpPr txBox="1"/>
          <p:nvPr/>
        </p:nvSpPr>
        <p:spPr>
          <a:xfrm>
            <a:off x="7164288" y="4302800"/>
            <a:ext cx="152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自主探究法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80074" y="1500341"/>
            <a:ext cx="152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幼圆" pitchFamily="49" charset="-122"/>
                <a:ea typeface="幼圆" pitchFamily="49" charset="-122"/>
              </a:rPr>
              <a:t>讲练结合法</a:t>
            </a:r>
            <a:endParaRPr lang="zh-CN" altLang="en-US" dirty="0">
              <a:latin typeface="幼圆" pitchFamily="49" charset="-122"/>
              <a:ea typeface="幼圆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974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1" grpId="0"/>
      <p:bldP spid="13" grpId="0"/>
      <p:bldP spid="20" grpId="0"/>
      <p:bldP spid="21" grpId="0"/>
      <p:bldGraphic spid="22" grpId="0">
        <p:bldAsOne/>
      </p:bldGraphic>
      <p:bldGraphic spid="23" grpId="0">
        <p:bldAsOne/>
      </p:bldGraphic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065"/>
</p:tagLst>
</file>

<file path=ppt/theme/theme1.xml><?xml version="1.0" encoding="utf-8"?>
<a:theme xmlns:a="http://schemas.openxmlformats.org/drawingml/2006/main" name="第一PPT，www.1ppt.com">
  <a:themeElements>
    <a:clrScheme name="自定义 10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C0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C00000"/>
      </a:hlink>
      <a:folHlink>
        <a:srgbClr val="C00000"/>
      </a:folHlink>
    </a:clrScheme>
    <a:fontScheme name="1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A000120150910A23KPBG</Template>
  <TotalTime>1551</TotalTime>
  <Pages>0</Pages>
  <Words>1645</Words>
  <Characters>0</Characters>
  <Application>Microsoft Office PowerPoint</Application>
  <DocSecurity>0</DocSecurity>
  <PresentationFormat>全屏显示(16:9)</PresentationFormat>
  <Lines>0</Lines>
  <Paragraphs>321</Paragraphs>
  <Slides>15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第一PPT，www.1ppt.com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红色简约</dc:title>
  <dc:creator>第一PPT模板网：www.1ppt.com</dc:creator>
  <cp:keywords>第一PPT模板网：www.1ppt.com</cp:keywords>
  <cp:lastModifiedBy>Administrator</cp:lastModifiedBy>
  <cp:revision>290</cp:revision>
  <dcterms:created xsi:type="dcterms:W3CDTF">2013-01-25T01:44:32Z</dcterms:created>
  <dcterms:modified xsi:type="dcterms:W3CDTF">2020-06-30T01:05:47Z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