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commentAuthors.xml" ContentType="application/vnd.openxmlformats-officedocument.presentationml.commentAuthor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5" r:id="rId1"/>
  </p:sldMasterIdLst>
  <p:sldIdLst>
    <p:sldId id="262" r:id="rId2"/>
    <p:sldId id="260" r:id="rId3"/>
    <p:sldId id="266" r:id="rId4"/>
    <p:sldId id="261" r:id="rId5"/>
    <p:sldId id="296" r:id="rId6"/>
    <p:sldId id="297" r:id="rId7"/>
    <p:sldId id="267" r:id="rId8"/>
    <p:sldId id="265" r:id="rId9"/>
    <p:sldId id="306" r:id="rId10"/>
    <p:sldId id="290" r:id="rId11"/>
    <p:sldId id="259" r:id="rId12"/>
  </p:sldIdLst>
  <p:sldSz cx="12192000" cy="6858000"/>
  <p:notesSz cx="6858000" cy="9144000"/>
  <p:defaultTextStyle>
    <a:defPPr>
      <a:defRPr lang="zh-CN"/>
    </a:defPPr>
    <a:lvl1pPr algn="l" rtl="0" fontAlgn="base">
      <a:spcBef>
        <a:spcPct val="0"/>
      </a:spcBef>
      <a:spcAft>
        <a:spcPct val="0"/>
      </a:spcAft>
      <a:defRPr kern="1200">
        <a:solidFill>
          <a:schemeClr val="tx1"/>
        </a:solidFill>
        <a:latin typeface="Arial" charset="0"/>
        <a:ea typeface="宋体" charset="-122"/>
        <a:cs typeface="+mn-cs"/>
      </a:defRPr>
    </a:lvl1pPr>
    <a:lvl2pPr marL="457200" algn="l" rtl="0" fontAlgn="base">
      <a:spcBef>
        <a:spcPct val="0"/>
      </a:spcBef>
      <a:spcAft>
        <a:spcPct val="0"/>
      </a:spcAft>
      <a:defRPr kern="1200">
        <a:solidFill>
          <a:schemeClr val="tx1"/>
        </a:solidFill>
        <a:latin typeface="Arial" charset="0"/>
        <a:ea typeface="宋体" charset="-122"/>
        <a:cs typeface="+mn-cs"/>
      </a:defRPr>
    </a:lvl2pPr>
    <a:lvl3pPr marL="914400" algn="l" rtl="0" fontAlgn="base">
      <a:spcBef>
        <a:spcPct val="0"/>
      </a:spcBef>
      <a:spcAft>
        <a:spcPct val="0"/>
      </a:spcAft>
      <a:defRPr kern="1200">
        <a:solidFill>
          <a:schemeClr val="tx1"/>
        </a:solidFill>
        <a:latin typeface="Arial" charset="0"/>
        <a:ea typeface="宋体" charset="-122"/>
        <a:cs typeface="+mn-cs"/>
      </a:defRPr>
    </a:lvl3pPr>
    <a:lvl4pPr marL="1371600" algn="l" rtl="0" fontAlgn="base">
      <a:spcBef>
        <a:spcPct val="0"/>
      </a:spcBef>
      <a:spcAft>
        <a:spcPct val="0"/>
      </a:spcAft>
      <a:defRPr kern="1200">
        <a:solidFill>
          <a:schemeClr val="tx1"/>
        </a:solidFill>
        <a:latin typeface="Arial" charset="0"/>
        <a:ea typeface="宋体" charset="-122"/>
        <a:cs typeface="+mn-cs"/>
      </a:defRPr>
    </a:lvl4pPr>
    <a:lvl5pPr marL="1828800" algn="l" rtl="0" fontAlgn="base">
      <a:spcBef>
        <a:spcPct val="0"/>
      </a:spcBef>
      <a:spcAft>
        <a:spcPct val="0"/>
      </a:spcAft>
      <a:defRPr kern="1200">
        <a:solidFill>
          <a:schemeClr val="tx1"/>
        </a:solidFill>
        <a:latin typeface="Arial" charset="0"/>
        <a:ea typeface="宋体" charset="-122"/>
        <a:cs typeface="+mn-cs"/>
      </a:defRPr>
    </a:lvl5pPr>
    <a:lvl6pPr marL="2286000" algn="l" defTabSz="914400" rtl="0" eaLnBrk="1" latinLnBrk="0" hangingPunct="1">
      <a:defRPr kern="1200">
        <a:solidFill>
          <a:schemeClr val="tx1"/>
        </a:solidFill>
        <a:latin typeface="Arial" charset="0"/>
        <a:ea typeface="宋体" charset="-122"/>
        <a:cs typeface="+mn-cs"/>
      </a:defRPr>
    </a:lvl6pPr>
    <a:lvl7pPr marL="2743200" algn="l" defTabSz="914400" rtl="0" eaLnBrk="1" latinLnBrk="0" hangingPunct="1">
      <a:defRPr kern="1200">
        <a:solidFill>
          <a:schemeClr val="tx1"/>
        </a:solidFill>
        <a:latin typeface="Arial" charset="0"/>
        <a:ea typeface="宋体" charset="-122"/>
        <a:cs typeface="+mn-cs"/>
      </a:defRPr>
    </a:lvl7pPr>
    <a:lvl8pPr marL="3200400" algn="l" defTabSz="914400" rtl="0" eaLnBrk="1" latinLnBrk="0" hangingPunct="1">
      <a:defRPr kern="1200">
        <a:solidFill>
          <a:schemeClr val="tx1"/>
        </a:solidFill>
        <a:latin typeface="Arial" charset="0"/>
        <a:ea typeface="宋体" charset="-122"/>
        <a:cs typeface="+mn-cs"/>
      </a:defRPr>
    </a:lvl8pPr>
    <a:lvl9pPr marL="3657600" algn="l" defTabSz="914400" rtl="0" eaLnBrk="1" latinLnBrk="0" hangingPunct="1">
      <a:defRPr kern="1200">
        <a:solidFill>
          <a:schemeClr val="tx1"/>
        </a:solidFill>
        <a:latin typeface="Arial" charset="0"/>
        <a:ea typeface="宋体" charset="-122"/>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dmin"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CC0000"/>
    <a:srgbClr val="006600"/>
    <a:srgbClr val="0000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9986" autoAdjust="0"/>
    <p:restoredTop sz="94660"/>
  </p:normalViewPr>
  <p:slideViewPr>
    <p:cSldViewPr snapToGrid="0">
      <p:cViewPr varScale="1">
        <p:scale>
          <a:sx n="61" d="100"/>
          <a:sy n="61" d="100"/>
        </p:scale>
        <p:origin x="-78" y="-1104"/>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slide" Target="../slides/slide1.xml"/><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hyperlink" Target="http://39.104.72.189/" TargetMode="External"/></Relationships>
</file>

<file path=ppt/slideLayouts/_rels/slideLayout2.xml.rels><?xml version="1.0" encoding="UTF-8" standalone="yes"?>
<Relationships xmlns="http://schemas.openxmlformats.org/package/2006/relationships"><Relationship Id="rId3" Type="http://schemas.openxmlformats.org/officeDocument/2006/relationships/slide" Target="../slides/slide1.xm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39.104.72.189/" TargetMode="Externa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emf"/><Relationship Id="rId7"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2.png"/><Relationship Id="rId5" Type="http://schemas.openxmlformats.org/officeDocument/2006/relationships/hyperlink" Target="http://39.104.72.189/" TargetMode="External"/><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pic>
        <p:nvPicPr>
          <p:cNvPr id="3" name="图片 6"/>
          <p:cNvPicPr>
            <a:picLocks noChangeAspect="1"/>
          </p:cNvPicPr>
          <p:nvPr userDrawn="1"/>
        </p:nvPicPr>
        <p:blipFill>
          <a:blip r:embed="rId2"/>
          <a:srcRect/>
          <a:stretch>
            <a:fillRect/>
          </a:stretch>
        </p:blipFill>
        <p:spPr bwMode="auto">
          <a:xfrm>
            <a:off x="3175" y="0"/>
            <a:ext cx="12188825" cy="6858000"/>
          </a:xfrm>
          <a:prstGeom prst="rect">
            <a:avLst/>
          </a:prstGeom>
          <a:noFill/>
          <a:ln w="9525">
            <a:noFill/>
            <a:miter lim="800000"/>
            <a:headEnd/>
            <a:tailEnd/>
          </a:ln>
        </p:spPr>
      </p:pic>
      <p:sp>
        <p:nvSpPr>
          <p:cNvPr id="4" name="文本框 7"/>
          <p:cNvSpPr txBox="1"/>
          <p:nvPr userDrawn="1"/>
        </p:nvSpPr>
        <p:spPr>
          <a:xfrm>
            <a:off x="433388" y="6500813"/>
            <a:ext cx="427037" cy="304800"/>
          </a:xfrm>
          <a:prstGeom prst="rect">
            <a:avLst/>
          </a:prstGeom>
          <a:noFill/>
        </p:spPr>
        <p:txBody>
          <a:bodyPr>
            <a:spAutoFit/>
          </a:bodyPr>
          <a:lstStyle/>
          <a:p>
            <a:pPr algn="ctr" fontAlgn="auto">
              <a:spcBef>
                <a:spcPts val="0"/>
              </a:spcBef>
              <a:spcAft>
                <a:spcPts val="0"/>
              </a:spcAft>
              <a:defRPr/>
            </a:pPr>
            <a:fld id="{BF78B6A1-C681-4300-AF59-600B95C6465F}" type="slidenum">
              <a:rPr lang="zh-CN" altLang="en-US" sz="1400">
                <a:latin typeface="Times New Roman" panose="02020603050405020304" pitchFamily="18" charset="0"/>
                <a:ea typeface="+mn-ea"/>
                <a:cs typeface="Times New Roman" panose="02020603050405020304" pitchFamily="18" charset="0"/>
              </a:rPr>
              <a:pPr algn="ctr" fontAlgn="auto">
                <a:spcBef>
                  <a:spcPts val="0"/>
                </a:spcBef>
                <a:spcAft>
                  <a:spcPts val="0"/>
                </a:spcAft>
                <a:defRPr/>
              </a:pPr>
              <a:t>‹#›</a:t>
            </a:fld>
            <a:endParaRPr lang="zh-CN" altLang="en-US" sz="1400" dirty="0">
              <a:latin typeface="Times New Roman" panose="02020603050405020304" pitchFamily="18" charset="0"/>
              <a:ea typeface="+mn-ea"/>
              <a:cs typeface="Times New Roman" panose="02020603050405020304" pitchFamily="18" charset="0"/>
            </a:endParaRPr>
          </a:p>
        </p:txBody>
      </p:sp>
      <p:sp>
        <p:nvSpPr>
          <p:cNvPr id="5" name="矩形 8">
            <a:hlinkClick r:id="" action="ppaction://hlinkshowjump?jump=previousslide"/>
          </p:cNvPr>
          <p:cNvSpPr/>
          <p:nvPr userDrawn="1"/>
        </p:nvSpPr>
        <p:spPr>
          <a:xfrm>
            <a:off x="0" y="6280150"/>
            <a:ext cx="458788" cy="3683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6" name="矩形 9">
            <a:hlinkClick r:id="" action="ppaction://hlinkshowjump?jump=nextslide"/>
          </p:cNvPr>
          <p:cNvSpPr/>
          <p:nvPr userDrawn="1"/>
        </p:nvSpPr>
        <p:spPr>
          <a:xfrm>
            <a:off x="835025" y="6280150"/>
            <a:ext cx="458788" cy="3683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7" name="动作按钮: 自定义 2">
            <a:hlinkClick r:id="" action="ppaction://noaction" highlightClick="1"/>
          </p:cNvPr>
          <p:cNvSpPr/>
          <p:nvPr userDrawn="1"/>
        </p:nvSpPr>
        <p:spPr>
          <a:xfrm>
            <a:off x="752475" y="5360988"/>
            <a:ext cx="1706563" cy="368300"/>
          </a:xfrm>
          <a:prstGeom prst="actionButtonBlank">
            <a:avLst/>
          </a:prstGeom>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endParaRPr lang="zh-CN" altLang="en-US"/>
          </a:p>
        </p:txBody>
      </p:sp>
      <p:sp>
        <p:nvSpPr>
          <p:cNvPr id="8" name="文本框 29">
            <a:hlinkClick r:id="rId3" action="ppaction://hlinksldjump"/>
          </p:cNvPr>
          <p:cNvSpPr txBox="1">
            <a:spLocks noChangeArrowheads="1"/>
          </p:cNvSpPr>
          <p:nvPr userDrawn="1"/>
        </p:nvSpPr>
        <p:spPr bwMode="auto">
          <a:xfrm>
            <a:off x="10071100" y="6511925"/>
            <a:ext cx="887413" cy="307975"/>
          </a:xfrm>
          <a:prstGeom prst="rect">
            <a:avLst/>
          </a:prstGeom>
          <a:noFill/>
          <a:ln>
            <a:noFill/>
          </a:ln>
          <a:extLst>
            <a:ext uri="{909E8E84-426E-40DD-AFC4-6F175D3DCCD1}"/>
            <a:ext uri="{91240B29-F687-4F45-9708-019B960494DF}"/>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fontAlgn="auto">
              <a:spcBef>
                <a:spcPts val="0"/>
              </a:spcBef>
              <a:spcAft>
                <a:spcPts val="0"/>
              </a:spcAft>
              <a:defRPr/>
            </a:pPr>
            <a:r>
              <a:rPr lang="zh-CN" altLang="en-US" sz="1400" b="1" dirty="0" smtClean="0">
                <a:solidFill>
                  <a:srgbClr val="BFBFBF"/>
                </a:solidFill>
                <a:latin typeface="微软雅黑" panose="020B0503020204020204" pitchFamily="34" charset="-122"/>
                <a:ea typeface="微软雅黑" panose="020B0503020204020204" pitchFamily="34" charset="-122"/>
              </a:rPr>
              <a:t>目录</a:t>
            </a:r>
          </a:p>
        </p:txBody>
      </p:sp>
      <p:sp>
        <p:nvSpPr>
          <p:cNvPr id="9" name="动作按钮: 后退或前一项 30">
            <a:hlinkClick r:id="" action="ppaction://hlinkshowjump?jump=previousslide" highlightClick="1"/>
          </p:cNvPr>
          <p:cNvSpPr/>
          <p:nvPr userDrawn="1"/>
        </p:nvSpPr>
        <p:spPr>
          <a:xfrm>
            <a:off x="11042650" y="6513513"/>
            <a:ext cx="279400" cy="304800"/>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 name="动作按钮: 前进或下一项 31">
            <a:hlinkClick r:id="" action="ppaction://hlinkshowjump?jump=nextslide" highlightClick="1"/>
          </p:cNvPr>
          <p:cNvSpPr/>
          <p:nvPr userDrawn="1"/>
        </p:nvSpPr>
        <p:spPr>
          <a:xfrm>
            <a:off x="11406188" y="6526213"/>
            <a:ext cx="269875" cy="279400"/>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1" name="动作按钮: 结束 32">
            <a:hlinkClick r:id="" action="ppaction://hlinkshowjump?jump=endshow" highlightClick="1"/>
          </p:cNvPr>
          <p:cNvSpPr/>
          <p:nvPr userDrawn="1"/>
        </p:nvSpPr>
        <p:spPr>
          <a:xfrm>
            <a:off x="11760200" y="6515100"/>
            <a:ext cx="254000" cy="301625"/>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nvGrpSpPr>
          <p:cNvPr id="12" name="组合 9"/>
          <p:cNvGrpSpPr>
            <a:grpSpLocks/>
          </p:cNvGrpSpPr>
          <p:nvPr userDrawn="1"/>
        </p:nvGrpSpPr>
        <p:grpSpPr bwMode="auto">
          <a:xfrm>
            <a:off x="4073525" y="6410325"/>
            <a:ext cx="4044950" cy="406400"/>
            <a:chOff x="2364896" y="6103024"/>
            <a:chExt cx="3913269" cy="423863"/>
          </a:xfrm>
        </p:grpSpPr>
        <p:pic>
          <p:nvPicPr>
            <p:cNvPr id="13" name="图片 34">
              <a:hlinkClick r:id="rId4"/>
            </p:cNvPr>
            <p:cNvPicPr>
              <a:picLocks noChangeAspect="1"/>
            </p:cNvPicPr>
            <p:nvPr userDrawn="1"/>
          </p:nvPicPr>
          <p:blipFill>
            <a:blip r:embed="rId5" cstate="print">
              <a:extLst>
                <a:ext uri="{28A0092B-C50C-407E-A947-70E740481C1C}"/>
              </a:extLst>
            </a:blip>
            <a:srcRect l="4062" t="9303" r="5006" b="29089"/>
            <a:stretch>
              <a:fillRect/>
            </a:stretch>
          </p:blipFill>
          <p:spPr bwMode="auto">
            <a:xfrm>
              <a:off x="2865834" y="6103024"/>
              <a:ext cx="3412331" cy="42386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4" name="图片 47" descr="未标题-1 拷贝.png"/>
            <p:cNvPicPr>
              <a:picLocks noChangeAspect="1"/>
            </p:cNvPicPr>
            <p:nvPr userDrawn="1"/>
          </p:nvPicPr>
          <p:blipFill>
            <a:blip r:embed="rId6"/>
            <a:srcRect/>
            <a:stretch>
              <a:fillRect/>
            </a:stretch>
          </p:blipFill>
          <p:spPr bwMode="auto">
            <a:xfrm>
              <a:off x="2364896" y="6109231"/>
              <a:ext cx="440528" cy="417656"/>
            </a:xfrm>
            <a:prstGeom prst="rect">
              <a:avLst/>
            </a:prstGeom>
            <a:noFill/>
            <a:ln w="9525">
              <a:noFill/>
              <a:miter lim="800000"/>
              <a:headEnd/>
              <a:tailEnd/>
            </a:ln>
          </p:spPr>
        </p:pic>
      </p:grpSp>
      <p:cxnSp>
        <p:nvCxnSpPr>
          <p:cNvPr id="15" name="直接连接符 37"/>
          <p:cNvCxnSpPr/>
          <p:nvPr userDrawn="1"/>
        </p:nvCxnSpPr>
        <p:spPr>
          <a:xfrm>
            <a:off x="139700" y="6292850"/>
            <a:ext cx="11874500" cy="0"/>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6" name="直接连接符 38"/>
          <p:cNvCxnSpPr/>
          <p:nvPr userDrawn="1"/>
        </p:nvCxnSpPr>
        <p:spPr>
          <a:xfrm>
            <a:off x="139700" y="792163"/>
            <a:ext cx="11874500" cy="0"/>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7" name="直接连接符 40"/>
          <p:cNvCxnSpPr/>
          <p:nvPr userDrawn="1"/>
        </p:nvCxnSpPr>
        <p:spPr>
          <a:xfrm>
            <a:off x="3130550" y="1222375"/>
            <a:ext cx="0" cy="4640263"/>
          </a:xfrm>
          <a:prstGeom prst="line">
            <a:avLst/>
          </a:prstGeom>
          <a:ln>
            <a:solidFill>
              <a:srgbClr val="00B050"/>
            </a:solidFill>
            <a:prstDash val="dashDot"/>
          </a:ln>
        </p:spPr>
        <p:style>
          <a:lnRef idx="1">
            <a:schemeClr val="accent1"/>
          </a:lnRef>
          <a:fillRef idx="0">
            <a:schemeClr val="accent1"/>
          </a:fillRef>
          <a:effectRef idx="0">
            <a:schemeClr val="accent1"/>
          </a:effectRef>
          <a:fontRef idx="minor">
            <a:schemeClr val="tx1"/>
          </a:fontRef>
        </p:style>
      </p:cxnSp>
      <p:grpSp>
        <p:nvGrpSpPr>
          <p:cNvPr id="18" name="组合 42"/>
          <p:cNvGrpSpPr>
            <a:grpSpLocks/>
          </p:cNvGrpSpPr>
          <p:nvPr userDrawn="1"/>
        </p:nvGrpSpPr>
        <p:grpSpPr bwMode="auto">
          <a:xfrm>
            <a:off x="107950" y="2106613"/>
            <a:ext cx="3027363" cy="2905125"/>
            <a:chOff x="755951" y="2210607"/>
            <a:chExt cx="3026493" cy="2905010"/>
          </a:xfrm>
        </p:grpSpPr>
        <p:grpSp>
          <p:nvGrpSpPr>
            <p:cNvPr id="19" name="Group 1"/>
            <p:cNvGrpSpPr>
              <a:grpSpLocks/>
            </p:cNvGrpSpPr>
            <p:nvPr/>
          </p:nvGrpSpPr>
          <p:grpSpPr bwMode="auto">
            <a:xfrm>
              <a:off x="813085" y="2210607"/>
              <a:ext cx="2969359" cy="2905010"/>
              <a:chOff x="-949918" y="0"/>
              <a:chExt cx="7009914" cy="6858000"/>
            </a:xfrm>
          </p:grpSpPr>
          <p:sp>
            <p:nvSpPr>
              <p:cNvPr id="25" name="Diamond 3"/>
              <p:cNvSpPr/>
              <p:nvPr/>
            </p:nvSpPr>
            <p:spPr bwMode="auto">
              <a:xfrm>
                <a:off x="-949918" y="0"/>
                <a:ext cx="7009914" cy="6858000"/>
              </a:xfrm>
              <a:prstGeom prst="diamond">
                <a:avLst/>
              </a:prstGeom>
              <a:solidFill>
                <a:schemeClr val="tx2">
                  <a:lumMod val="20000"/>
                  <a:lumOff val="80000"/>
                  <a:alpha val="35000"/>
                </a:schemeClr>
              </a:solidFill>
              <a:ln w="19050">
                <a:noFill/>
                <a:round/>
              </a:ln>
            </p:spPr>
            <p:txBody>
              <a:bodyPr anchor="ctr"/>
              <a:lstStyle/>
              <a:p>
                <a:pPr algn="ctr" fontAlgn="auto">
                  <a:spcBef>
                    <a:spcPts val="0"/>
                  </a:spcBef>
                  <a:spcAft>
                    <a:spcPts val="0"/>
                  </a:spcAft>
                  <a:defRPr/>
                </a:pPr>
                <a:endParaRPr>
                  <a:latin typeface="+mn-lt"/>
                  <a:ea typeface="+mn-ea"/>
                </a:endParaRPr>
              </a:p>
            </p:txBody>
          </p:sp>
          <p:sp>
            <p:nvSpPr>
              <p:cNvPr id="26" name="Diamond 4"/>
              <p:cNvSpPr/>
              <p:nvPr/>
            </p:nvSpPr>
            <p:spPr bwMode="auto">
              <a:xfrm>
                <a:off x="-178116" y="652072"/>
                <a:ext cx="5649892" cy="5527622"/>
              </a:xfrm>
              <a:prstGeom prst="diamond">
                <a:avLst/>
              </a:prstGeom>
              <a:solidFill>
                <a:schemeClr val="tx2">
                  <a:lumMod val="20000"/>
                  <a:lumOff val="80000"/>
                </a:schemeClr>
              </a:solidFill>
              <a:ln w="19050">
                <a:noFill/>
                <a:round/>
              </a:ln>
            </p:spPr>
            <p:txBody>
              <a:bodyPr anchor="ctr"/>
              <a:lstStyle/>
              <a:p>
                <a:pPr algn="ctr" fontAlgn="auto">
                  <a:spcBef>
                    <a:spcPts val="0"/>
                  </a:spcBef>
                  <a:spcAft>
                    <a:spcPts val="0"/>
                  </a:spcAft>
                  <a:defRPr/>
                </a:pPr>
                <a:endParaRPr>
                  <a:latin typeface="+mn-lt"/>
                  <a:ea typeface="+mn-ea"/>
                </a:endParaRPr>
              </a:p>
            </p:txBody>
          </p:sp>
        </p:grpSp>
        <p:grpSp>
          <p:nvGrpSpPr>
            <p:cNvPr id="20" name="Group 2"/>
            <p:cNvGrpSpPr>
              <a:grpSpLocks/>
            </p:cNvGrpSpPr>
            <p:nvPr/>
          </p:nvGrpSpPr>
          <p:grpSpPr bwMode="auto">
            <a:xfrm>
              <a:off x="755951" y="2774147"/>
              <a:ext cx="1779077" cy="1777930"/>
              <a:chOff x="990600" y="2045349"/>
              <a:chExt cx="2769087" cy="2767302"/>
            </a:xfrm>
          </p:grpSpPr>
          <p:sp>
            <p:nvSpPr>
              <p:cNvPr id="21" name="Diamond 5"/>
              <p:cNvSpPr/>
              <p:nvPr/>
            </p:nvSpPr>
            <p:spPr bwMode="auto">
              <a:xfrm>
                <a:off x="990600" y="2045349"/>
                <a:ext cx="2769087" cy="2767302"/>
              </a:xfrm>
              <a:prstGeom prst="diamond">
                <a:avLst/>
              </a:prstGeom>
              <a:solidFill>
                <a:schemeClr val="accent1"/>
              </a:solidFill>
              <a:ln w="50800">
                <a:noFill/>
                <a:round/>
              </a:ln>
            </p:spPr>
            <p:txBody>
              <a:bodyPr anchor="ctr"/>
              <a:lstStyle/>
              <a:p>
                <a:pPr algn="ctr" fontAlgn="auto">
                  <a:spcBef>
                    <a:spcPts val="0"/>
                  </a:spcBef>
                  <a:spcAft>
                    <a:spcPts val="0"/>
                  </a:spcAft>
                  <a:defRPr/>
                </a:pPr>
                <a:endParaRPr>
                  <a:latin typeface="+mn-lt"/>
                  <a:ea typeface="+mn-ea"/>
                </a:endParaRPr>
              </a:p>
            </p:txBody>
          </p:sp>
          <p:grpSp>
            <p:nvGrpSpPr>
              <p:cNvPr id="22" name="Group 9"/>
              <p:cNvGrpSpPr>
                <a:grpSpLocks/>
              </p:cNvGrpSpPr>
              <p:nvPr/>
            </p:nvGrpSpPr>
            <p:grpSpPr bwMode="auto">
              <a:xfrm>
                <a:off x="1430295" y="2771766"/>
                <a:ext cx="1798300" cy="993264"/>
                <a:chOff x="2346338" y="2365564"/>
                <a:chExt cx="1798300" cy="993264"/>
              </a:xfrm>
            </p:grpSpPr>
            <p:sp>
              <p:nvSpPr>
                <p:cNvPr id="23" name="TextBox 7"/>
                <p:cNvSpPr txBox="1"/>
                <p:nvPr/>
              </p:nvSpPr>
              <p:spPr>
                <a:xfrm>
                  <a:off x="2346338" y="2365564"/>
                  <a:ext cx="1798300" cy="677001"/>
                </a:xfrm>
                <a:prstGeom prst="rect">
                  <a:avLst/>
                </a:prstGeom>
                <a:noFill/>
              </p:spPr>
              <p:txBody>
                <a:bodyPr lIns="0" tIns="0" rIns="0" bIns="0">
                  <a:normAutofit fontScale="77500" lnSpcReduction="20000"/>
                </a:bodyPr>
                <a:lstStyle/>
                <a:p>
                  <a:pPr algn="ctr" fontAlgn="auto">
                    <a:spcBef>
                      <a:spcPts val="0"/>
                    </a:spcBef>
                    <a:spcAft>
                      <a:spcPts val="0"/>
                    </a:spcAft>
                    <a:defRPr/>
                  </a:pPr>
                  <a:r>
                    <a:rPr lang="zh-CN" altLang="en-US" sz="4400" dirty="0">
                      <a:solidFill>
                        <a:schemeClr val="bg1"/>
                      </a:solidFill>
                      <a:latin typeface="+mn-lt"/>
                      <a:ea typeface="+mn-ea"/>
                    </a:rPr>
                    <a:t>目录</a:t>
                  </a:r>
                </a:p>
              </p:txBody>
            </p:sp>
            <p:sp>
              <p:nvSpPr>
                <p:cNvPr id="24" name="TextBox 8"/>
                <p:cNvSpPr txBox="1"/>
                <p:nvPr/>
              </p:nvSpPr>
              <p:spPr>
                <a:xfrm>
                  <a:off x="2346338" y="3143869"/>
                  <a:ext cx="1798300" cy="214959"/>
                </a:xfrm>
                <a:prstGeom prst="rect">
                  <a:avLst/>
                </a:prstGeom>
                <a:noFill/>
              </p:spPr>
              <p:txBody>
                <a:bodyPr lIns="0" tIns="0" rIns="0" bIns="0">
                  <a:normAutofit fontScale="77500" lnSpcReduction="20000"/>
                </a:bodyPr>
                <a:lstStyle/>
                <a:p>
                  <a:pPr algn="ctr" fontAlgn="auto">
                    <a:spcBef>
                      <a:spcPts val="0"/>
                    </a:spcBef>
                    <a:spcAft>
                      <a:spcPts val="0"/>
                    </a:spcAft>
                    <a:defRPr/>
                  </a:pPr>
                  <a:r>
                    <a:rPr lang="en-US" altLang="zh-CN" sz="1400" dirty="0">
                      <a:solidFill>
                        <a:schemeClr val="bg1"/>
                      </a:solidFill>
                      <a:latin typeface="+mn-lt"/>
                      <a:ea typeface="+mn-ea"/>
                    </a:rPr>
                    <a:t>CONTENTS</a:t>
                  </a:r>
                </a:p>
              </p:txBody>
            </p:sp>
          </p:grpSp>
        </p:grpSp>
      </p:grpSp>
      <p:sp>
        <p:nvSpPr>
          <p:cNvPr id="27" name="文本框 22">
            <a:hlinkClick r:id="rId4"/>
          </p:cNvPr>
          <p:cNvSpPr txBox="1"/>
          <p:nvPr userDrawn="1"/>
        </p:nvSpPr>
        <p:spPr>
          <a:xfrm>
            <a:off x="488950" y="5389563"/>
            <a:ext cx="2268538" cy="369887"/>
          </a:xfrm>
          <a:prstGeom prst="rect">
            <a:avLst/>
          </a:prstGeom>
          <a:noFill/>
        </p:spPr>
        <p:txBody>
          <a:bodyPr>
            <a:spAutoFit/>
          </a:bodyPr>
          <a:lstStyle/>
          <a:p>
            <a:pPr algn="ctr" fontAlgn="auto">
              <a:spcBef>
                <a:spcPts val="0"/>
              </a:spcBef>
              <a:spcAft>
                <a:spcPts val="0"/>
              </a:spcAft>
              <a:defRPr/>
            </a:pPr>
            <a:r>
              <a:rPr lang="en-US" altLang="zh-CN" b="1" dirty="0">
                <a:solidFill>
                  <a:srgbClr val="00B050"/>
                </a:solidFill>
                <a:latin typeface="+mn-lt"/>
                <a:ea typeface="+mn-ea"/>
              </a:rPr>
              <a:t>@《</a:t>
            </a:r>
            <a:r>
              <a:rPr lang="zh-CN" altLang="en-US" b="1" dirty="0">
                <a:solidFill>
                  <a:srgbClr val="00B050"/>
                </a:solidFill>
                <a:latin typeface="+mn-lt"/>
                <a:ea typeface="+mn-ea"/>
              </a:rPr>
              <a:t>创新设计</a:t>
            </a:r>
            <a:r>
              <a:rPr lang="en-US" altLang="zh-CN" b="1" dirty="0">
                <a:solidFill>
                  <a:srgbClr val="00B050"/>
                </a:solidFill>
                <a:latin typeface="+mn-lt"/>
                <a:ea typeface="+mn-ea"/>
              </a:rPr>
              <a:t>》</a:t>
            </a:r>
            <a:endParaRPr lang="zh-CN" altLang="en-US" b="1" dirty="0">
              <a:solidFill>
                <a:srgbClr val="00B050"/>
              </a:solidFill>
              <a:latin typeface="+mn-lt"/>
              <a:ea typeface="+mn-ea"/>
            </a:endParaRPr>
          </a:p>
        </p:txBody>
      </p:sp>
      <p:sp>
        <p:nvSpPr>
          <p:cNvPr id="2" name="标题 1"/>
          <p:cNvSpPr>
            <a:spLocks noGrp="1"/>
          </p:cNvSpPr>
          <p:nvPr>
            <p:ph type="title"/>
          </p:nvPr>
        </p:nvSpPr>
        <p:spPr>
          <a:xfrm>
            <a:off x="108222" y="80457"/>
            <a:ext cx="11905977" cy="644166"/>
          </a:xfrm>
        </p:spPr>
        <p:txBody>
          <a:bodyPr/>
          <a:lstStyle>
            <a:lvl1pPr algn="ctr">
              <a:defRPr/>
            </a:lvl1pPr>
          </a:lstStyle>
          <a:p>
            <a:r>
              <a:rPr lang="zh-CN" altLang="en-US" dirty="0" smtClean="0"/>
              <a:t>单击此处编辑母版标题样式</a:t>
            </a:r>
            <a:endParaRPr lang="zh-CN" altLang="en-US" dirty="0"/>
          </a:p>
        </p:txBody>
      </p:sp>
      <p:sp>
        <p:nvSpPr>
          <p:cNvPr id="28" name="灯片编号占位符 4"/>
          <p:cNvSpPr>
            <a:spLocks noGrp="1"/>
          </p:cNvSpPr>
          <p:nvPr>
            <p:ph type="sldNum" sz="quarter" idx="10"/>
          </p:nvPr>
        </p:nvSpPr>
        <p:spPr>
          <a:xfrm>
            <a:off x="488950" y="6430963"/>
            <a:ext cx="373063"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defRPr>
            </a:lvl1pPr>
          </a:lstStyle>
          <a:p>
            <a:pPr>
              <a:defRPr/>
            </a:pPr>
            <a:fld id="{96463942-3BCD-42C5-A340-EBFB21131F59}" type="slidenum">
              <a:rPr lang="zh-CN" altLang="en-US"/>
              <a:pPr>
                <a:defRPr/>
              </a:pPr>
              <a:t>‹#›</a:t>
            </a:fld>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pic>
        <p:nvPicPr>
          <p:cNvPr id="4" name="图片 6"/>
          <p:cNvPicPr>
            <a:picLocks noChangeAspect="1"/>
          </p:cNvPicPr>
          <p:nvPr userDrawn="1"/>
        </p:nvPicPr>
        <p:blipFill>
          <a:blip r:embed="rId2"/>
          <a:srcRect/>
          <a:stretch>
            <a:fillRect/>
          </a:stretch>
        </p:blipFill>
        <p:spPr bwMode="auto">
          <a:xfrm>
            <a:off x="3175" y="0"/>
            <a:ext cx="12188825" cy="6858000"/>
          </a:xfrm>
          <a:prstGeom prst="rect">
            <a:avLst/>
          </a:prstGeom>
          <a:noFill/>
          <a:ln w="9525">
            <a:noFill/>
            <a:miter lim="800000"/>
            <a:headEnd/>
            <a:tailEnd/>
          </a:ln>
        </p:spPr>
      </p:pic>
      <p:sp>
        <p:nvSpPr>
          <p:cNvPr id="5" name="文本框 7"/>
          <p:cNvSpPr txBox="1"/>
          <p:nvPr userDrawn="1"/>
        </p:nvSpPr>
        <p:spPr>
          <a:xfrm>
            <a:off x="433388" y="6500813"/>
            <a:ext cx="427037" cy="304800"/>
          </a:xfrm>
          <a:prstGeom prst="rect">
            <a:avLst/>
          </a:prstGeom>
          <a:noFill/>
        </p:spPr>
        <p:txBody>
          <a:bodyPr>
            <a:spAutoFit/>
          </a:bodyPr>
          <a:lstStyle/>
          <a:p>
            <a:pPr algn="ctr" fontAlgn="auto">
              <a:spcBef>
                <a:spcPts val="0"/>
              </a:spcBef>
              <a:spcAft>
                <a:spcPts val="0"/>
              </a:spcAft>
              <a:defRPr/>
            </a:pPr>
            <a:fld id="{CFD75541-1BD9-40CE-8251-FD4ABEA61DCD}" type="slidenum">
              <a:rPr lang="zh-CN" altLang="en-US" sz="1400">
                <a:latin typeface="Times New Roman" panose="02020603050405020304" pitchFamily="18" charset="0"/>
                <a:ea typeface="+mn-ea"/>
                <a:cs typeface="Times New Roman" panose="02020603050405020304" pitchFamily="18" charset="0"/>
              </a:rPr>
              <a:pPr algn="ctr" fontAlgn="auto">
                <a:spcBef>
                  <a:spcPts val="0"/>
                </a:spcBef>
                <a:spcAft>
                  <a:spcPts val="0"/>
                </a:spcAft>
                <a:defRPr/>
              </a:pPr>
              <a:t>‹#›</a:t>
            </a:fld>
            <a:endParaRPr lang="zh-CN" altLang="en-US" sz="1400" dirty="0">
              <a:latin typeface="Times New Roman" panose="02020603050405020304" pitchFamily="18" charset="0"/>
              <a:ea typeface="+mn-ea"/>
              <a:cs typeface="Times New Roman" panose="02020603050405020304" pitchFamily="18" charset="0"/>
            </a:endParaRPr>
          </a:p>
        </p:txBody>
      </p:sp>
      <p:sp>
        <p:nvSpPr>
          <p:cNvPr id="6" name="矩形 8">
            <a:hlinkClick r:id="" action="ppaction://hlinkshowjump?jump=previousslide"/>
          </p:cNvPr>
          <p:cNvSpPr/>
          <p:nvPr userDrawn="1"/>
        </p:nvSpPr>
        <p:spPr>
          <a:xfrm>
            <a:off x="0" y="6280150"/>
            <a:ext cx="458788" cy="3683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7" name="矩形 9">
            <a:hlinkClick r:id="" action="ppaction://hlinkshowjump?jump=nextslide"/>
          </p:cNvPr>
          <p:cNvSpPr/>
          <p:nvPr userDrawn="1"/>
        </p:nvSpPr>
        <p:spPr>
          <a:xfrm>
            <a:off x="835025" y="6280150"/>
            <a:ext cx="458788" cy="3683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8" name="文本框 6">
            <a:hlinkClick r:id="rId3" action="ppaction://hlinksldjump"/>
          </p:cNvPr>
          <p:cNvSpPr txBox="1">
            <a:spLocks noChangeArrowheads="1"/>
          </p:cNvSpPr>
          <p:nvPr userDrawn="1"/>
        </p:nvSpPr>
        <p:spPr bwMode="auto">
          <a:xfrm>
            <a:off x="10071100" y="6511925"/>
            <a:ext cx="887413" cy="307975"/>
          </a:xfrm>
          <a:prstGeom prst="rect">
            <a:avLst/>
          </a:prstGeom>
          <a:noFill/>
          <a:ln>
            <a:noFill/>
          </a:ln>
          <a:extLst>
            <a:ext uri="{909E8E84-426E-40DD-AFC4-6F175D3DCCD1}"/>
            <a:ext uri="{91240B29-F687-4F45-9708-019B960494DF}"/>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fontAlgn="auto">
              <a:spcBef>
                <a:spcPts val="0"/>
              </a:spcBef>
              <a:spcAft>
                <a:spcPts val="0"/>
              </a:spcAft>
              <a:defRPr/>
            </a:pPr>
            <a:r>
              <a:rPr lang="zh-CN" altLang="en-US" sz="1400" b="1" dirty="0" smtClean="0">
                <a:solidFill>
                  <a:srgbClr val="BFBFBF"/>
                </a:solidFill>
                <a:latin typeface="微软雅黑" panose="020B0503020204020204" pitchFamily="34" charset="-122"/>
                <a:ea typeface="微软雅黑" panose="020B0503020204020204" pitchFamily="34" charset="-122"/>
              </a:rPr>
              <a:t>目录</a:t>
            </a:r>
          </a:p>
        </p:txBody>
      </p:sp>
      <p:sp>
        <p:nvSpPr>
          <p:cNvPr id="9" name="动作按钮: 后退或前一项 7">
            <a:hlinkClick r:id="" action="ppaction://hlinkshowjump?jump=previousslide" highlightClick="1"/>
          </p:cNvPr>
          <p:cNvSpPr/>
          <p:nvPr userDrawn="1"/>
        </p:nvSpPr>
        <p:spPr>
          <a:xfrm>
            <a:off x="11042650" y="6513513"/>
            <a:ext cx="279400" cy="304800"/>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 name="动作按钮: 前进或下一项 8">
            <a:hlinkClick r:id="" action="ppaction://hlinkshowjump?jump=nextslide" highlightClick="1"/>
          </p:cNvPr>
          <p:cNvSpPr/>
          <p:nvPr userDrawn="1"/>
        </p:nvSpPr>
        <p:spPr>
          <a:xfrm>
            <a:off x="11406188" y="6526213"/>
            <a:ext cx="269875" cy="279400"/>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1" name="动作按钮: 结束 9">
            <a:hlinkClick r:id="" action="ppaction://hlinkshowjump?jump=endshow" highlightClick="1"/>
          </p:cNvPr>
          <p:cNvSpPr/>
          <p:nvPr userDrawn="1"/>
        </p:nvSpPr>
        <p:spPr>
          <a:xfrm>
            <a:off x="11760200" y="6515100"/>
            <a:ext cx="254000" cy="301625"/>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cxnSp>
        <p:nvCxnSpPr>
          <p:cNvPr id="12" name="直接连接符 4"/>
          <p:cNvCxnSpPr/>
          <p:nvPr userDrawn="1"/>
        </p:nvCxnSpPr>
        <p:spPr>
          <a:xfrm>
            <a:off x="241300" y="465138"/>
            <a:ext cx="11701463"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13" name="文本框 10">
            <a:hlinkClick r:id="rId4"/>
          </p:cNvPr>
          <p:cNvSpPr txBox="1"/>
          <p:nvPr userDrawn="1"/>
        </p:nvSpPr>
        <p:spPr>
          <a:xfrm>
            <a:off x="4953000" y="6538913"/>
            <a:ext cx="2278063" cy="276225"/>
          </a:xfrm>
          <a:prstGeom prst="rect">
            <a:avLst/>
          </a:prstGeom>
          <a:noFill/>
        </p:spPr>
        <p:txBody>
          <a:bodyPr>
            <a:spAutoFit/>
          </a:bodyPr>
          <a:lstStyle/>
          <a:p>
            <a:pPr algn="ctr" fontAlgn="auto">
              <a:spcBef>
                <a:spcPts val="0"/>
              </a:spcBef>
              <a:spcAft>
                <a:spcPts val="0"/>
              </a:spcAft>
              <a:defRPr/>
            </a:pPr>
            <a:r>
              <a:rPr lang="en-US" altLang="zh-CN" sz="1200" b="1" dirty="0">
                <a:solidFill>
                  <a:srgbClr val="00B050"/>
                </a:solidFill>
                <a:latin typeface="+mn-lt"/>
                <a:ea typeface="+mn-ea"/>
              </a:rPr>
              <a:t>@《</a:t>
            </a:r>
            <a:r>
              <a:rPr lang="zh-CN" altLang="en-US" sz="1200" b="1" dirty="0">
                <a:solidFill>
                  <a:srgbClr val="00B050"/>
                </a:solidFill>
                <a:latin typeface="+mn-lt"/>
                <a:ea typeface="+mn-ea"/>
              </a:rPr>
              <a:t>创新设计</a:t>
            </a:r>
            <a:r>
              <a:rPr lang="en-US" altLang="zh-CN" sz="1200" b="1" dirty="0">
                <a:solidFill>
                  <a:srgbClr val="00B050"/>
                </a:solidFill>
                <a:latin typeface="+mn-lt"/>
                <a:ea typeface="+mn-ea"/>
              </a:rPr>
              <a:t>》</a:t>
            </a:r>
            <a:endParaRPr lang="zh-CN" altLang="en-US" sz="1200" b="1" dirty="0">
              <a:solidFill>
                <a:srgbClr val="00B050"/>
              </a:solidFill>
              <a:latin typeface="+mn-lt"/>
              <a:ea typeface="+mn-ea"/>
            </a:endParaRPr>
          </a:p>
        </p:txBody>
      </p:sp>
      <p:sp>
        <p:nvSpPr>
          <p:cNvPr id="2" name="标题 1"/>
          <p:cNvSpPr>
            <a:spLocks noGrp="1"/>
          </p:cNvSpPr>
          <p:nvPr>
            <p:ph type="title"/>
          </p:nvPr>
        </p:nvSpPr>
        <p:spPr>
          <a:xfrm>
            <a:off x="241540" y="0"/>
            <a:ext cx="11701077" cy="465826"/>
          </a:xfrm>
        </p:spPr>
        <p:txBody>
          <a:bodyPr>
            <a:normAutofit/>
          </a:bodyPr>
          <a:lstStyle>
            <a:lvl1pPr algn="l">
              <a:defRPr sz="2000" b="1">
                <a:solidFill>
                  <a:schemeClr val="accent6"/>
                </a:solidFill>
              </a:defRPr>
            </a:lvl1pPr>
          </a:lstStyle>
          <a:p>
            <a:r>
              <a:rPr lang="zh-CN" altLang="en-US" dirty="0" smtClean="0"/>
              <a:t>单击此处编辑母版标题样式</a:t>
            </a:r>
            <a:endParaRPr lang="zh-CN" altLang="en-US" dirty="0"/>
          </a:p>
        </p:txBody>
      </p:sp>
      <p:sp>
        <p:nvSpPr>
          <p:cNvPr id="3" name="文本占位符 2"/>
          <p:cNvSpPr>
            <a:spLocks noGrp="1"/>
          </p:cNvSpPr>
          <p:nvPr>
            <p:ph type="body" idx="1"/>
          </p:nvPr>
        </p:nvSpPr>
        <p:spPr>
          <a:xfrm>
            <a:off x="241540" y="534838"/>
            <a:ext cx="11701077" cy="5911999"/>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smtClean="0"/>
              <a:t>单击此处编辑母版文本样式</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a:srcRect/>
          <a:stretch>
            <a:fillRect/>
          </a:stretch>
        </p:blipFill>
        <p:spPr bwMode="auto">
          <a:xfrm>
            <a:off x="3175" y="0"/>
            <a:ext cx="12188825" cy="6858000"/>
          </a:xfrm>
          <a:prstGeom prst="rect">
            <a:avLst/>
          </a:prstGeom>
          <a:noFill/>
          <a:ln w="9525">
            <a:noFill/>
            <a:miter lim="800000"/>
            <a:headEnd/>
            <a:tailEnd/>
          </a:ln>
        </p:spPr>
      </p:pic>
      <p:sp>
        <p:nvSpPr>
          <p:cNvPr id="3" name="文本框 7"/>
          <p:cNvSpPr txBox="1"/>
          <p:nvPr userDrawn="1"/>
        </p:nvSpPr>
        <p:spPr>
          <a:xfrm>
            <a:off x="433388" y="6500813"/>
            <a:ext cx="427037" cy="304800"/>
          </a:xfrm>
          <a:prstGeom prst="rect">
            <a:avLst/>
          </a:prstGeom>
          <a:noFill/>
        </p:spPr>
        <p:txBody>
          <a:bodyPr>
            <a:spAutoFit/>
          </a:bodyPr>
          <a:lstStyle/>
          <a:p>
            <a:pPr algn="ctr" fontAlgn="auto">
              <a:spcBef>
                <a:spcPts val="0"/>
              </a:spcBef>
              <a:spcAft>
                <a:spcPts val="0"/>
              </a:spcAft>
              <a:defRPr/>
            </a:pPr>
            <a:fld id="{A36CCB36-C457-42A7-B1AE-7C19132E218A}" type="slidenum">
              <a:rPr lang="zh-CN" altLang="en-US" sz="1400">
                <a:latin typeface="Times New Roman" panose="02020603050405020304" pitchFamily="18" charset="0"/>
                <a:ea typeface="+mn-ea"/>
                <a:cs typeface="Times New Roman" panose="02020603050405020304" pitchFamily="18" charset="0"/>
              </a:rPr>
              <a:pPr algn="ctr" fontAlgn="auto">
                <a:spcBef>
                  <a:spcPts val="0"/>
                </a:spcBef>
                <a:spcAft>
                  <a:spcPts val="0"/>
                </a:spcAft>
                <a:defRPr/>
              </a:pPr>
              <a:t>‹#›</a:t>
            </a:fld>
            <a:endParaRPr lang="zh-CN" altLang="en-US" sz="1400" dirty="0">
              <a:latin typeface="Times New Roman" panose="02020603050405020304" pitchFamily="18" charset="0"/>
              <a:ea typeface="+mn-ea"/>
              <a:cs typeface="Times New Roman" panose="02020603050405020304" pitchFamily="18" charset="0"/>
            </a:endParaRPr>
          </a:p>
        </p:txBody>
      </p:sp>
      <p:sp>
        <p:nvSpPr>
          <p:cNvPr id="4" name="矩形 8">
            <a:hlinkClick r:id="" action="ppaction://hlinkshowjump?jump=previousslide"/>
          </p:cNvPr>
          <p:cNvSpPr/>
          <p:nvPr userDrawn="1"/>
        </p:nvSpPr>
        <p:spPr>
          <a:xfrm>
            <a:off x="0" y="6280150"/>
            <a:ext cx="458788" cy="3683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 name="矩形 9">
            <a:hlinkClick r:id="" action="ppaction://hlinkshowjump?jump=nextslide"/>
          </p:cNvPr>
          <p:cNvSpPr/>
          <p:nvPr userDrawn="1"/>
        </p:nvSpPr>
        <p:spPr>
          <a:xfrm>
            <a:off x="835025" y="6280150"/>
            <a:ext cx="458788" cy="3683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pic>
        <p:nvPicPr>
          <p:cNvPr id="6" name="图片 6"/>
          <p:cNvPicPr>
            <a:picLocks noChangeAspect="1"/>
          </p:cNvPicPr>
          <p:nvPr userDrawn="1"/>
        </p:nvPicPr>
        <p:blipFill>
          <a:blip r:embed="rId3"/>
          <a:srcRect/>
          <a:stretch>
            <a:fillRect/>
          </a:stretch>
        </p:blipFill>
        <p:spPr bwMode="auto">
          <a:xfrm>
            <a:off x="992188" y="5872163"/>
            <a:ext cx="10204450" cy="66675"/>
          </a:xfrm>
          <a:prstGeom prst="rect">
            <a:avLst/>
          </a:prstGeom>
          <a:noFill/>
          <a:ln w="9525">
            <a:noFill/>
            <a:miter lim="800000"/>
            <a:headEnd/>
            <a:tailEnd/>
          </a:ln>
        </p:spPr>
      </p:pic>
      <p:pic>
        <p:nvPicPr>
          <p:cNvPr id="7" name="图片 5"/>
          <p:cNvPicPr>
            <a:picLocks noChangeAspect="1"/>
          </p:cNvPicPr>
          <p:nvPr userDrawn="1"/>
        </p:nvPicPr>
        <p:blipFill>
          <a:blip r:embed="rId4"/>
          <a:srcRect/>
          <a:stretch>
            <a:fillRect/>
          </a:stretch>
        </p:blipFill>
        <p:spPr bwMode="auto">
          <a:xfrm rot="20784402" flipH="1" flipV="1">
            <a:off x="7824788" y="3403600"/>
            <a:ext cx="4000500" cy="3602038"/>
          </a:xfrm>
          <a:prstGeom prst="rect">
            <a:avLst/>
          </a:prstGeom>
          <a:noFill/>
          <a:ln w="9525">
            <a:noFill/>
            <a:miter lim="800000"/>
            <a:headEnd/>
            <a:tailEnd/>
          </a:ln>
        </p:spPr>
      </p:pic>
      <p:sp>
        <p:nvSpPr>
          <p:cNvPr id="8" name="矩形 4"/>
          <p:cNvSpPr/>
          <p:nvPr userDrawn="1"/>
        </p:nvSpPr>
        <p:spPr>
          <a:xfrm>
            <a:off x="0" y="2489200"/>
            <a:ext cx="12192000" cy="823913"/>
          </a:xfrm>
          <a:prstGeom prst="rect">
            <a:avLst/>
          </a:prstGeom>
        </p:spPr>
        <p:txBody>
          <a:bodyPr>
            <a:spAutoFit/>
          </a:bodyPr>
          <a:lstStyle/>
          <a:p>
            <a:pPr algn="ctr" fontAlgn="auto">
              <a:spcBef>
                <a:spcPts val="0"/>
              </a:spcBef>
              <a:spcAft>
                <a:spcPts val="0"/>
              </a:spcAft>
              <a:defRPr/>
            </a:pPr>
            <a:r>
              <a:rPr lang="zh-CN" altLang="en-US" sz="4800" spc="300" dirty="0">
                <a:solidFill>
                  <a:srgbClr val="778495"/>
                </a:solidFill>
                <a:latin typeface="华文中宋" panose="02010600040101010101" pitchFamily="2" charset="-122"/>
                <a:ea typeface="华文中宋" panose="02010600040101010101" pitchFamily="2" charset="-122"/>
                <a:sym typeface="微软雅黑" panose="020B0503020204020204" pitchFamily="34" charset="-122"/>
              </a:rPr>
              <a:t>本节内容结束</a:t>
            </a:r>
          </a:p>
        </p:txBody>
      </p:sp>
      <p:grpSp>
        <p:nvGrpSpPr>
          <p:cNvPr id="9" name="组合 9"/>
          <p:cNvGrpSpPr>
            <a:grpSpLocks/>
          </p:cNvGrpSpPr>
          <p:nvPr userDrawn="1"/>
        </p:nvGrpSpPr>
        <p:grpSpPr bwMode="auto">
          <a:xfrm>
            <a:off x="3252788" y="6134100"/>
            <a:ext cx="5683250" cy="547688"/>
            <a:chOff x="2364896" y="6103024"/>
            <a:chExt cx="3913269" cy="423863"/>
          </a:xfrm>
        </p:grpSpPr>
        <p:pic>
          <p:nvPicPr>
            <p:cNvPr id="10" name="图片 7">
              <a:hlinkClick r:id="rId5"/>
            </p:cNvPr>
            <p:cNvPicPr>
              <a:picLocks noChangeAspect="1"/>
            </p:cNvPicPr>
            <p:nvPr userDrawn="1"/>
          </p:nvPicPr>
          <p:blipFill>
            <a:blip r:embed="rId6" cstate="print">
              <a:extLst>
                <a:ext uri="{28A0092B-C50C-407E-A947-70E740481C1C}"/>
              </a:extLst>
            </a:blip>
            <a:srcRect l="4062" t="9303" r="5006" b="29089"/>
            <a:stretch>
              <a:fillRect/>
            </a:stretch>
          </p:blipFill>
          <p:spPr bwMode="auto">
            <a:xfrm>
              <a:off x="2865834" y="6103024"/>
              <a:ext cx="3412331" cy="42386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1" name="图片 47" descr="未标题-1 拷贝.png"/>
            <p:cNvPicPr>
              <a:picLocks noChangeAspect="1"/>
            </p:cNvPicPr>
            <p:nvPr userDrawn="1"/>
          </p:nvPicPr>
          <p:blipFill>
            <a:blip r:embed="rId7"/>
            <a:srcRect/>
            <a:stretch>
              <a:fillRect/>
            </a:stretch>
          </p:blipFill>
          <p:spPr bwMode="auto">
            <a:xfrm>
              <a:off x="2364896" y="6109231"/>
              <a:ext cx="440528" cy="417656"/>
            </a:xfrm>
            <a:prstGeom prst="rect">
              <a:avLst/>
            </a:prstGeom>
            <a:noFill/>
            <a:ln w="9525">
              <a:noFill/>
              <a:miter lim="800000"/>
              <a:headEnd/>
              <a:tailEnd/>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838200" y="365125"/>
            <a:ext cx="105156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027" name="文本占位符 2"/>
          <p:cNvSpPr>
            <a:spLocks noGrp="1"/>
          </p:cNvSpPr>
          <p:nvPr>
            <p:ph type="body" idx="1"/>
          </p:nvPr>
        </p:nvSpPr>
        <p:spPr bwMode="auto">
          <a:xfrm>
            <a:off x="838200" y="1825625"/>
            <a:ext cx="105156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Tree>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Lst>
  <p:txStyles>
    <p:titleStyle>
      <a:lvl1pPr algn="l" rtl="0" eaLnBrk="0" fontAlgn="base" hangingPunct="0">
        <a:lnSpc>
          <a:spcPct val="90000"/>
        </a:lnSpc>
        <a:spcBef>
          <a:spcPct val="0"/>
        </a:spcBef>
        <a:spcAft>
          <a:spcPct val="0"/>
        </a:spcAft>
        <a:defRPr sz="4400" kern="1200">
          <a:solidFill>
            <a:schemeClr val="tx1"/>
          </a:solidFill>
          <a:latin typeface="Arial" charset="0"/>
          <a:ea typeface="+mj-ea"/>
          <a:cs typeface="+mj-cs"/>
        </a:defRPr>
      </a:lvl1pPr>
      <a:lvl2pPr algn="l" rtl="0" eaLnBrk="0" fontAlgn="base" hangingPunct="0">
        <a:lnSpc>
          <a:spcPct val="90000"/>
        </a:lnSpc>
        <a:spcBef>
          <a:spcPct val="0"/>
        </a:spcBef>
        <a:spcAft>
          <a:spcPct val="0"/>
        </a:spcAft>
        <a:defRPr sz="4400">
          <a:solidFill>
            <a:schemeClr val="tx1"/>
          </a:solidFill>
          <a:latin typeface="Arial" charset="0"/>
          <a:ea typeface="宋体" charset="-122"/>
        </a:defRPr>
      </a:lvl2pPr>
      <a:lvl3pPr algn="l" rtl="0" eaLnBrk="0" fontAlgn="base" hangingPunct="0">
        <a:lnSpc>
          <a:spcPct val="90000"/>
        </a:lnSpc>
        <a:spcBef>
          <a:spcPct val="0"/>
        </a:spcBef>
        <a:spcAft>
          <a:spcPct val="0"/>
        </a:spcAft>
        <a:defRPr sz="4400">
          <a:solidFill>
            <a:schemeClr val="tx1"/>
          </a:solidFill>
          <a:latin typeface="Arial" charset="0"/>
          <a:ea typeface="宋体" charset="-122"/>
        </a:defRPr>
      </a:lvl3pPr>
      <a:lvl4pPr algn="l" rtl="0" eaLnBrk="0" fontAlgn="base" hangingPunct="0">
        <a:lnSpc>
          <a:spcPct val="90000"/>
        </a:lnSpc>
        <a:spcBef>
          <a:spcPct val="0"/>
        </a:spcBef>
        <a:spcAft>
          <a:spcPct val="0"/>
        </a:spcAft>
        <a:defRPr sz="4400">
          <a:solidFill>
            <a:schemeClr val="tx1"/>
          </a:solidFill>
          <a:latin typeface="Arial" charset="0"/>
          <a:ea typeface="宋体" charset="-122"/>
        </a:defRPr>
      </a:lvl4pPr>
      <a:lvl5pPr algn="l" rtl="0" eaLnBrk="0" fontAlgn="base" hangingPunct="0">
        <a:lnSpc>
          <a:spcPct val="90000"/>
        </a:lnSpc>
        <a:spcBef>
          <a:spcPct val="0"/>
        </a:spcBef>
        <a:spcAft>
          <a:spcPct val="0"/>
        </a:spcAft>
        <a:defRPr sz="4400">
          <a:solidFill>
            <a:schemeClr val="tx1"/>
          </a:solidFill>
          <a:latin typeface="Arial" charset="0"/>
          <a:ea typeface="宋体" charset="-122"/>
        </a:defRPr>
      </a:lvl5pPr>
      <a:lvl6pPr marL="457200" algn="l" rtl="0" fontAlgn="base">
        <a:lnSpc>
          <a:spcPct val="90000"/>
        </a:lnSpc>
        <a:spcBef>
          <a:spcPct val="0"/>
        </a:spcBef>
        <a:spcAft>
          <a:spcPct val="0"/>
        </a:spcAft>
        <a:defRPr sz="4400">
          <a:solidFill>
            <a:schemeClr val="tx1"/>
          </a:solidFill>
          <a:latin typeface="Calibri Light"/>
          <a:ea typeface="宋体" charset="-122"/>
        </a:defRPr>
      </a:lvl6pPr>
      <a:lvl7pPr marL="914400" algn="l" rtl="0" fontAlgn="base">
        <a:lnSpc>
          <a:spcPct val="90000"/>
        </a:lnSpc>
        <a:spcBef>
          <a:spcPct val="0"/>
        </a:spcBef>
        <a:spcAft>
          <a:spcPct val="0"/>
        </a:spcAft>
        <a:defRPr sz="4400">
          <a:solidFill>
            <a:schemeClr val="tx1"/>
          </a:solidFill>
          <a:latin typeface="Calibri Light"/>
          <a:ea typeface="宋体" charset="-122"/>
        </a:defRPr>
      </a:lvl7pPr>
      <a:lvl8pPr marL="1371600" algn="l" rtl="0" fontAlgn="base">
        <a:lnSpc>
          <a:spcPct val="90000"/>
        </a:lnSpc>
        <a:spcBef>
          <a:spcPct val="0"/>
        </a:spcBef>
        <a:spcAft>
          <a:spcPct val="0"/>
        </a:spcAft>
        <a:defRPr sz="4400">
          <a:solidFill>
            <a:schemeClr val="tx1"/>
          </a:solidFill>
          <a:latin typeface="Calibri Light"/>
          <a:ea typeface="宋体" charset="-122"/>
        </a:defRPr>
      </a:lvl8pPr>
      <a:lvl9pPr marL="1828800" algn="l" rtl="0" fontAlgn="base">
        <a:lnSpc>
          <a:spcPct val="90000"/>
        </a:lnSpc>
        <a:spcBef>
          <a:spcPct val="0"/>
        </a:spcBef>
        <a:spcAft>
          <a:spcPct val="0"/>
        </a:spcAft>
        <a:defRPr sz="4400">
          <a:solidFill>
            <a:schemeClr val="tx1"/>
          </a:solidFill>
          <a:latin typeface="Calibri Light"/>
          <a:ea typeface="宋体" charset="-122"/>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Arial" charset="0"/>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Arial" charset="0"/>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Arial" charset="0"/>
          <a:ea typeface="+mn-ea"/>
          <a:cs typeface="+mn-cs"/>
        </a:defRPr>
      </a:lvl3pPr>
      <a:lvl4pPr marL="1600200" indent="-228600" algn="l" rtl="0" eaLnBrk="0" fontAlgn="base" hangingPunct="0">
        <a:lnSpc>
          <a:spcPct val="90000"/>
        </a:lnSpc>
        <a:spcBef>
          <a:spcPts val="500"/>
        </a:spcBef>
        <a:spcAft>
          <a:spcPct val="0"/>
        </a:spcAft>
        <a:buFont typeface="Arial" charset="0"/>
        <a:buChar char="•"/>
        <a:defRPr sz="2000" kern="1200">
          <a:solidFill>
            <a:schemeClr val="tx1"/>
          </a:solidFill>
          <a:latin typeface="Arial" charset="0"/>
          <a:ea typeface="+mn-ea"/>
          <a:cs typeface="+mn-cs"/>
        </a:defRPr>
      </a:lvl4pPr>
      <a:lvl5pPr marL="2057400" indent="-228600" algn="l" rtl="0" eaLnBrk="0" fontAlgn="base" hangingPunct="0">
        <a:lnSpc>
          <a:spcPct val="90000"/>
        </a:lnSpc>
        <a:spcBef>
          <a:spcPts val="500"/>
        </a:spcBef>
        <a:spcAft>
          <a:spcPct val="0"/>
        </a:spcAft>
        <a:buFont typeface="Arial" charset="0"/>
        <a:buChar char="•"/>
        <a:defRPr sz="2000" kern="1200">
          <a:solidFill>
            <a:schemeClr val="tx1"/>
          </a:solidFill>
          <a:latin typeface="Arial"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slide" Target="slide2.xml"/><Relationship Id="rId1" Type="http://schemas.openxmlformats.org/officeDocument/2006/relationships/slideLayout" Target="../slideLayouts/slideLayout1.xml"/><Relationship Id="rId4" Type="http://schemas.openxmlformats.org/officeDocument/2006/relationships/slide" Target="slide8.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标题 1"/>
          <p:cNvSpPr>
            <a:spLocks noGrp="1"/>
          </p:cNvSpPr>
          <p:nvPr>
            <p:ph type="title"/>
          </p:nvPr>
        </p:nvSpPr>
        <p:spPr>
          <a:xfrm>
            <a:off x="838200" y="4763"/>
            <a:ext cx="10515600" cy="771525"/>
          </a:xfrm>
        </p:spPr>
        <p:txBody>
          <a:bodyPr/>
          <a:lstStyle/>
          <a:p>
            <a:pPr eaLnBrk="1" hangingPunct="1"/>
            <a:r>
              <a:rPr lang="zh-CN" altLang="en-US" sz="3600" b="1" smtClean="0">
                <a:latin typeface="Calibri Light"/>
                <a:ea typeface="宋体" charset="-122"/>
              </a:rPr>
              <a:t>考点强化：牛顿第一定律的理解和应用</a:t>
            </a:r>
          </a:p>
        </p:txBody>
      </p:sp>
      <p:sp>
        <p:nvSpPr>
          <p:cNvPr id="11" name="Diamond 11">
            <a:hlinkClick r:id="rId2" action="ppaction://hlinksldjump"/>
          </p:cNvPr>
          <p:cNvSpPr/>
          <p:nvPr/>
        </p:nvSpPr>
        <p:spPr bwMode="auto">
          <a:xfrm>
            <a:off x="2765425" y="1365250"/>
            <a:ext cx="739775" cy="739775"/>
          </a:xfrm>
          <a:prstGeom prst="diamond">
            <a:avLst/>
          </a:prstGeom>
          <a:solidFill>
            <a:schemeClr val="accent2"/>
          </a:solidFill>
          <a:ln w="19050">
            <a:noFill/>
            <a:round/>
          </a:ln>
        </p:spPr>
        <p:txBody>
          <a:bodyPr wrap="none" anchor="ctr" anchorCtr="1">
            <a:normAutofit fontScale="92500" lnSpcReduction="20000"/>
          </a:bodyPr>
          <a:lstStyle/>
          <a:p>
            <a:pPr algn="ctr" fontAlgn="auto">
              <a:spcBef>
                <a:spcPts val="0"/>
              </a:spcBef>
              <a:spcAft>
                <a:spcPts val="0"/>
              </a:spcAft>
              <a:defRPr/>
            </a:pPr>
            <a:r>
              <a:rPr lang="en-US" altLang="zh-CN" sz="2400" b="1">
                <a:solidFill>
                  <a:schemeClr val="bg1"/>
                </a:solidFill>
                <a:latin typeface="Impact" panose="020B0806030902050204" pitchFamily="34" charset="0"/>
                <a:ea typeface="+mn-ea"/>
              </a:rPr>
              <a:t>01</a:t>
            </a:r>
          </a:p>
        </p:txBody>
      </p:sp>
      <p:sp>
        <p:nvSpPr>
          <p:cNvPr id="12" name="Diamond 12">
            <a:hlinkClick r:id="rId3" action="ppaction://hlinksldjump"/>
          </p:cNvPr>
          <p:cNvSpPr/>
          <p:nvPr/>
        </p:nvSpPr>
        <p:spPr bwMode="auto">
          <a:xfrm>
            <a:off x="2765425" y="2676525"/>
            <a:ext cx="739775" cy="739775"/>
          </a:xfrm>
          <a:prstGeom prst="diamond">
            <a:avLst/>
          </a:prstGeom>
          <a:solidFill>
            <a:schemeClr val="tx1">
              <a:lumMod val="65000"/>
              <a:lumOff val="35000"/>
            </a:schemeClr>
          </a:solidFill>
          <a:ln w="19050">
            <a:noFill/>
            <a:round/>
          </a:ln>
        </p:spPr>
        <p:txBody>
          <a:bodyPr wrap="none" anchor="ctr" anchorCtr="1">
            <a:normAutofit fontScale="92500" lnSpcReduction="20000"/>
          </a:bodyPr>
          <a:lstStyle/>
          <a:p>
            <a:pPr algn="ctr" fontAlgn="auto">
              <a:spcBef>
                <a:spcPts val="0"/>
              </a:spcBef>
              <a:spcAft>
                <a:spcPts val="0"/>
              </a:spcAft>
              <a:defRPr/>
            </a:pPr>
            <a:r>
              <a:rPr lang="en-US" altLang="zh-CN" sz="2400" b="1">
                <a:solidFill>
                  <a:schemeClr val="bg1"/>
                </a:solidFill>
                <a:latin typeface="Impact" panose="020B0806030902050204" pitchFamily="34" charset="0"/>
                <a:ea typeface="+mn-ea"/>
              </a:rPr>
              <a:t>02</a:t>
            </a:r>
          </a:p>
        </p:txBody>
      </p:sp>
      <p:sp>
        <p:nvSpPr>
          <p:cNvPr id="5124" name="Diamond 14">
            <a:hlinkClick r:id="rId4" action="ppaction://hlinksldjump"/>
          </p:cNvPr>
          <p:cNvSpPr>
            <a:spLocks noChangeArrowheads="1"/>
          </p:cNvSpPr>
          <p:nvPr/>
        </p:nvSpPr>
        <p:spPr bwMode="auto">
          <a:xfrm>
            <a:off x="2765425" y="3986213"/>
            <a:ext cx="739775" cy="739775"/>
          </a:xfrm>
          <a:prstGeom prst="diamond">
            <a:avLst/>
          </a:prstGeom>
          <a:solidFill>
            <a:srgbClr val="0000FF"/>
          </a:solidFill>
          <a:ln w="19050">
            <a:noFill/>
            <a:round/>
            <a:headEnd/>
            <a:tailEnd/>
          </a:ln>
        </p:spPr>
        <p:txBody>
          <a:bodyPr wrap="none" anchor="ctr" anchorCtr="1"/>
          <a:lstStyle/>
          <a:p>
            <a:pPr algn="ctr">
              <a:lnSpc>
                <a:spcPct val="80000"/>
              </a:lnSpc>
            </a:pPr>
            <a:r>
              <a:rPr lang="en-US" altLang="zh-CN" sz="2200" b="1">
                <a:solidFill>
                  <a:schemeClr val="bg1"/>
                </a:solidFill>
                <a:latin typeface="Impact" pitchFamily="34" charset="0"/>
              </a:rPr>
              <a:t>03</a:t>
            </a:r>
          </a:p>
        </p:txBody>
      </p:sp>
      <p:grpSp>
        <p:nvGrpSpPr>
          <p:cNvPr id="5125" name="Group 22"/>
          <p:cNvGrpSpPr>
            <a:grpSpLocks/>
          </p:cNvGrpSpPr>
          <p:nvPr/>
        </p:nvGrpSpPr>
        <p:grpSpPr bwMode="auto">
          <a:xfrm>
            <a:off x="3582988" y="1220788"/>
            <a:ext cx="8304212" cy="1020762"/>
            <a:chOff x="3943833" y="-55144"/>
            <a:chExt cx="8193674" cy="2002003"/>
          </a:xfrm>
        </p:grpSpPr>
        <p:sp>
          <p:nvSpPr>
            <p:cNvPr id="5132" name="TextBox 23">
              <a:hlinkClick r:id="rId2" action="ppaction://hlinksldjump"/>
            </p:cNvPr>
            <p:cNvSpPr txBox="1">
              <a:spLocks noChangeArrowheads="1"/>
            </p:cNvSpPr>
            <p:nvPr/>
          </p:nvSpPr>
          <p:spPr bwMode="auto">
            <a:xfrm>
              <a:off x="3943833" y="-55144"/>
              <a:ext cx="3005861" cy="2002003"/>
            </a:xfrm>
            <a:prstGeom prst="rect">
              <a:avLst/>
            </a:prstGeom>
            <a:noFill/>
            <a:ln w="9525">
              <a:noFill/>
              <a:miter lim="800000"/>
              <a:headEnd/>
              <a:tailEnd/>
            </a:ln>
          </p:spPr>
          <p:txBody>
            <a:bodyPr wrap="none" lIns="360000" tIns="0" rIns="0" bIns="0" anchor="ctr"/>
            <a:lstStyle/>
            <a:p>
              <a:r>
                <a:rPr lang="zh-CN" altLang="en-US" sz="2000" b="1">
                  <a:solidFill>
                    <a:srgbClr val="ED7D31"/>
                  </a:solidFill>
                  <a:latin typeface="Calibri" pitchFamily="34" charset="0"/>
                </a:rPr>
                <a:t>课堂互动</a:t>
              </a:r>
            </a:p>
          </p:txBody>
        </p:sp>
        <p:sp>
          <p:nvSpPr>
            <p:cNvPr id="5133" name="TextBox 24"/>
            <p:cNvSpPr txBox="1">
              <a:spLocks noChangeArrowheads="1"/>
            </p:cNvSpPr>
            <p:nvPr/>
          </p:nvSpPr>
          <p:spPr bwMode="auto">
            <a:xfrm>
              <a:off x="6949694" y="-55144"/>
              <a:ext cx="5187813" cy="1977095"/>
            </a:xfrm>
            <a:prstGeom prst="rect">
              <a:avLst/>
            </a:prstGeom>
            <a:noFill/>
            <a:ln w="9525">
              <a:noFill/>
              <a:miter lim="800000"/>
              <a:headEnd/>
              <a:tailEnd/>
            </a:ln>
          </p:spPr>
          <p:txBody>
            <a:bodyPr lIns="360000" tIns="0" rIns="0" bIns="0" anchor="ctr"/>
            <a:lstStyle/>
            <a:p>
              <a:pPr>
                <a:lnSpc>
                  <a:spcPct val="120000"/>
                </a:lnSpc>
              </a:pPr>
              <a:r>
                <a:rPr lang="zh-CN" altLang="en-US">
                  <a:solidFill>
                    <a:srgbClr val="000000"/>
                  </a:solidFill>
                  <a:latin typeface="Calibri" pitchFamily="34" charset="0"/>
                </a:rPr>
                <a:t> </a:t>
              </a:r>
            </a:p>
          </p:txBody>
        </p:sp>
      </p:grpSp>
      <p:grpSp>
        <p:nvGrpSpPr>
          <p:cNvPr id="5126" name="Group 25"/>
          <p:cNvGrpSpPr>
            <a:grpSpLocks/>
          </p:cNvGrpSpPr>
          <p:nvPr/>
        </p:nvGrpSpPr>
        <p:grpSpPr bwMode="auto">
          <a:xfrm>
            <a:off x="3582988" y="2474913"/>
            <a:ext cx="8304212" cy="1008062"/>
            <a:chOff x="3943835" y="76699"/>
            <a:chExt cx="8193672" cy="1852422"/>
          </a:xfrm>
        </p:grpSpPr>
        <p:sp>
          <p:nvSpPr>
            <p:cNvPr id="5130" name="TextBox 26">
              <a:hlinkClick r:id="rId3" action="ppaction://hlinksldjump"/>
            </p:cNvPr>
            <p:cNvSpPr txBox="1">
              <a:spLocks noChangeArrowheads="1"/>
            </p:cNvSpPr>
            <p:nvPr/>
          </p:nvSpPr>
          <p:spPr bwMode="auto">
            <a:xfrm>
              <a:off x="3943835" y="117540"/>
              <a:ext cx="3005860" cy="1811581"/>
            </a:xfrm>
            <a:prstGeom prst="rect">
              <a:avLst/>
            </a:prstGeom>
            <a:noFill/>
            <a:ln w="9525">
              <a:noFill/>
              <a:miter lim="800000"/>
              <a:headEnd/>
              <a:tailEnd/>
            </a:ln>
          </p:spPr>
          <p:txBody>
            <a:bodyPr wrap="none" lIns="360000" tIns="0" rIns="0" bIns="0" anchor="ctr"/>
            <a:lstStyle/>
            <a:p>
              <a:r>
                <a:rPr lang="zh-CN" altLang="en-US" sz="2000" b="1">
                  <a:solidFill>
                    <a:srgbClr val="595959"/>
                  </a:solidFill>
                  <a:latin typeface="Calibri" pitchFamily="34" charset="0"/>
                </a:rPr>
                <a:t>多维训练</a:t>
              </a:r>
            </a:p>
          </p:txBody>
        </p:sp>
        <p:sp>
          <p:nvSpPr>
            <p:cNvPr id="5131" name="TextBox 27"/>
            <p:cNvSpPr txBox="1">
              <a:spLocks noChangeArrowheads="1"/>
            </p:cNvSpPr>
            <p:nvPr/>
          </p:nvSpPr>
          <p:spPr bwMode="auto">
            <a:xfrm>
              <a:off x="6949695" y="76699"/>
              <a:ext cx="5187812" cy="1852422"/>
            </a:xfrm>
            <a:prstGeom prst="rect">
              <a:avLst/>
            </a:prstGeom>
            <a:noFill/>
            <a:ln w="9525">
              <a:noFill/>
              <a:miter lim="800000"/>
              <a:headEnd/>
              <a:tailEnd/>
            </a:ln>
          </p:spPr>
          <p:txBody>
            <a:bodyPr lIns="360000" tIns="0" rIns="0" bIns="0" anchor="ctr"/>
            <a:lstStyle/>
            <a:p>
              <a:pPr>
                <a:lnSpc>
                  <a:spcPct val="120000"/>
                </a:lnSpc>
              </a:pPr>
              <a:r>
                <a:rPr lang="zh-CN" altLang="en-US">
                  <a:solidFill>
                    <a:srgbClr val="000000"/>
                  </a:solidFill>
                  <a:latin typeface="Calibri" pitchFamily="34" charset="0"/>
                </a:rPr>
                <a:t> </a:t>
              </a:r>
            </a:p>
          </p:txBody>
        </p:sp>
      </p:grpSp>
      <p:grpSp>
        <p:nvGrpSpPr>
          <p:cNvPr id="5127" name="Group 21"/>
          <p:cNvGrpSpPr>
            <a:grpSpLocks/>
          </p:cNvGrpSpPr>
          <p:nvPr/>
        </p:nvGrpSpPr>
        <p:grpSpPr bwMode="auto">
          <a:xfrm>
            <a:off x="3582988" y="3729038"/>
            <a:ext cx="8304212" cy="1196975"/>
            <a:chOff x="3943831" y="29578"/>
            <a:chExt cx="10802972" cy="1532186"/>
          </a:xfrm>
        </p:grpSpPr>
        <p:sp>
          <p:nvSpPr>
            <p:cNvPr id="5128" name="TextBox 19">
              <a:hlinkClick r:id="rId4" action="ppaction://hlinksldjump"/>
            </p:cNvPr>
            <p:cNvSpPr txBox="1">
              <a:spLocks noChangeArrowheads="1"/>
            </p:cNvSpPr>
            <p:nvPr/>
          </p:nvSpPr>
          <p:spPr bwMode="auto">
            <a:xfrm>
              <a:off x="3943831" y="223397"/>
              <a:ext cx="3962574" cy="1149652"/>
            </a:xfrm>
            <a:prstGeom prst="rect">
              <a:avLst/>
            </a:prstGeom>
            <a:noFill/>
            <a:ln w="9525">
              <a:noFill/>
              <a:miter lim="800000"/>
              <a:headEnd/>
              <a:tailEnd/>
            </a:ln>
          </p:spPr>
          <p:txBody>
            <a:bodyPr wrap="none" lIns="360000" tIns="0" rIns="0" bIns="0" anchor="ctr"/>
            <a:lstStyle/>
            <a:p>
              <a:r>
                <a:rPr lang="zh-CN" altLang="en-US" sz="2000" b="1">
                  <a:solidFill>
                    <a:srgbClr val="0000FF"/>
                  </a:solidFill>
                  <a:latin typeface="Calibri" pitchFamily="34" charset="0"/>
                </a:rPr>
                <a:t>备选训练</a:t>
              </a:r>
            </a:p>
          </p:txBody>
        </p:sp>
        <p:sp>
          <p:nvSpPr>
            <p:cNvPr id="5129" name="TextBox 20"/>
            <p:cNvSpPr txBox="1">
              <a:spLocks noChangeArrowheads="1"/>
            </p:cNvSpPr>
            <p:nvPr/>
          </p:nvSpPr>
          <p:spPr bwMode="auto">
            <a:xfrm>
              <a:off x="7906917" y="29578"/>
              <a:ext cx="6839886" cy="1532186"/>
            </a:xfrm>
            <a:prstGeom prst="rect">
              <a:avLst/>
            </a:prstGeom>
            <a:noFill/>
            <a:ln w="9525">
              <a:noFill/>
              <a:miter lim="800000"/>
              <a:headEnd/>
              <a:tailEnd/>
            </a:ln>
          </p:spPr>
          <p:txBody>
            <a:bodyPr lIns="360000" tIns="0" rIns="0" bIns="0" anchor="ctr"/>
            <a:lstStyle/>
            <a:p>
              <a:pPr>
                <a:lnSpc>
                  <a:spcPct val="120000"/>
                </a:lnSpc>
              </a:pPr>
              <a:r>
                <a:rPr lang="zh-CN" altLang="en-US">
                  <a:solidFill>
                    <a:srgbClr val="000000"/>
                  </a:solidFill>
                  <a:latin typeface="Calibri" pitchFamily="34" charset="0"/>
                </a:rPr>
                <a:t> </a:t>
              </a:r>
            </a:p>
          </p:txBody>
        </p:sp>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标题 1"/>
          <p:cNvSpPr>
            <a:spLocks noGrp="1"/>
          </p:cNvSpPr>
          <p:nvPr>
            <p:ph type="title" idx="4294967295"/>
          </p:nvPr>
        </p:nvSpPr>
        <p:spPr>
          <a:xfrm>
            <a:off x="241300" y="0"/>
            <a:ext cx="11701463" cy="465138"/>
          </a:xfrm>
        </p:spPr>
        <p:txBody>
          <a:bodyPr/>
          <a:lstStyle/>
          <a:p>
            <a:pPr eaLnBrk="1" hangingPunct="1"/>
            <a:r>
              <a:rPr lang="zh-CN" altLang="en-US" sz="2000" b="1" smtClean="0">
                <a:solidFill>
                  <a:srgbClr val="70AD47"/>
                </a:solidFill>
                <a:latin typeface="Calibri Light"/>
                <a:ea typeface="宋体" charset="-122"/>
              </a:rPr>
              <a:t>备选训练</a:t>
            </a:r>
          </a:p>
        </p:txBody>
      </p:sp>
      <p:pic>
        <p:nvPicPr>
          <p:cNvPr id="141314" name="Picture 32"/>
          <p:cNvPicPr>
            <a:picLocks noChangeAspect="1" noChangeArrowheads="1"/>
          </p:cNvPicPr>
          <p:nvPr/>
        </p:nvPicPr>
        <p:blipFill>
          <a:blip r:embed="rId2"/>
          <a:srcRect/>
          <a:stretch>
            <a:fillRect/>
          </a:stretch>
        </p:blipFill>
        <p:spPr bwMode="auto">
          <a:xfrm>
            <a:off x="1943100" y="2201863"/>
            <a:ext cx="8410575" cy="1666875"/>
          </a:xfrm>
          <a:prstGeom prst="rect">
            <a:avLst/>
          </a:prstGeom>
          <a:noFill/>
          <a:ln w="9525">
            <a:noFill/>
            <a:miter lim="800000"/>
            <a:headEnd/>
            <a:tailEnd/>
          </a:ln>
        </p:spPr>
      </p:pic>
      <p:sp>
        <p:nvSpPr>
          <p:cNvPr id="141315" name="文本占位符 2"/>
          <p:cNvSpPr>
            <a:spLocks/>
          </p:cNvSpPr>
          <p:nvPr/>
        </p:nvSpPr>
        <p:spPr bwMode="auto">
          <a:xfrm>
            <a:off x="254000" y="598488"/>
            <a:ext cx="11557000" cy="4473575"/>
          </a:xfrm>
          <a:prstGeom prst="rect">
            <a:avLst/>
          </a:prstGeom>
          <a:noFill/>
          <a:ln w="9525">
            <a:noFill/>
            <a:miter lim="800000"/>
            <a:headEnd/>
            <a:tailEnd/>
          </a:ln>
        </p:spPr>
        <p:txBody>
          <a:bodyPr>
            <a:spAutoFit/>
          </a:bodyPr>
          <a:lstStyle/>
          <a:p>
            <a:pPr algn="just">
              <a:lnSpc>
                <a:spcPct val="120000"/>
              </a:lnSpc>
              <a:buFont typeface="Arial" charset="0"/>
              <a:buNone/>
            </a:pPr>
            <a:r>
              <a:rPr lang="en-US" altLang="zh-CN" sz="2400">
                <a:solidFill>
                  <a:srgbClr val="000000"/>
                </a:solidFill>
                <a:latin typeface="Times New Roman" pitchFamily="18" charset="0"/>
                <a:ea typeface="微软雅黑" pitchFamily="34" charset="-122"/>
                <a:cs typeface="Times New Roman" pitchFamily="18" charset="0"/>
              </a:rPr>
              <a:t>3</a:t>
            </a:r>
            <a:r>
              <a:rPr lang="zh-CN" altLang="en-US" sz="2400">
                <a:solidFill>
                  <a:srgbClr val="000000"/>
                </a:solidFill>
                <a:latin typeface="Times New Roman" pitchFamily="18" charset="0"/>
                <a:ea typeface="微软雅黑" pitchFamily="34" charset="-122"/>
                <a:cs typeface="Times New Roman" pitchFamily="18" charset="0"/>
              </a:rPr>
              <a:t>．</a:t>
            </a:r>
            <a:r>
              <a:rPr lang="en-US" altLang="zh-CN" sz="2400">
                <a:solidFill>
                  <a:srgbClr val="000000"/>
                </a:solidFill>
                <a:latin typeface="Times New Roman" pitchFamily="18" charset="0"/>
                <a:ea typeface="微软雅黑" pitchFamily="34" charset="-122"/>
                <a:cs typeface="Times New Roman" pitchFamily="18" charset="0"/>
              </a:rPr>
              <a:t>(2017·</a:t>
            </a:r>
            <a:r>
              <a:rPr lang="zh-CN" altLang="en-US" sz="2400">
                <a:solidFill>
                  <a:srgbClr val="000000"/>
                </a:solidFill>
                <a:latin typeface="Times New Roman" pitchFamily="18" charset="0"/>
                <a:ea typeface="微软雅黑" pitchFamily="34" charset="-122"/>
                <a:cs typeface="Times New Roman" pitchFamily="18" charset="0"/>
              </a:rPr>
              <a:t>上海单科</a:t>
            </a:r>
            <a:r>
              <a:rPr lang="en-US" altLang="zh-CN" sz="2400">
                <a:solidFill>
                  <a:srgbClr val="000000"/>
                </a:solidFill>
                <a:latin typeface="Times New Roman" pitchFamily="18" charset="0"/>
                <a:ea typeface="微软雅黑" pitchFamily="34" charset="-122"/>
                <a:cs typeface="Times New Roman" pitchFamily="18" charset="0"/>
              </a:rPr>
              <a:t>)</a:t>
            </a:r>
            <a:r>
              <a:rPr lang="zh-CN" altLang="en-US" sz="2400">
                <a:solidFill>
                  <a:srgbClr val="000000"/>
                </a:solidFill>
                <a:latin typeface="Times New Roman" pitchFamily="18" charset="0"/>
                <a:ea typeface="微软雅黑" pitchFamily="34" charset="-122"/>
                <a:cs typeface="Times New Roman" pitchFamily="18" charset="0"/>
              </a:rPr>
              <a:t>一碗水置于火车车厢内的水平桌面上。当火车向右做匀减速运动时，水面形状接近于图</a:t>
            </a:r>
            <a:r>
              <a:rPr lang="en-US" altLang="zh-CN" sz="2400">
                <a:solidFill>
                  <a:srgbClr val="000000"/>
                </a:solidFill>
                <a:latin typeface="Times New Roman" pitchFamily="18" charset="0"/>
                <a:ea typeface="微软雅黑" pitchFamily="34" charset="-122"/>
                <a:cs typeface="Times New Roman" pitchFamily="18" charset="0"/>
              </a:rPr>
              <a:t>(</a:t>
            </a:r>
            <a:r>
              <a:rPr lang="zh-CN" altLang="en-US" sz="2400">
                <a:solidFill>
                  <a:srgbClr val="000000"/>
                </a:solidFill>
                <a:latin typeface="Times New Roman" pitchFamily="18" charset="0"/>
                <a:ea typeface="微软雅黑" pitchFamily="34" charset="-122"/>
                <a:cs typeface="Times New Roman" pitchFamily="18" charset="0"/>
              </a:rPr>
              <a:t>　　</a:t>
            </a:r>
            <a:r>
              <a:rPr lang="en-US" altLang="zh-CN" sz="2400">
                <a:solidFill>
                  <a:srgbClr val="000000"/>
                </a:solidFill>
                <a:latin typeface="Times New Roman" pitchFamily="18" charset="0"/>
                <a:ea typeface="微软雅黑" pitchFamily="34" charset="-122"/>
                <a:cs typeface="Times New Roman" pitchFamily="18" charset="0"/>
              </a:rPr>
              <a:t>)</a:t>
            </a:r>
          </a:p>
          <a:p>
            <a:pPr algn="just">
              <a:lnSpc>
                <a:spcPct val="120000"/>
              </a:lnSpc>
              <a:buFont typeface="Arial" charset="0"/>
              <a:buNone/>
            </a:pPr>
            <a:endParaRPr lang="zh-CN" altLang="en-US" sz="2400">
              <a:solidFill>
                <a:srgbClr val="000000"/>
              </a:solidFill>
              <a:latin typeface="Times New Roman" pitchFamily="18" charset="0"/>
              <a:ea typeface="微软雅黑" pitchFamily="34" charset="-122"/>
              <a:cs typeface="Times New Roman" pitchFamily="18" charset="0"/>
            </a:endParaRPr>
          </a:p>
          <a:p>
            <a:pPr algn="just">
              <a:lnSpc>
                <a:spcPct val="120000"/>
              </a:lnSpc>
              <a:buFont typeface="Arial" charset="0"/>
              <a:buNone/>
            </a:pPr>
            <a:endParaRPr lang="zh-CN" altLang="en-US" sz="2400">
              <a:solidFill>
                <a:srgbClr val="000000"/>
              </a:solidFill>
              <a:latin typeface="Times New Roman" pitchFamily="18" charset="0"/>
              <a:ea typeface="微软雅黑" pitchFamily="34" charset="-122"/>
              <a:cs typeface="Times New Roman" pitchFamily="18" charset="0"/>
            </a:endParaRPr>
          </a:p>
          <a:p>
            <a:pPr algn="just">
              <a:lnSpc>
                <a:spcPct val="120000"/>
              </a:lnSpc>
              <a:buFont typeface="Arial" charset="0"/>
              <a:buNone/>
            </a:pPr>
            <a:endParaRPr lang="zh-CN" altLang="en-US" sz="2400">
              <a:solidFill>
                <a:srgbClr val="000000"/>
              </a:solidFill>
              <a:latin typeface="Times New Roman" pitchFamily="18" charset="0"/>
              <a:ea typeface="微软雅黑" pitchFamily="34" charset="-122"/>
              <a:cs typeface="Times New Roman" pitchFamily="18" charset="0"/>
            </a:endParaRPr>
          </a:p>
          <a:p>
            <a:pPr algn="just">
              <a:lnSpc>
                <a:spcPct val="120000"/>
              </a:lnSpc>
              <a:buFont typeface="Arial" charset="0"/>
              <a:buNone/>
            </a:pPr>
            <a:endParaRPr lang="zh-CN" altLang="en-US" sz="2400">
              <a:solidFill>
                <a:srgbClr val="000000"/>
              </a:solidFill>
              <a:latin typeface="Times New Roman" pitchFamily="18" charset="0"/>
              <a:ea typeface="微软雅黑" pitchFamily="34" charset="-122"/>
              <a:cs typeface="Times New Roman" pitchFamily="18" charset="0"/>
            </a:endParaRPr>
          </a:p>
          <a:p>
            <a:pPr algn="just">
              <a:lnSpc>
                <a:spcPct val="120000"/>
              </a:lnSpc>
              <a:buFont typeface="Arial" charset="0"/>
              <a:buNone/>
            </a:pPr>
            <a:endParaRPr lang="zh-CN" altLang="en-US" sz="2400">
              <a:solidFill>
                <a:srgbClr val="000000"/>
              </a:solidFill>
              <a:latin typeface="Times New Roman" pitchFamily="18" charset="0"/>
              <a:ea typeface="微软雅黑" pitchFamily="34" charset="-122"/>
              <a:cs typeface="Times New Roman" pitchFamily="18" charset="0"/>
            </a:endParaRPr>
          </a:p>
          <a:p>
            <a:pPr algn="just">
              <a:lnSpc>
                <a:spcPct val="120000"/>
              </a:lnSpc>
              <a:buFont typeface="Arial" charset="0"/>
              <a:buNone/>
            </a:pPr>
            <a:endParaRPr lang="zh-CN" altLang="en-US" sz="2400">
              <a:solidFill>
                <a:srgbClr val="0000FF"/>
              </a:solidFill>
              <a:latin typeface="Times New Roman" pitchFamily="18" charset="0"/>
              <a:ea typeface="微软雅黑" pitchFamily="34" charset="-122"/>
              <a:cs typeface="Times New Roman" pitchFamily="18" charset="0"/>
            </a:endParaRPr>
          </a:p>
          <a:p>
            <a:pPr algn="just">
              <a:lnSpc>
                <a:spcPct val="120000"/>
              </a:lnSpc>
              <a:buFont typeface="Arial" charset="0"/>
              <a:buNone/>
            </a:pPr>
            <a:endParaRPr lang="zh-CN" altLang="en-US" sz="2400">
              <a:solidFill>
                <a:srgbClr val="0000FF"/>
              </a:solidFill>
              <a:latin typeface="Times New Roman" pitchFamily="18" charset="0"/>
              <a:ea typeface="微软雅黑" pitchFamily="34" charset="-122"/>
              <a:cs typeface="Times New Roman" pitchFamily="18" charset="0"/>
            </a:endParaRPr>
          </a:p>
          <a:p>
            <a:pPr algn="just">
              <a:lnSpc>
                <a:spcPct val="120000"/>
              </a:lnSpc>
              <a:buFont typeface="Arial" charset="0"/>
              <a:buNone/>
            </a:pPr>
            <a:endParaRPr lang="zh-CN" altLang="en-US" sz="2400">
              <a:solidFill>
                <a:srgbClr val="0000FF"/>
              </a:solidFill>
              <a:latin typeface="Times New Roman" pitchFamily="18" charset="0"/>
              <a:ea typeface="微软雅黑" pitchFamily="34" charset="-122"/>
              <a:cs typeface="Times New Roman" pitchFamily="18" charset="0"/>
            </a:endParaRPr>
          </a:p>
        </p:txBody>
      </p:sp>
      <p:sp>
        <p:nvSpPr>
          <p:cNvPr id="4" name="Text Box 21"/>
          <p:cNvSpPr txBox="1">
            <a:spLocks noChangeArrowheads="1"/>
          </p:cNvSpPr>
          <p:nvPr/>
        </p:nvSpPr>
        <p:spPr bwMode="auto">
          <a:xfrm>
            <a:off x="254000" y="4716463"/>
            <a:ext cx="11557000" cy="1844675"/>
          </a:xfrm>
          <a:prstGeom prst="rect">
            <a:avLst/>
          </a:prstGeom>
          <a:noFill/>
          <a:ln w="63500" cmpd="thinThick">
            <a:noFill/>
            <a:miter lim="800000"/>
            <a:headEnd/>
            <a:tailEnd/>
          </a:ln>
        </p:spPr>
        <p:txBody>
          <a:bodyPr>
            <a:spAutoFit/>
          </a:bodyPr>
          <a:lstStyle/>
          <a:p>
            <a:pPr algn="just">
              <a:lnSpc>
                <a:spcPct val="120000"/>
              </a:lnSpc>
              <a:buFont typeface="Arial" charset="0"/>
              <a:buNone/>
            </a:pPr>
            <a:r>
              <a:rPr lang="zh-CN" altLang="en-US" sz="2400">
                <a:solidFill>
                  <a:srgbClr val="0000FF"/>
                </a:solidFill>
                <a:latin typeface="微软雅黑" pitchFamily="34" charset="-122"/>
                <a:ea typeface="微软雅黑" pitchFamily="34" charset="-122"/>
                <a:sym typeface="微软雅黑" pitchFamily="34" charset="-122"/>
              </a:rPr>
              <a:t>解析</a:t>
            </a:r>
            <a:r>
              <a:rPr lang="zh-CN" altLang="en-US" sz="2400">
                <a:solidFill>
                  <a:srgbClr val="000000"/>
                </a:solidFill>
                <a:latin typeface="Times New Roman" pitchFamily="18" charset="0"/>
                <a:ea typeface="微软雅黑" pitchFamily="34" charset="-122"/>
                <a:cs typeface="Times New Roman" pitchFamily="18" charset="0"/>
              </a:rPr>
              <a:t>当火车向右做匀减速运动时</a:t>
            </a:r>
            <a:r>
              <a:rPr lang="zh-CN" altLang="en-US" sz="2400">
                <a:solidFill>
                  <a:srgbClr val="000000"/>
                </a:solidFill>
                <a:latin typeface="Times New Roman" pitchFamily="18" charset="0"/>
                <a:ea typeface="微软雅黑" pitchFamily="34" charset="-122"/>
                <a:cs typeface="仿宋_GB2312" pitchFamily="49" charset="-122"/>
              </a:rPr>
              <a:t>，</a:t>
            </a:r>
            <a:r>
              <a:rPr lang="zh-CN" altLang="en-US" sz="2400">
                <a:solidFill>
                  <a:srgbClr val="000000"/>
                </a:solidFill>
                <a:latin typeface="Times New Roman" pitchFamily="18" charset="0"/>
                <a:ea typeface="微软雅黑" pitchFamily="34" charset="-122"/>
                <a:cs typeface="Times New Roman" pitchFamily="18" charset="0"/>
              </a:rPr>
              <a:t>碗内的水由于惯性</a:t>
            </a:r>
            <a:r>
              <a:rPr lang="zh-CN" altLang="en-US" sz="2400">
                <a:solidFill>
                  <a:srgbClr val="000000"/>
                </a:solidFill>
                <a:latin typeface="Times New Roman" pitchFamily="18" charset="0"/>
                <a:ea typeface="微软雅黑" pitchFamily="34" charset="-122"/>
                <a:cs typeface="仿宋_GB2312" pitchFamily="49" charset="-122"/>
              </a:rPr>
              <a:t>，</a:t>
            </a:r>
            <a:r>
              <a:rPr lang="zh-CN" altLang="en-US" sz="2400">
                <a:solidFill>
                  <a:srgbClr val="000000"/>
                </a:solidFill>
                <a:latin typeface="Times New Roman" pitchFamily="18" charset="0"/>
                <a:ea typeface="微软雅黑" pitchFamily="34" charset="-122"/>
                <a:cs typeface="Times New Roman" pitchFamily="18" charset="0"/>
              </a:rPr>
              <a:t>保持原来较大的速度向右运动</a:t>
            </a:r>
            <a:r>
              <a:rPr lang="zh-CN" altLang="en-US" sz="2400">
                <a:solidFill>
                  <a:srgbClr val="000000"/>
                </a:solidFill>
                <a:latin typeface="Times New Roman" pitchFamily="18" charset="0"/>
                <a:ea typeface="微软雅黑" pitchFamily="34" charset="-122"/>
                <a:cs typeface="仿宋_GB2312" pitchFamily="49" charset="-122"/>
              </a:rPr>
              <a:t>，</a:t>
            </a:r>
            <a:r>
              <a:rPr lang="zh-CN" altLang="en-US" sz="2400">
                <a:solidFill>
                  <a:srgbClr val="000000"/>
                </a:solidFill>
                <a:latin typeface="Times New Roman" pitchFamily="18" charset="0"/>
                <a:ea typeface="微软雅黑" pitchFamily="34" charset="-122"/>
                <a:cs typeface="Times New Roman" pitchFamily="18" charset="0"/>
              </a:rPr>
              <a:t>则只有图</a:t>
            </a:r>
            <a:r>
              <a:rPr lang="en-US" altLang="zh-CN" sz="2400">
                <a:solidFill>
                  <a:srgbClr val="000000"/>
                </a:solidFill>
                <a:latin typeface="Times New Roman" pitchFamily="18" charset="0"/>
                <a:ea typeface="微软雅黑" pitchFamily="34" charset="-122"/>
                <a:cs typeface="Times New Roman" pitchFamily="18" charset="0"/>
              </a:rPr>
              <a:t>A</a:t>
            </a:r>
            <a:r>
              <a:rPr lang="zh-CN" altLang="en-US" sz="2400">
                <a:solidFill>
                  <a:srgbClr val="000000"/>
                </a:solidFill>
                <a:latin typeface="Times New Roman" pitchFamily="18" charset="0"/>
                <a:ea typeface="微软雅黑" pitchFamily="34" charset="-122"/>
                <a:cs typeface="Times New Roman" pitchFamily="18" charset="0"/>
              </a:rPr>
              <a:t>所示的情形符合要求</a:t>
            </a:r>
            <a:r>
              <a:rPr lang="zh-CN" altLang="en-US" sz="2400">
                <a:solidFill>
                  <a:srgbClr val="000000"/>
                </a:solidFill>
                <a:latin typeface="Times New Roman" pitchFamily="18" charset="0"/>
                <a:ea typeface="微软雅黑" pitchFamily="34" charset="-122"/>
                <a:cs typeface="仿宋_GB2312" pitchFamily="49" charset="-122"/>
              </a:rPr>
              <a:t>，</a:t>
            </a:r>
            <a:r>
              <a:rPr lang="zh-CN" altLang="en-US" sz="2400">
                <a:solidFill>
                  <a:srgbClr val="000000"/>
                </a:solidFill>
                <a:latin typeface="Times New Roman" pitchFamily="18" charset="0"/>
                <a:ea typeface="微软雅黑" pitchFamily="34" charset="-122"/>
                <a:cs typeface="Times New Roman" pitchFamily="18" charset="0"/>
              </a:rPr>
              <a:t>故选项</a:t>
            </a:r>
            <a:r>
              <a:rPr lang="en-US" altLang="zh-CN" sz="2400">
                <a:solidFill>
                  <a:srgbClr val="000000"/>
                </a:solidFill>
                <a:latin typeface="Times New Roman" pitchFamily="18" charset="0"/>
                <a:ea typeface="微软雅黑" pitchFamily="34" charset="-122"/>
                <a:cs typeface="Times New Roman" pitchFamily="18" charset="0"/>
              </a:rPr>
              <a:t>A</a:t>
            </a:r>
            <a:r>
              <a:rPr lang="zh-CN" altLang="en-US" sz="2400">
                <a:solidFill>
                  <a:srgbClr val="000000"/>
                </a:solidFill>
                <a:latin typeface="Times New Roman" pitchFamily="18" charset="0"/>
                <a:ea typeface="微软雅黑" pitchFamily="34" charset="-122"/>
                <a:cs typeface="Times New Roman" pitchFamily="18" charset="0"/>
              </a:rPr>
              <a:t>正确。</a:t>
            </a:r>
          </a:p>
          <a:p>
            <a:pPr algn="just">
              <a:lnSpc>
                <a:spcPct val="120000"/>
              </a:lnSpc>
              <a:buFont typeface="Arial" charset="0"/>
              <a:buNone/>
            </a:pPr>
            <a:r>
              <a:rPr lang="zh-CN" altLang="en-US" sz="2400">
                <a:solidFill>
                  <a:srgbClr val="0000FF"/>
                </a:solidFill>
                <a:latin typeface="Times New Roman" pitchFamily="18" charset="0"/>
                <a:ea typeface="微软雅黑" pitchFamily="34" charset="-122"/>
                <a:cs typeface="Times New Roman" pitchFamily="18" charset="0"/>
              </a:rPr>
              <a:t>答案　</a:t>
            </a:r>
            <a:r>
              <a:rPr lang="en-US" altLang="zh-CN" sz="2400">
                <a:solidFill>
                  <a:srgbClr val="0000FF"/>
                </a:solidFill>
                <a:latin typeface="Times New Roman" pitchFamily="18" charset="0"/>
                <a:ea typeface="微软雅黑" pitchFamily="34" charset="-122"/>
                <a:cs typeface="Times New Roman" pitchFamily="18" charset="0"/>
              </a:rPr>
              <a:t>A</a:t>
            </a:r>
            <a:endParaRPr lang="zh-CN" altLang="en-US" sz="2400">
              <a:solidFill>
                <a:srgbClr val="0000FF"/>
              </a:solidFill>
              <a:latin typeface="Times New Roman" pitchFamily="18" charset="0"/>
              <a:ea typeface="微软雅黑" pitchFamily="34" charset="-122"/>
              <a:cs typeface="Times New Roman" pitchFamily="18" charset="0"/>
            </a:endParaRPr>
          </a:p>
          <a:p>
            <a:pPr algn="just">
              <a:lnSpc>
                <a:spcPct val="120000"/>
              </a:lnSpc>
              <a:buFont typeface="Arial" charset="0"/>
              <a:buNone/>
            </a:pPr>
            <a:endParaRPr lang="en-US" altLang="zh-CN" sz="2400">
              <a:solidFill>
                <a:srgbClr val="0000FF"/>
              </a:solidFill>
              <a:latin typeface="Times New Roman" pitchFamily="18" charset="0"/>
              <a:ea typeface="微软雅黑" pitchFamily="34" charset="-122"/>
              <a:sym typeface="微软雅黑" pitchFamily="34" charset="-122"/>
            </a:endParaRPr>
          </a:p>
        </p:txBody>
      </p:sp>
      <p:sp>
        <p:nvSpPr>
          <p:cNvPr id="10285" name="Oval 45"/>
          <p:cNvSpPr>
            <a:spLocks noChangeArrowheads="1"/>
          </p:cNvSpPr>
          <p:nvPr/>
        </p:nvSpPr>
        <p:spPr bwMode="auto">
          <a:xfrm>
            <a:off x="2563813" y="3586163"/>
            <a:ext cx="215900" cy="215900"/>
          </a:xfrm>
          <a:prstGeom prst="ellipse">
            <a:avLst/>
          </a:prstGeom>
          <a:solidFill>
            <a:srgbClr val="FF0000"/>
          </a:solidFill>
          <a:ln w="9525">
            <a:solidFill>
              <a:srgbClr val="FF0000"/>
            </a:solidFill>
            <a:round/>
            <a:headEnd/>
            <a:tailEnd/>
          </a:ln>
        </p:spPr>
        <p:txBody>
          <a:bodyPr wrap="none" anchor="ctr"/>
          <a:lstStyle/>
          <a:p>
            <a:endParaRPr lang="zh-CN" altLang="en-US"/>
          </a:p>
        </p:txBody>
      </p:sp>
      <p:sp>
        <p:nvSpPr>
          <p:cNvPr id="10289" name="Oval 49"/>
          <p:cNvSpPr>
            <a:spLocks noChangeArrowheads="1"/>
          </p:cNvSpPr>
          <p:nvPr/>
        </p:nvSpPr>
        <p:spPr bwMode="auto">
          <a:xfrm>
            <a:off x="9040813" y="3586163"/>
            <a:ext cx="215900" cy="215900"/>
          </a:xfrm>
          <a:prstGeom prst="ellipse">
            <a:avLst/>
          </a:prstGeom>
          <a:noFill/>
          <a:ln w="9525">
            <a:solidFill>
              <a:srgbClr val="FF0000"/>
            </a:solidFill>
            <a:round/>
            <a:headEnd/>
            <a:tailEnd/>
          </a:ln>
        </p:spPr>
        <p:txBody>
          <a:bodyPr wrap="none" anchor="ctr"/>
          <a:lstStyle/>
          <a:p>
            <a:endParaRPr lang="zh-CN" altLang="en-US"/>
          </a:p>
        </p:txBody>
      </p:sp>
      <p:sp>
        <p:nvSpPr>
          <p:cNvPr id="10290" name="Oval 50"/>
          <p:cNvSpPr>
            <a:spLocks noChangeArrowheads="1"/>
          </p:cNvSpPr>
          <p:nvPr/>
        </p:nvSpPr>
        <p:spPr bwMode="auto">
          <a:xfrm>
            <a:off x="6881813" y="3586163"/>
            <a:ext cx="215900" cy="215900"/>
          </a:xfrm>
          <a:prstGeom prst="ellipse">
            <a:avLst/>
          </a:prstGeom>
          <a:noFill/>
          <a:ln w="9525">
            <a:solidFill>
              <a:srgbClr val="FF0000"/>
            </a:solidFill>
            <a:round/>
            <a:headEnd/>
            <a:tailEnd/>
          </a:ln>
        </p:spPr>
        <p:txBody>
          <a:bodyPr wrap="none" anchor="ctr"/>
          <a:lstStyle/>
          <a:p>
            <a:endParaRPr lang="zh-CN" altLang="en-US"/>
          </a:p>
        </p:txBody>
      </p:sp>
      <p:sp>
        <p:nvSpPr>
          <p:cNvPr id="10291" name="Oval 51"/>
          <p:cNvSpPr>
            <a:spLocks noChangeArrowheads="1"/>
          </p:cNvSpPr>
          <p:nvPr/>
        </p:nvSpPr>
        <p:spPr bwMode="auto">
          <a:xfrm>
            <a:off x="4722813" y="3586163"/>
            <a:ext cx="215900" cy="215900"/>
          </a:xfrm>
          <a:prstGeom prst="ellipse">
            <a:avLst/>
          </a:prstGeom>
          <a:noFill/>
          <a:ln w="9525">
            <a:solidFill>
              <a:srgbClr val="FF0000"/>
            </a:solidFill>
            <a:round/>
            <a:headEnd/>
            <a:tailEnd/>
          </a:ln>
        </p:spPr>
        <p:txBody>
          <a:bodyPr wrap="none" anchor="ctr"/>
          <a:lstStyle/>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0285"/>
                                        </p:tgtEl>
                                        <p:attrNameLst>
                                          <p:attrName>style.visibility</p:attrName>
                                        </p:attrNameLst>
                                      </p:cBhvr>
                                      <p:to>
                                        <p:strVal val="visible"/>
                                      </p:to>
                                    </p:set>
                                    <p:animEffect transition="in" filter="wipe(up)">
                                      <p:cBhvr>
                                        <p:cTn id="7" dur="500"/>
                                        <p:tgtEl>
                                          <p:spTgt spid="10285"/>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0289"/>
                                        </p:tgtEl>
                                        <p:attrNameLst>
                                          <p:attrName>style.visibility</p:attrName>
                                        </p:attrNameLst>
                                      </p:cBhvr>
                                      <p:to>
                                        <p:strVal val="visible"/>
                                      </p:to>
                                    </p:set>
                                    <p:animEffect transition="in" filter="wipe(up)">
                                      <p:cBhvr>
                                        <p:cTn id="10" dur="500"/>
                                        <p:tgtEl>
                                          <p:spTgt spid="10289"/>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10290"/>
                                        </p:tgtEl>
                                        <p:attrNameLst>
                                          <p:attrName>style.visibility</p:attrName>
                                        </p:attrNameLst>
                                      </p:cBhvr>
                                      <p:to>
                                        <p:strVal val="visible"/>
                                      </p:to>
                                    </p:set>
                                    <p:animEffect transition="in" filter="wipe(up)">
                                      <p:cBhvr>
                                        <p:cTn id="13" dur="500"/>
                                        <p:tgtEl>
                                          <p:spTgt spid="10290"/>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10291"/>
                                        </p:tgtEl>
                                        <p:attrNameLst>
                                          <p:attrName>style.visibility</p:attrName>
                                        </p:attrNameLst>
                                      </p:cBhvr>
                                      <p:to>
                                        <p:strVal val="visible"/>
                                      </p:to>
                                    </p:set>
                                    <p:animEffect transition="in" filter="wipe(up)">
                                      <p:cBhvr>
                                        <p:cTn id="16" dur="500"/>
                                        <p:tgtEl>
                                          <p:spTgt spid="10291"/>
                                        </p:tgtEl>
                                      </p:cBhvr>
                                    </p:animEffect>
                                  </p:childTnLst>
                                </p:cTn>
                              </p:par>
                            </p:childTnLst>
                          </p:cTn>
                        </p:par>
                        <p:par>
                          <p:cTn id="17" fill="hold">
                            <p:stCondLst>
                              <p:cond delay="500"/>
                            </p:stCondLst>
                            <p:childTnLst>
                              <p:par>
                                <p:cTn id="18" presetID="1" presetClass="entr" presetSubtype="0" fill="hold" grpId="0" nodeType="afterEffect">
                                  <p:stCondLst>
                                    <p:cond delay="0"/>
                                  </p:stCondLst>
                                  <p:childTnLst>
                                    <p:set>
                                      <p:cBhvr>
                                        <p:cTn id="19"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285" grpId="0" animBg="1"/>
      <p:bldP spid="10289" grpId="0" animBg="1"/>
      <p:bldP spid="10290" grpId="0" animBg="1"/>
      <p:bldP spid="1029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2337" name="图片 2"/>
          <p:cNvPicPr>
            <a:picLocks noChangeAspect="1"/>
          </p:cNvPicPr>
          <p:nvPr/>
        </p:nvPicPr>
        <p:blipFill>
          <a:blip r:embed="rId2"/>
          <a:srcRect/>
          <a:stretch>
            <a:fillRect/>
          </a:stretch>
        </p:blipFill>
        <p:spPr bwMode="auto">
          <a:xfrm rot="-815598" flipH="1" flipV="1">
            <a:off x="7824788" y="3403600"/>
            <a:ext cx="4000500" cy="36020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标题 1"/>
          <p:cNvSpPr>
            <a:spLocks noGrp="1"/>
          </p:cNvSpPr>
          <p:nvPr>
            <p:ph type="title"/>
          </p:nvPr>
        </p:nvSpPr>
        <p:spPr>
          <a:xfrm>
            <a:off x="241300" y="0"/>
            <a:ext cx="11701463" cy="465138"/>
          </a:xfrm>
        </p:spPr>
        <p:txBody>
          <a:bodyPr/>
          <a:lstStyle/>
          <a:p>
            <a:pPr eaLnBrk="1" hangingPunct="1"/>
            <a:r>
              <a:rPr lang="zh-CN" altLang="en-US" smtClean="0">
                <a:solidFill>
                  <a:srgbClr val="70AD47"/>
                </a:solidFill>
                <a:latin typeface="Calibri Light"/>
                <a:ea typeface="宋体" charset="-122"/>
              </a:rPr>
              <a:t>课堂互动</a:t>
            </a:r>
          </a:p>
        </p:txBody>
      </p:sp>
      <p:sp>
        <p:nvSpPr>
          <p:cNvPr id="9220" name="文本占位符 2"/>
          <p:cNvSpPr>
            <a:spLocks/>
          </p:cNvSpPr>
          <p:nvPr/>
        </p:nvSpPr>
        <p:spPr bwMode="auto">
          <a:xfrm>
            <a:off x="254000" y="549275"/>
            <a:ext cx="11557000" cy="4489450"/>
          </a:xfrm>
          <a:prstGeom prst="rect">
            <a:avLst/>
          </a:prstGeom>
          <a:noFill/>
          <a:ln w="9525">
            <a:noFill/>
            <a:miter lim="800000"/>
            <a:headEnd/>
            <a:tailEnd/>
          </a:ln>
        </p:spPr>
        <p:txBody>
          <a:bodyPr lIns="0" tIns="0" rIns="0" bIns="0">
            <a:spAutoFit/>
          </a:bodyPr>
          <a:lstStyle/>
          <a:p>
            <a:pPr indent="263525" algn="just">
              <a:lnSpc>
                <a:spcPct val="150000"/>
              </a:lnSpc>
              <a:buFont typeface="Arial" charset="0"/>
              <a:buNone/>
            </a:pPr>
            <a:r>
              <a:rPr lang="en-US" altLang="zh-CN" sz="2800">
                <a:solidFill>
                  <a:srgbClr val="0000FF"/>
                </a:solidFill>
                <a:latin typeface="Times New Roman" pitchFamily="18" charset="0"/>
                <a:ea typeface="微软雅黑" pitchFamily="34" charset="-122"/>
                <a:cs typeface="Times New Roman" pitchFamily="18" charset="0"/>
              </a:rPr>
              <a:t>1</a:t>
            </a:r>
            <a:r>
              <a:rPr lang="zh-CN" altLang="en-US" sz="2800">
                <a:solidFill>
                  <a:srgbClr val="0000FF"/>
                </a:solidFill>
                <a:latin typeface="Times New Roman" pitchFamily="18" charset="0"/>
                <a:ea typeface="微软雅黑" pitchFamily="34" charset="-122"/>
                <a:cs typeface="Times New Roman" pitchFamily="18" charset="0"/>
              </a:rPr>
              <a:t>．惯性的两种表现形式</a:t>
            </a:r>
            <a:endParaRPr lang="zh-CN" altLang="en-US" sz="2800">
              <a:solidFill>
                <a:srgbClr val="000000"/>
              </a:solidFill>
              <a:latin typeface="Times New Roman" pitchFamily="18" charset="0"/>
              <a:ea typeface="微软雅黑" pitchFamily="34" charset="-122"/>
              <a:cs typeface="Times New Roman" pitchFamily="18" charset="0"/>
            </a:endParaRPr>
          </a:p>
          <a:p>
            <a:pPr indent="263525" algn="just">
              <a:lnSpc>
                <a:spcPct val="150000"/>
              </a:lnSpc>
              <a:buFont typeface="Arial" charset="0"/>
              <a:buNone/>
            </a:pPr>
            <a:r>
              <a:rPr lang="en-US" altLang="zh-CN" sz="2800">
                <a:solidFill>
                  <a:srgbClr val="000000"/>
                </a:solidFill>
                <a:latin typeface="Times New Roman" pitchFamily="18" charset="0"/>
                <a:ea typeface="微软雅黑" pitchFamily="34" charset="-122"/>
                <a:cs typeface="Times New Roman" pitchFamily="18" charset="0"/>
              </a:rPr>
              <a:t>(1)</a:t>
            </a:r>
            <a:r>
              <a:rPr lang="zh-CN" altLang="en-US" sz="2800">
                <a:solidFill>
                  <a:srgbClr val="000000"/>
                </a:solidFill>
                <a:latin typeface="Times New Roman" pitchFamily="18" charset="0"/>
                <a:ea typeface="微软雅黑" pitchFamily="34" charset="-122"/>
                <a:cs typeface="Times New Roman" pitchFamily="18" charset="0"/>
              </a:rPr>
              <a:t>物体的惯性总是以保持“原状”或反抗“改变”两种形式表现出来。</a:t>
            </a:r>
          </a:p>
          <a:p>
            <a:pPr indent="263525" algn="just">
              <a:lnSpc>
                <a:spcPct val="150000"/>
              </a:lnSpc>
              <a:buFont typeface="Arial" charset="0"/>
              <a:buNone/>
            </a:pPr>
            <a:r>
              <a:rPr lang="en-US" altLang="zh-CN" sz="2800">
                <a:solidFill>
                  <a:srgbClr val="000000"/>
                </a:solidFill>
                <a:latin typeface="Times New Roman" pitchFamily="18" charset="0"/>
                <a:ea typeface="微软雅黑" pitchFamily="34" charset="-122"/>
                <a:cs typeface="Times New Roman" pitchFamily="18" charset="0"/>
              </a:rPr>
              <a:t>(2)</a:t>
            </a:r>
            <a:r>
              <a:rPr lang="zh-CN" altLang="en-US" sz="2800">
                <a:solidFill>
                  <a:srgbClr val="000000"/>
                </a:solidFill>
                <a:latin typeface="Times New Roman" pitchFamily="18" charset="0"/>
                <a:ea typeface="微软雅黑" pitchFamily="34" charset="-122"/>
                <a:cs typeface="Times New Roman" pitchFamily="18" charset="0"/>
              </a:rPr>
              <a:t>物体在不受外力或所受的合外力为零时，惯性表现为使物体保持原来的运动状态不变</a:t>
            </a:r>
            <a:r>
              <a:rPr lang="en-US" altLang="zh-CN" sz="2800">
                <a:solidFill>
                  <a:srgbClr val="000000"/>
                </a:solidFill>
                <a:latin typeface="Times New Roman" pitchFamily="18" charset="0"/>
                <a:ea typeface="微软雅黑" pitchFamily="34" charset="-122"/>
                <a:cs typeface="Times New Roman" pitchFamily="18" charset="0"/>
              </a:rPr>
              <a:t>(</a:t>
            </a:r>
            <a:r>
              <a:rPr lang="zh-CN" altLang="en-US" sz="2800">
                <a:solidFill>
                  <a:srgbClr val="000000"/>
                </a:solidFill>
                <a:latin typeface="Times New Roman" pitchFamily="18" charset="0"/>
                <a:ea typeface="微软雅黑" pitchFamily="34" charset="-122"/>
                <a:cs typeface="Times New Roman" pitchFamily="18" charset="0"/>
              </a:rPr>
              <a:t>静止或匀速直线运动</a:t>
            </a:r>
            <a:r>
              <a:rPr lang="en-US" altLang="zh-CN" sz="2800">
                <a:solidFill>
                  <a:srgbClr val="000000"/>
                </a:solidFill>
                <a:latin typeface="Times New Roman" pitchFamily="18" charset="0"/>
                <a:ea typeface="微软雅黑" pitchFamily="34" charset="-122"/>
                <a:cs typeface="Times New Roman" pitchFamily="18" charset="0"/>
              </a:rPr>
              <a:t>)</a:t>
            </a:r>
            <a:r>
              <a:rPr lang="zh-CN" altLang="en-US" sz="2800">
                <a:solidFill>
                  <a:srgbClr val="000000"/>
                </a:solidFill>
                <a:latin typeface="Times New Roman" pitchFamily="18" charset="0"/>
                <a:ea typeface="微软雅黑" pitchFamily="34" charset="-122"/>
                <a:cs typeface="Times New Roman" pitchFamily="18" charset="0"/>
              </a:rPr>
              <a:t>。</a:t>
            </a:r>
          </a:p>
          <a:p>
            <a:pPr indent="263525" algn="just">
              <a:lnSpc>
                <a:spcPct val="150000"/>
              </a:lnSpc>
              <a:buFont typeface="Arial" charset="0"/>
              <a:buNone/>
            </a:pPr>
            <a:r>
              <a:rPr lang="en-US" altLang="zh-CN" sz="2800">
                <a:solidFill>
                  <a:srgbClr val="0000FF"/>
                </a:solidFill>
                <a:latin typeface="Times New Roman" pitchFamily="18" charset="0"/>
                <a:ea typeface="微软雅黑" pitchFamily="34" charset="-122"/>
                <a:cs typeface="Times New Roman" pitchFamily="18" charset="0"/>
              </a:rPr>
              <a:t>2</a:t>
            </a:r>
            <a:r>
              <a:rPr lang="zh-CN" altLang="en-US" sz="2800">
                <a:solidFill>
                  <a:srgbClr val="0000FF"/>
                </a:solidFill>
                <a:latin typeface="Times New Roman" pitchFamily="18" charset="0"/>
                <a:ea typeface="微软雅黑" pitchFamily="34" charset="-122"/>
                <a:cs typeface="Times New Roman" pitchFamily="18" charset="0"/>
              </a:rPr>
              <a:t>．与牛顿第二定律的对比</a:t>
            </a:r>
          </a:p>
          <a:p>
            <a:pPr indent="263525">
              <a:lnSpc>
                <a:spcPct val="150000"/>
              </a:lnSpc>
              <a:buFont typeface="Arial" charset="0"/>
              <a:buNone/>
            </a:pPr>
            <a:r>
              <a:rPr lang="zh-CN" altLang="en-US" sz="2800">
                <a:solidFill>
                  <a:srgbClr val="000000"/>
                </a:solidFill>
                <a:latin typeface="Times New Roman" pitchFamily="18" charset="0"/>
                <a:ea typeface="微软雅黑" pitchFamily="34" charset="-122"/>
                <a:cs typeface="Times New Roman" pitchFamily="18" charset="0"/>
              </a:rPr>
              <a:t>牛顿第一定律是经过科学抽象、归纳推理总结出来的，而牛顿第二定律是一条实验定律。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9220">
                                            <p:txEl>
                                              <p:pRg st="1" end="1"/>
                                            </p:txEl>
                                          </p:spTgt>
                                        </p:tgtEl>
                                        <p:attrNameLst>
                                          <p:attrName>style.visibility</p:attrName>
                                        </p:attrNameLst>
                                      </p:cBhvr>
                                      <p:to>
                                        <p:strVal val="visible"/>
                                      </p:to>
                                    </p:set>
                                    <p:animEffect transition="in" filter="strips(downRight)">
                                      <p:cBhvr>
                                        <p:cTn id="7" dur="500"/>
                                        <p:tgtEl>
                                          <p:spTgt spid="9220">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9220">
                                            <p:txEl>
                                              <p:pRg st="2" end="2"/>
                                            </p:txEl>
                                          </p:spTgt>
                                        </p:tgtEl>
                                        <p:attrNameLst>
                                          <p:attrName>style.visibility</p:attrName>
                                        </p:attrNameLst>
                                      </p:cBhvr>
                                      <p:to>
                                        <p:strVal val="visible"/>
                                      </p:to>
                                    </p:set>
                                    <p:animEffect transition="in" filter="strips(downRight)">
                                      <p:cBhvr>
                                        <p:cTn id="12" dur="500"/>
                                        <p:tgtEl>
                                          <p:spTgt spid="922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9220">
                                            <p:txEl>
                                              <p:pRg st="4" end="4"/>
                                            </p:txEl>
                                          </p:spTgt>
                                        </p:tgtEl>
                                        <p:attrNameLst>
                                          <p:attrName>style.visibility</p:attrName>
                                        </p:attrNameLst>
                                      </p:cBhvr>
                                      <p:to>
                                        <p:strVal val="visible"/>
                                      </p:to>
                                    </p:set>
                                    <p:animEffect transition="in" filter="strips(downRight)">
                                      <p:cBhvr>
                                        <p:cTn id="17" dur="500"/>
                                        <p:tgtEl>
                                          <p:spTgt spid="922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0" grpId="0" build="p"/>
    </p:bldLst>
  </p:timing>
</p:sld>
</file>

<file path=ppt/slides/slide3.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7170" name="Rectangle 4"/>
          <p:cNvSpPr>
            <a:spLocks noChangeArrowheads="1"/>
          </p:cNvSpPr>
          <p:nvPr/>
        </p:nvSpPr>
        <p:spPr bwMode="auto">
          <a:xfrm>
            <a:off x="0" y="477838"/>
            <a:ext cx="12192000" cy="5995987"/>
          </a:xfrm>
          <a:prstGeom prst="rect">
            <a:avLst/>
          </a:prstGeom>
          <a:solidFill>
            <a:schemeClr val="accent2"/>
          </a:solidFill>
          <a:ln w="9525">
            <a:solidFill>
              <a:schemeClr val="tx1"/>
            </a:solidFill>
            <a:miter lim="800000"/>
            <a:headEnd/>
            <a:tailEnd/>
          </a:ln>
        </p:spPr>
        <p:txBody>
          <a:bodyPr wrap="none" anchor="ctr"/>
          <a:lstStyle/>
          <a:p>
            <a:endParaRPr lang="zh-CN" altLang="en-US"/>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23" name="标题 1"/>
          <p:cNvSpPr>
            <a:spLocks noGrp="1"/>
          </p:cNvSpPr>
          <p:nvPr>
            <p:ph type="title"/>
          </p:nvPr>
        </p:nvSpPr>
        <p:spPr>
          <a:xfrm>
            <a:off x="241300" y="0"/>
            <a:ext cx="11701463" cy="465138"/>
          </a:xfrm>
        </p:spPr>
        <p:txBody>
          <a:bodyPr/>
          <a:lstStyle/>
          <a:p>
            <a:pPr eaLnBrk="1" hangingPunct="1"/>
            <a:r>
              <a:rPr lang="zh-CN" altLang="en-US" smtClean="0">
                <a:solidFill>
                  <a:srgbClr val="70AD47"/>
                </a:solidFill>
                <a:latin typeface="Calibri Light"/>
                <a:ea typeface="宋体" charset="-122"/>
              </a:rPr>
              <a:t>多维训练</a:t>
            </a:r>
          </a:p>
        </p:txBody>
      </p:sp>
      <p:sp>
        <p:nvSpPr>
          <p:cNvPr id="10333" name="Text Box 13"/>
          <p:cNvSpPr txBox="1">
            <a:spLocks noChangeArrowheads="1"/>
          </p:cNvSpPr>
          <p:nvPr/>
        </p:nvSpPr>
        <p:spPr bwMode="auto">
          <a:xfrm>
            <a:off x="254000" y="587375"/>
            <a:ext cx="11557000" cy="2701925"/>
          </a:xfrm>
          <a:prstGeom prst="rect">
            <a:avLst/>
          </a:prstGeom>
          <a:noFill/>
          <a:ln w="9525">
            <a:noFill/>
            <a:miter lim="800000"/>
            <a:headEnd/>
            <a:tailEnd/>
          </a:ln>
        </p:spPr>
        <p:txBody>
          <a:bodyPr lIns="35941" tIns="35941" rIns="35941" bIns="35941">
            <a:spAutoFit/>
          </a:bodyPr>
          <a:lstStyle/>
          <a:p>
            <a:pPr indent="266700" eaLnBrk="0" hangingPunct="0">
              <a:lnSpc>
                <a:spcPct val="120000"/>
              </a:lnSpc>
              <a:buFont typeface="Arial" charset="0"/>
              <a:buNone/>
            </a:pPr>
            <a:r>
              <a:rPr lang="en-US" altLang="zh-CN" sz="2400">
                <a:solidFill>
                  <a:srgbClr val="000000"/>
                </a:solidFill>
                <a:latin typeface="Times New Roman" pitchFamily="18" charset="0"/>
                <a:ea typeface="微软雅黑" pitchFamily="34" charset="-122"/>
                <a:cs typeface="Courier New" pitchFamily="49" charset="0"/>
                <a:sym typeface="Times New Roman" pitchFamily="18" charset="0"/>
              </a:rPr>
              <a:t>1</a:t>
            </a:r>
            <a:r>
              <a:rPr lang="zh-CN" altLang="en-US" sz="2400">
                <a:solidFill>
                  <a:srgbClr val="000000"/>
                </a:solidFill>
                <a:latin typeface="Times New Roman" pitchFamily="18" charset="0"/>
                <a:ea typeface="微软雅黑" pitchFamily="34" charset="-122"/>
                <a:cs typeface="Times New Roman" pitchFamily="18" charset="0"/>
                <a:sym typeface="Times New Roman" pitchFamily="18" charset="0"/>
              </a:rPr>
              <a:t>．</a:t>
            </a:r>
            <a:r>
              <a:rPr lang="en-US" altLang="zh-CN" sz="2400">
                <a:solidFill>
                  <a:srgbClr val="000000"/>
                </a:solidFill>
                <a:latin typeface="Times New Roman" pitchFamily="18" charset="0"/>
                <a:ea typeface="微软雅黑" pitchFamily="34" charset="-122"/>
                <a:cs typeface="Courier New" pitchFamily="49" charset="0"/>
                <a:sym typeface="Times New Roman" pitchFamily="18" charset="0"/>
              </a:rPr>
              <a:t>(2019·</a:t>
            </a:r>
            <a:r>
              <a:rPr lang="zh-CN" altLang="en-US" sz="2400">
                <a:solidFill>
                  <a:srgbClr val="000000"/>
                </a:solidFill>
                <a:latin typeface="Times New Roman" pitchFamily="18" charset="0"/>
                <a:ea typeface="微软雅黑" pitchFamily="34" charset="-122"/>
                <a:cs typeface="Times New Roman" pitchFamily="18" charset="0"/>
                <a:sym typeface="Times New Roman" pitchFamily="18" charset="0"/>
              </a:rPr>
              <a:t>浙江舟山模拟</a:t>
            </a:r>
            <a:r>
              <a:rPr lang="en-US" altLang="zh-CN" sz="2400">
                <a:solidFill>
                  <a:srgbClr val="000000"/>
                </a:solidFill>
                <a:latin typeface="Times New Roman" pitchFamily="18" charset="0"/>
                <a:ea typeface="微软雅黑" pitchFamily="34" charset="-122"/>
                <a:cs typeface="Courier New" pitchFamily="49" charset="0"/>
                <a:sym typeface="Times New Roman" pitchFamily="18" charset="0"/>
              </a:rPr>
              <a:t>)</a:t>
            </a:r>
            <a:r>
              <a:rPr lang="zh-CN" altLang="en-US" sz="2400">
                <a:solidFill>
                  <a:srgbClr val="000000"/>
                </a:solidFill>
                <a:latin typeface="Times New Roman" pitchFamily="18" charset="0"/>
                <a:ea typeface="微软雅黑" pitchFamily="34" charset="-122"/>
                <a:cs typeface="Times New Roman" pitchFamily="18" charset="0"/>
                <a:sym typeface="Times New Roman" pitchFamily="18" charset="0"/>
              </a:rPr>
              <a:t>关于牛顿第一定律，下列说法中正确的是</a:t>
            </a:r>
            <a:r>
              <a:rPr lang="en-US" altLang="zh-CN" sz="2400">
                <a:solidFill>
                  <a:srgbClr val="000000"/>
                </a:solidFill>
                <a:latin typeface="Times New Roman" pitchFamily="18" charset="0"/>
                <a:ea typeface="微软雅黑" pitchFamily="34" charset="-122"/>
                <a:cs typeface="Courier New" pitchFamily="49" charset="0"/>
                <a:sym typeface="Times New Roman" pitchFamily="18" charset="0"/>
              </a:rPr>
              <a:t>(</a:t>
            </a:r>
            <a:r>
              <a:rPr lang="zh-CN" altLang="en-US" sz="2400">
                <a:solidFill>
                  <a:srgbClr val="000000"/>
                </a:solidFill>
                <a:latin typeface="Times New Roman" pitchFamily="18" charset="0"/>
                <a:ea typeface="微软雅黑" pitchFamily="34" charset="-122"/>
                <a:cs typeface="Times New Roman" pitchFamily="18" charset="0"/>
                <a:sym typeface="Times New Roman" pitchFamily="18" charset="0"/>
              </a:rPr>
              <a:t>　　</a:t>
            </a:r>
            <a:r>
              <a:rPr lang="en-US" altLang="zh-CN" sz="2400">
                <a:solidFill>
                  <a:srgbClr val="000000"/>
                </a:solidFill>
                <a:latin typeface="Times New Roman" pitchFamily="18" charset="0"/>
                <a:ea typeface="微软雅黑" pitchFamily="34" charset="-122"/>
                <a:cs typeface="Courier New" pitchFamily="49" charset="0"/>
                <a:sym typeface="Times New Roman" pitchFamily="18" charset="0"/>
              </a:rPr>
              <a:t>)</a:t>
            </a:r>
          </a:p>
          <a:p>
            <a:pPr indent="266700" eaLnBrk="0" hangingPunct="0">
              <a:lnSpc>
                <a:spcPct val="120000"/>
              </a:lnSpc>
              <a:buFont typeface="Arial" charset="0"/>
              <a:buNone/>
            </a:pPr>
            <a:r>
              <a:rPr lang="en-US" altLang="zh-CN" sz="2400">
                <a:solidFill>
                  <a:srgbClr val="000000"/>
                </a:solidFill>
                <a:latin typeface="Times New Roman" pitchFamily="18" charset="0"/>
                <a:ea typeface="微软雅黑" pitchFamily="34" charset="-122"/>
                <a:cs typeface="Courier New" pitchFamily="49" charset="0"/>
                <a:sym typeface="Times New Roman" pitchFamily="18" charset="0"/>
              </a:rPr>
              <a:t>A</a:t>
            </a:r>
            <a:r>
              <a:rPr lang="zh-CN" altLang="en-US" sz="2400">
                <a:solidFill>
                  <a:srgbClr val="000000"/>
                </a:solidFill>
                <a:latin typeface="Times New Roman" pitchFamily="18" charset="0"/>
                <a:ea typeface="微软雅黑" pitchFamily="34" charset="-122"/>
                <a:cs typeface="Times New Roman" pitchFamily="18" charset="0"/>
                <a:sym typeface="Times New Roman" pitchFamily="18" charset="0"/>
              </a:rPr>
              <a:t>．它表明了力是维持物体运动状态的原因</a:t>
            </a:r>
            <a:endParaRPr lang="zh-CN" altLang="en-US" sz="2400">
              <a:solidFill>
                <a:srgbClr val="000000"/>
              </a:solidFill>
              <a:latin typeface="Times New Roman" pitchFamily="18" charset="0"/>
              <a:ea typeface="微软雅黑" pitchFamily="34" charset="-122"/>
              <a:cs typeface="Courier New" pitchFamily="49" charset="0"/>
              <a:sym typeface="Times New Roman" pitchFamily="18" charset="0"/>
            </a:endParaRPr>
          </a:p>
          <a:p>
            <a:pPr indent="266700" eaLnBrk="0" hangingPunct="0">
              <a:lnSpc>
                <a:spcPct val="120000"/>
              </a:lnSpc>
              <a:buFont typeface="Arial" charset="0"/>
              <a:buNone/>
            </a:pPr>
            <a:r>
              <a:rPr lang="en-US" altLang="zh-CN" sz="2400">
                <a:solidFill>
                  <a:srgbClr val="000000"/>
                </a:solidFill>
                <a:latin typeface="Times New Roman" pitchFamily="18" charset="0"/>
                <a:ea typeface="微软雅黑" pitchFamily="34" charset="-122"/>
                <a:cs typeface="Courier New" pitchFamily="49" charset="0"/>
                <a:sym typeface="Times New Roman" pitchFamily="18" charset="0"/>
              </a:rPr>
              <a:t>B</a:t>
            </a:r>
            <a:r>
              <a:rPr lang="zh-CN" altLang="en-US" sz="2400">
                <a:solidFill>
                  <a:srgbClr val="000000"/>
                </a:solidFill>
                <a:latin typeface="Times New Roman" pitchFamily="18" charset="0"/>
                <a:ea typeface="微软雅黑" pitchFamily="34" charset="-122"/>
                <a:cs typeface="Times New Roman" pitchFamily="18" charset="0"/>
                <a:sym typeface="Times New Roman" pitchFamily="18" charset="0"/>
              </a:rPr>
              <a:t>．它表明了物体具有保持原有运动状态的性质</a:t>
            </a:r>
            <a:endParaRPr lang="zh-CN" altLang="en-US" sz="2400">
              <a:solidFill>
                <a:srgbClr val="000000"/>
              </a:solidFill>
              <a:latin typeface="Times New Roman" pitchFamily="18" charset="0"/>
              <a:ea typeface="微软雅黑" pitchFamily="34" charset="-122"/>
              <a:cs typeface="Courier New" pitchFamily="49" charset="0"/>
              <a:sym typeface="Times New Roman" pitchFamily="18" charset="0"/>
            </a:endParaRPr>
          </a:p>
          <a:p>
            <a:pPr indent="266700" eaLnBrk="0" hangingPunct="0">
              <a:lnSpc>
                <a:spcPct val="120000"/>
              </a:lnSpc>
              <a:buFont typeface="Arial" charset="0"/>
              <a:buNone/>
            </a:pPr>
            <a:r>
              <a:rPr lang="en-US" altLang="zh-CN" sz="2400">
                <a:solidFill>
                  <a:srgbClr val="000000"/>
                </a:solidFill>
                <a:latin typeface="Times New Roman" pitchFamily="18" charset="0"/>
                <a:ea typeface="微软雅黑" pitchFamily="34" charset="-122"/>
                <a:cs typeface="Courier New" pitchFamily="49" charset="0"/>
                <a:sym typeface="Times New Roman" pitchFamily="18" charset="0"/>
              </a:rPr>
              <a:t>C</a:t>
            </a:r>
            <a:r>
              <a:rPr lang="zh-CN" altLang="en-US" sz="2400">
                <a:solidFill>
                  <a:srgbClr val="000000"/>
                </a:solidFill>
                <a:latin typeface="Times New Roman" pitchFamily="18" charset="0"/>
                <a:ea typeface="微软雅黑" pitchFamily="34" charset="-122"/>
                <a:cs typeface="Times New Roman" pitchFamily="18" charset="0"/>
                <a:sym typeface="Times New Roman" pitchFamily="18" charset="0"/>
              </a:rPr>
              <a:t>．它表明了改变物体的运动状态并不需要力</a:t>
            </a:r>
            <a:endParaRPr lang="zh-CN" altLang="en-US" sz="2400">
              <a:solidFill>
                <a:srgbClr val="000000"/>
              </a:solidFill>
              <a:latin typeface="Times New Roman" pitchFamily="18" charset="0"/>
              <a:ea typeface="微软雅黑" pitchFamily="34" charset="-122"/>
              <a:cs typeface="Courier New" pitchFamily="49" charset="0"/>
              <a:sym typeface="Times New Roman" pitchFamily="18" charset="0"/>
            </a:endParaRPr>
          </a:p>
          <a:p>
            <a:pPr indent="266700" eaLnBrk="0" hangingPunct="0">
              <a:lnSpc>
                <a:spcPct val="120000"/>
              </a:lnSpc>
              <a:buFont typeface="Arial" charset="0"/>
              <a:buNone/>
            </a:pPr>
            <a:r>
              <a:rPr lang="en-US" altLang="zh-CN" sz="2400">
                <a:solidFill>
                  <a:srgbClr val="000000"/>
                </a:solidFill>
                <a:latin typeface="Times New Roman" pitchFamily="18" charset="0"/>
                <a:ea typeface="微软雅黑" pitchFamily="34" charset="-122"/>
                <a:cs typeface="Courier New" pitchFamily="49" charset="0"/>
                <a:sym typeface="Times New Roman" pitchFamily="18" charset="0"/>
              </a:rPr>
              <a:t>D</a:t>
            </a:r>
            <a:r>
              <a:rPr lang="zh-CN" altLang="en-US" sz="2400">
                <a:solidFill>
                  <a:srgbClr val="000000"/>
                </a:solidFill>
                <a:latin typeface="Times New Roman" pitchFamily="18" charset="0"/>
                <a:ea typeface="微软雅黑" pitchFamily="34" charset="-122"/>
                <a:cs typeface="Times New Roman" pitchFamily="18" charset="0"/>
                <a:sym typeface="Times New Roman" pitchFamily="18" charset="0"/>
              </a:rPr>
              <a:t>．由于现实世界不存在牛顿第一定律所描述的物理过程，所以牛顿第一定律没有用处</a:t>
            </a:r>
            <a:endParaRPr lang="zh-CN" altLang="zh-CN" sz="2400">
              <a:solidFill>
                <a:srgbClr val="000000"/>
              </a:solidFill>
              <a:latin typeface="Times New Roman" pitchFamily="18" charset="0"/>
              <a:ea typeface="微软雅黑" pitchFamily="34" charset="-122"/>
              <a:cs typeface="Times New Roman" pitchFamily="18" charset="0"/>
              <a:sym typeface="Times New Roman" pitchFamily="18" charset="0"/>
            </a:endParaRPr>
          </a:p>
        </p:txBody>
      </p:sp>
      <p:sp>
        <p:nvSpPr>
          <p:cNvPr id="10285" name="Oval 45"/>
          <p:cNvSpPr>
            <a:spLocks noChangeArrowheads="1"/>
          </p:cNvSpPr>
          <p:nvPr/>
        </p:nvSpPr>
        <p:spPr bwMode="auto">
          <a:xfrm>
            <a:off x="334963" y="2074863"/>
            <a:ext cx="215900" cy="215900"/>
          </a:xfrm>
          <a:prstGeom prst="ellipse">
            <a:avLst/>
          </a:prstGeom>
          <a:solidFill>
            <a:srgbClr val="FF0000"/>
          </a:solidFill>
          <a:ln w="9525">
            <a:solidFill>
              <a:srgbClr val="FF0000"/>
            </a:solidFill>
            <a:round/>
            <a:headEnd/>
            <a:tailEnd/>
          </a:ln>
        </p:spPr>
        <p:txBody>
          <a:bodyPr wrap="none" anchor="ctr"/>
          <a:lstStyle/>
          <a:p>
            <a:endParaRPr lang="zh-CN" altLang="en-US"/>
          </a:p>
        </p:txBody>
      </p:sp>
      <p:sp>
        <p:nvSpPr>
          <p:cNvPr id="10286" name="Oval 46"/>
          <p:cNvSpPr>
            <a:spLocks noChangeArrowheads="1"/>
          </p:cNvSpPr>
          <p:nvPr/>
        </p:nvSpPr>
        <p:spPr bwMode="auto">
          <a:xfrm>
            <a:off x="334963" y="1635125"/>
            <a:ext cx="215900" cy="215900"/>
          </a:xfrm>
          <a:prstGeom prst="ellipse">
            <a:avLst/>
          </a:prstGeom>
          <a:noFill/>
          <a:ln w="9525">
            <a:solidFill>
              <a:srgbClr val="FF0000"/>
            </a:solidFill>
            <a:round/>
            <a:headEnd/>
            <a:tailEnd/>
          </a:ln>
        </p:spPr>
        <p:txBody>
          <a:bodyPr wrap="none" anchor="ctr"/>
          <a:lstStyle/>
          <a:p>
            <a:endParaRPr lang="zh-CN" altLang="en-US"/>
          </a:p>
        </p:txBody>
      </p:sp>
      <p:sp>
        <p:nvSpPr>
          <p:cNvPr id="10287" name="Oval 47"/>
          <p:cNvSpPr>
            <a:spLocks noChangeArrowheads="1"/>
          </p:cNvSpPr>
          <p:nvPr/>
        </p:nvSpPr>
        <p:spPr bwMode="auto">
          <a:xfrm>
            <a:off x="334963" y="1193800"/>
            <a:ext cx="215900" cy="215900"/>
          </a:xfrm>
          <a:prstGeom prst="ellipse">
            <a:avLst/>
          </a:prstGeom>
          <a:noFill/>
          <a:ln w="9525">
            <a:solidFill>
              <a:srgbClr val="FF0000"/>
            </a:solidFill>
            <a:round/>
            <a:headEnd/>
            <a:tailEnd/>
          </a:ln>
        </p:spPr>
        <p:txBody>
          <a:bodyPr wrap="none" anchor="ctr"/>
          <a:lstStyle/>
          <a:p>
            <a:endParaRPr lang="zh-CN" altLang="en-US"/>
          </a:p>
        </p:txBody>
      </p:sp>
      <p:sp>
        <p:nvSpPr>
          <p:cNvPr id="10288" name="Oval 48"/>
          <p:cNvSpPr>
            <a:spLocks noChangeArrowheads="1"/>
          </p:cNvSpPr>
          <p:nvPr/>
        </p:nvSpPr>
        <p:spPr bwMode="auto">
          <a:xfrm>
            <a:off x="334963" y="2516188"/>
            <a:ext cx="215900" cy="215900"/>
          </a:xfrm>
          <a:prstGeom prst="ellipse">
            <a:avLst/>
          </a:prstGeom>
          <a:noFill/>
          <a:ln w="9525">
            <a:solidFill>
              <a:srgbClr val="FF0000"/>
            </a:solidFill>
            <a:round/>
            <a:headEnd/>
            <a:tailEnd/>
          </a:ln>
        </p:spPr>
        <p:txBody>
          <a:bodyPr wrap="none" anchor="ctr"/>
          <a:lstStyle/>
          <a:p>
            <a:endParaRPr lang="zh-CN" altLang="en-US"/>
          </a:p>
        </p:txBody>
      </p:sp>
      <p:sp>
        <p:nvSpPr>
          <p:cNvPr id="9" name="Text Box 21"/>
          <p:cNvSpPr txBox="1">
            <a:spLocks noChangeArrowheads="1"/>
          </p:cNvSpPr>
          <p:nvPr/>
        </p:nvSpPr>
        <p:spPr bwMode="auto">
          <a:xfrm>
            <a:off x="254000" y="3460750"/>
            <a:ext cx="11557000" cy="1406525"/>
          </a:xfrm>
          <a:prstGeom prst="rect">
            <a:avLst/>
          </a:prstGeom>
          <a:noFill/>
          <a:ln w="63500" cmpd="thinThick">
            <a:noFill/>
            <a:miter lim="800000"/>
            <a:headEnd/>
            <a:tailEnd/>
          </a:ln>
        </p:spPr>
        <p:txBody>
          <a:bodyPr>
            <a:spAutoFit/>
          </a:bodyPr>
          <a:lstStyle/>
          <a:p>
            <a:pPr>
              <a:lnSpc>
                <a:spcPct val="120000"/>
              </a:lnSpc>
              <a:buFont typeface="Arial" charset="0"/>
              <a:buNone/>
            </a:pPr>
            <a:r>
              <a:rPr lang="zh-CN" altLang="en-US" sz="2400">
                <a:solidFill>
                  <a:srgbClr val="0000FF"/>
                </a:solidFill>
                <a:latin typeface="Times New Roman" pitchFamily="18" charset="0"/>
                <a:ea typeface="微软雅黑" pitchFamily="34" charset="-122"/>
                <a:cs typeface="Times New Roman" pitchFamily="18" charset="0"/>
                <a:sym typeface="微软雅黑" pitchFamily="34" charset="-122"/>
              </a:rPr>
              <a:t>解析　</a:t>
            </a:r>
            <a:r>
              <a:rPr lang="zh-CN" altLang="en-US" sz="2400">
                <a:solidFill>
                  <a:srgbClr val="000000"/>
                </a:solidFill>
                <a:latin typeface="Times New Roman" pitchFamily="18" charset="0"/>
                <a:ea typeface="微软雅黑" pitchFamily="34" charset="-122"/>
                <a:cs typeface="Times New Roman" pitchFamily="18" charset="0"/>
                <a:sym typeface="微软雅黑" pitchFamily="34" charset="-122"/>
              </a:rPr>
              <a:t>牛顿第一定律揭示运动和力的关系，力是改变物体运动状态的原因，而不是维持物体运动状态的原因，故</a:t>
            </a:r>
            <a:r>
              <a:rPr lang="en-US" altLang="zh-CN" sz="2400">
                <a:solidFill>
                  <a:srgbClr val="000000"/>
                </a:solidFill>
                <a:latin typeface="Times New Roman" pitchFamily="18" charset="0"/>
                <a:ea typeface="微软雅黑" pitchFamily="34" charset="-122"/>
                <a:cs typeface="Times New Roman" pitchFamily="18" charset="0"/>
                <a:sym typeface="微软雅黑" pitchFamily="34" charset="-122"/>
              </a:rPr>
              <a:t>B</a:t>
            </a:r>
            <a:r>
              <a:rPr lang="zh-CN" altLang="en-US" sz="2400">
                <a:solidFill>
                  <a:srgbClr val="000000"/>
                </a:solidFill>
                <a:latin typeface="Times New Roman" pitchFamily="18" charset="0"/>
                <a:ea typeface="微软雅黑" pitchFamily="34" charset="-122"/>
                <a:cs typeface="Times New Roman" pitchFamily="18" charset="0"/>
                <a:sym typeface="微软雅黑" pitchFamily="34" charset="-122"/>
              </a:rPr>
              <a:t>正确。</a:t>
            </a:r>
          </a:p>
          <a:p>
            <a:pPr>
              <a:lnSpc>
                <a:spcPct val="120000"/>
              </a:lnSpc>
              <a:buFont typeface="Arial" charset="0"/>
              <a:buNone/>
            </a:pPr>
            <a:r>
              <a:rPr lang="zh-CN" altLang="en-US" sz="2400">
                <a:solidFill>
                  <a:srgbClr val="0000FF"/>
                </a:solidFill>
                <a:latin typeface="Times New Roman" pitchFamily="18" charset="0"/>
                <a:ea typeface="微软雅黑" pitchFamily="34" charset="-122"/>
                <a:cs typeface="Times New Roman" pitchFamily="18" charset="0"/>
                <a:sym typeface="微软雅黑" pitchFamily="34" charset="-122"/>
              </a:rPr>
              <a:t>答案　</a:t>
            </a:r>
            <a:r>
              <a:rPr lang="en-US" altLang="zh-CN" sz="2400">
                <a:solidFill>
                  <a:srgbClr val="0000FF"/>
                </a:solidFill>
                <a:latin typeface="Times New Roman" pitchFamily="18" charset="0"/>
                <a:ea typeface="微软雅黑" pitchFamily="34" charset="-122"/>
                <a:cs typeface="Times New Roman" pitchFamily="18" charset="0"/>
                <a:sym typeface="微软雅黑" pitchFamily="34" charset="-122"/>
              </a:rPr>
              <a:t>B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0285"/>
                                        </p:tgtEl>
                                        <p:attrNameLst>
                                          <p:attrName>style.visibility</p:attrName>
                                        </p:attrNameLst>
                                      </p:cBhvr>
                                      <p:to>
                                        <p:strVal val="visible"/>
                                      </p:to>
                                    </p:set>
                                    <p:animEffect transition="in" filter="wipe(up)">
                                      <p:cBhvr>
                                        <p:cTn id="7" dur="500"/>
                                        <p:tgtEl>
                                          <p:spTgt spid="10285"/>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0286"/>
                                        </p:tgtEl>
                                        <p:attrNameLst>
                                          <p:attrName>style.visibility</p:attrName>
                                        </p:attrNameLst>
                                      </p:cBhvr>
                                      <p:to>
                                        <p:strVal val="visible"/>
                                      </p:to>
                                    </p:set>
                                    <p:animEffect transition="in" filter="wipe(up)">
                                      <p:cBhvr>
                                        <p:cTn id="10" dur="500"/>
                                        <p:tgtEl>
                                          <p:spTgt spid="10286"/>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10287"/>
                                        </p:tgtEl>
                                        <p:attrNameLst>
                                          <p:attrName>style.visibility</p:attrName>
                                        </p:attrNameLst>
                                      </p:cBhvr>
                                      <p:to>
                                        <p:strVal val="visible"/>
                                      </p:to>
                                    </p:set>
                                    <p:animEffect transition="in" filter="wipe(up)">
                                      <p:cBhvr>
                                        <p:cTn id="13" dur="500"/>
                                        <p:tgtEl>
                                          <p:spTgt spid="10287"/>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10288"/>
                                        </p:tgtEl>
                                        <p:attrNameLst>
                                          <p:attrName>style.visibility</p:attrName>
                                        </p:attrNameLst>
                                      </p:cBhvr>
                                      <p:to>
                                        <p:strVal val="visible"/>
                                      </p:to>
                                    </p:set>
                                    <p:animEffect transition="in" filter="wipe(up)">
                                      <p:cBhvr>
                                        <p:cTn id="16" dur="500"/>
                                        <p:tgtEl>
                                          <p:spTgt spid="10288"/>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85" grpId="0" animBg="1"/>
      <p:bldP spid="10286" grpId="0" animBg="1"/>
      <p:bldP spid="10287" grpId="0" animBg="1"/>
      <p:bldP spid="10288" grpId="0" animBg="1"/>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65" name="标题 1"/>
          <p:cNvSpPr>
            <a:spLocks noGrp="1"/>
          </p:cNvSpPr>
          <p:nvPr>
            <p:ph type="title" idx="4294967295"/>
          </p:nvPr>
        </p:nvSpPr>
        <p:spPr>
          <a:xfrm>
            <a:off x="241300" y="0"/>
            <a:ext cx="11701463" cy="465138"/>
          </a:xfrm>
        </p:spPr>
        <p:txBody>
          <a:bodyPr/>
          <a:lstStyle/>
          <a:p>
            <a:pPr eaLnBrk="1" hangingPunct="1"/>
            <a:r>
              <a:rPr lang="zh-CN" altLang="en-US" sz="2000" b="1" smtClean="0">
                <a:solidFill>
                  <a:srgbClr val="70AD47"/>
                </a:solidFill>
                <a:latin typeface="Calibri Light"/>
                <a:ea typeface="宋体" charset="-122"/>
              </a:rPr>
              <a:t>多维训练</a:t>
            </a:r>
          </a:p>
        </p:txBody>
      </p:sp>
      <p:sp>
        <p:nvSpPr>
          <p:cNvPr id="134166" name="Text Box 13"/>
          <p:cNvSpPr txBox="1">
            <a:spLocks noChangeArrowheads="1"/>
          </p:cNvSpPr>
          <p:nvPr/>
        </p:nvSpPr>
        <p:spPr bwMode="auto">
          <a:xfrm>
            <a:off x="254000" y="587375"/>
            <a:ext cx="11557000" cy="2701925"/>
          </a:xfrm>
          <a:prstGeom prst="rect">
            <a:avLst/>
          </a:prstGeom>
          <a:noFill/>
          <a:ln w="9525">
            <a:noFill/>
            <a:miter lim="800000"/>
            <a:headEnd/>
            <a:tailEnd/>
          </a:ln>
        </p:spPr>
        <p:txBody>
          <a:bodyPr lIns="35941" tIns="35941" rIns="35941" bIns="35941">
            <a:spAutoFit/>
          </a:bodyPr>
          <a:lstStyle/>
          <a:p>
            <a:pPr indent="266700" eaLnBrk="0" hangingPunct="0">
              <a:lnSpc>
                <a:spcPct val="120000"/>
              </a:lnSpc>
              <a:buFont typeface="Arial" charset="0"/>
              <a:buNone/>
            </a:pPr>
            <a:r>
              <a:rPr lang="en-US" altLang="zh-CN" sz="2400">
                <a:solidFill>
                  <a:srgbClr val="000000"/>
                </a:solidFill>
                <a:latin typeface="Times New Roman" pitchFamily="18" charset="0"/>
                <a:ea typeface="微软雅黑" pitchFamily="34" charset="-122"/>
                <a:cs typeface="Courier New" pitchFamily="49" charset="0"/>
                <a:sym typeface="Times New Roman" pitchFamily="18" charset="0"/>
              </a:rPr>
              <a:t>2</a:t>
            </a:r>
            <a:r>
              <a:rPr lang="zh-CN" altLang="en-US" sz="2400">
                <a:solidFill>
                  <a:srgbClr val="000000"/>
                </a:solidFill>
                <a:latin typeface="Times New Roman" pitchFamily="18" charset="0"/>
                <a:ea typeface="微软雅黑" pitchFamily="34" charset="-122"/>
                <a:cs typeface="Times New Roman" pitchFamily="18" charset="0"/>
                <a:sym typeface="Times New Roman" pitchFamily="18" charset="0"/>
              </a:rPr>
              <a:t>．如图</a:t>
            </a:r>
            <a:r>
              <a:rPr lang="en-US" altLang="zh-CN" sz="2400">
                <a:solidFill>
                  <a:srgbClr val="000000"/>
                </a:solidFill>
                <a:latin typeface="Times New Roman" pitchFamily="18" charset="0"/>
                <a:ea typeface="微软雅黑" pitchFamily="34" charset="-122"/>
                <a:cs typeface="Courier New" pitchFamily="49" charset="0"/>
                <a:sym typeface="Times New Roman" pitchFamily="18" charset="0"/>
              </a:rPr>
              <a:t>3</a:t>
            </a:r>
            <a:r>
              <a:rPr lang="zh-CN" altLang="en-US" sz="2400">
                <a:solidFill>
                  <a:srgbClr val="000000"/>
                </a:solidFill>
                <a:latin typeface="Times New Roman" pitchFamily="18" charset="0"/>
                <a:ea typeface="微软雅黑" pitchFamily="34" charset="-122"/>
                <a:cs typeface="Times New Roman" pitchFamily="18" charset="0"/>
                <a:sym typeface="Times New Roman" pitchFamily="18" charset="0"/>
              </a:rPr>
              <a:t>所示，木块放在表面光滑的小车上并随小车一起沿桌面向左做匀速直线运动。当小车遇到障碍物而突然停止运动时，车上的木块将</a:t>
            </a:r>
            <a:r>
              <a:rPr lang="zh-CN" altLang="en-US" sz="2400">
                <a:solidFill>
                  <a:srgbClr val="000000"/>
                </a:solidFill>
                <a:latin typeface="Times New Roman" pitchFamily="18" charset="0"/>
                <a:ea typeface="微软雅黑" pitchFamily="34" charset="-122"/>
                <a:cs typeface="Courier New" pitchFamily="49" charset="0"/>
                <a:sym typeface="Times New Roman" pitchFamily="18" charset="0"/>
              </a:rPr>
              <a:t>    </a:t>
            </a:r>
            <a:r>
              <a:rPr lang="en-US" altLang="zh-CN" sz="2400">
                <a:solidFill>
                  <a:srgbClr val="000000"/>
                </a:solidFill>
                <a:latin typeface="Times New Roman" pitchFamily="18" charset="0"/>
                <a:ea typeface="微软雅黑" pitchFamily="34" charset="-122"/>
                <a:cs typeface="Courier New" pitchFamily="49" charset="0"/>
                <a:sym typeface="Times New Roman" pitchFamily="18" charset="0"/>
              </a:rPr>
              <a:t>(</a:t>
            </a:r>
            <a:r>
              <a:rPr lang="zh-CN" altLang="en-US" sz="2400">
                <a:solidFill>
                  <a:srgbClr val="000000"/>
                </a:solidFill>
                <a:latin typeface="Times New Roman" pitchFamily="18" charset="0"/>
                <a:ea typeface="微软雅黑" pitchFamily="34" charset="-122"/>
                <a:cs typeface="Times New Roman" pitchFamily="18" charset="0"/>
                <a:sym typeface="Times New Roman" pitchFamily="18" charset="0"/>
              </a:rPr>
              <a:t>　　</a:t>
            </a:r>
            <a:r>
              <a:rPr lang="en-US" altLang="zh-CN" sz="2400">
                <a:solidFill>
                  <a:srgbClr val="000000"/>
                </a:solidFill>
                <a:latin typeface="Times New Roman" pitchFamily="18" charset="0"/>
                <a:ea typeface="微软雅黑" pitchFamily="34" charset="-122"/>
                <a:cs typeface="Courier New" pitchFamily="49" charset="0"/>
                <a:sym typeface="Times New Roman" pitchFamily="18" charset="0"/>
              </a:rPr>
              <a:t>)</a:t>
            </a:r>
          </a:p>
          <a:p>
            <a:pPr indent="266700" eaLnBrk="0" hangingPunct="0">
              <a:lnSpc>
                <a:spcPct val="120000"/>
              </a:lnSpc>
              <a:buFont typeface="Arial" charset="0"/>
              <a:buNone/>
            </a:pPr>
            <a:r>
              <a:rPr lang="en-US" altLang="zh-CN" sz="2400">
                <a:solidFill>
                  <a:srgbClr val="000000"/>
                </a:solidFill>
                <a:latin typeface="Times New Roman" pitchFamily="18" charset="0"/>
                <a:ea typeface="微软雅黑" pitchFamily="34" charset="-122"/>
                <a:cs typeface="Courier New" pitchFamily="49" charset="0"/>
                <a:sym typeface="Times New Roman" pitchFamily="18" charset="0"/>
              </a:rPr>
              <a:t>A</a:t>
            </a:r>
            <a:r>
              <a:rPr lang="zh-CN" altLang="en-US" sz="2400">
                <a:solidFill>
                  <a:srgbClr val="000000"/>
                </a:solidFill>
                <a:latin typeface="Times New Roman" pitchFamily="18" charset="0"/>
                <a:ea typeface="微软雅黑" pitchFamily="34" charset="-122"/>
                <a:cs typeface="Times New Roman" pitchFamily="18" charset="0"/>
                <a:sym typeface="Times New Roman" pitchFamily="18" charset="0"/>
              </a:rPr>
              <a:t>．立即停下来</a:t>
            </a:r>
            <a:r>
              <a:rPr lang="zh-CN" altLang="en-US" sz="2400">
                <a:solidFill>
                  <a:srgbClr val="000000"/>
                </a:solidFill>
                <a:latin typeface="Times New Roman" pitchFamily="18" charset="0"/>
                <a:ea typeface="微软雅黑" pitchFamily="34" charset="-122"/>
                <a:cs typeface="Courier New" pitchFamily="49" charset="0"/>
                <a:sym typeface="Times New Roman" pitchFamily="18" charset="0"/>
              </a:rPr>
              <a:t>  </a:t>
            </a:r>
            <a:r>
              <a:rPr lang="zh-CN" altLang="en-US" sz="2400">
                <a:solidFill>
                  <a:srgbClr val="000000"/>
                </a:solidFill>
                <a:latin typeface="Times New Roman" pitchFamily="18" charset="0"/>
                <a:ea typeface="微软雅黑" pitchFamily="34" charset="-122"/>
                <a:cs typeface="Times New Roman" pitchFamily="18" charset="0"/>
                <a:sym typeface="Times New Roman" pitchFamily="18" charset="0"/>
              </a:rPr>
              <a:t>　　　　　</a:t>
            </a:r>
          </a:p>
          <a:p>
            <a:pPr indent="266700" eaLnBrk="0" hangingPunct="0">
              <a:lnSpc>
                <a:spcPct val="120000"/>
              </a:lnSpc>
              <a:buFont typeface="Arial" charset="0"/>
              <a:buNone/>
            </a:pPr>
            <a:r>
              <a:rPr lang="en-US" altLang="zh-CN" sz="2400">
                <a:solidFill>
                  <a:srgbClr val="000000"/>
                </a:solidFill>
                <a:latin typeface="Times New Roman" pitchFamily="18" charset="0"/>
                <a:ea typeface="微软雅黑" pitchFamily="34" charset="-122"/>
                <a:cs typeface="Courier New" pitchFamily="49" charset="0"/>
                <a:sym typeface="Times New Roman" pitchFamily="18" charset="0"/>
              </a:rPr>
              <a:t>B</a:t>
            </a:r>
            <a:r>
              <a:rPr lang="zh-CN" altLang="en-US" sz="2400">
                <a:solidFill>
                  <a:srgbClr val="000000"/>
                </a:solidFill>
                <a:latin typeface="Times New Roman" pitchFamily="18" charset="0"/>
                <a:ea typeface="微软雅黑" pitchFamily="34" charset="-122"/>
                <a:cs typeface="Times New Roman" pitchFamily="18" charset="0"/>
                <a:sym typeface="Times New Roman" pitchFamily="18" charset="0"/>
              </a:rPr>
              <a:t>．立即向前倒下</a:t>
            </a:r>
            <a:endParaRPr lang="zh-CN" altLang="en-US" sz="2400">
              <a:solidFill>
                <a:srgbClr val="000000"/>
              </a:solidFill>
              <a:latin typeface="Times New Roman" pitchFamily="18" charset="0"/>
              <a:ea typeface="微软雅黑" pitchFamily="34" charset="-122"/>
              <a:cs typeface="Courier New" pitchFamily="49" charset="0"/>
              <a:sym typeface="Times New Roman" pitchFamily="18" charset="0"/>
            </a:endParaRPr>
          </a:p>
          <a:p>
            <a:pPr indent="266700" eaLnBrk="0" hangingPunct="0">
              <a:lnSpc>
                <a:spcPct val="120000"/>
              </a:lnSpc>
              <a:buFont typeface="Arial" charset="0"/>
              <a:buNone/>
            </a:pPr>
            <a:r>
              <a:rPr lang="en-US" altLang="zh-CN" sz="2400">
                <a:solidFill>
                  <a:srgbClr val="000000"/>
                </a:solidFill>
                <a:latin typeface="Times New Roman" pitchFamily="18" charset="0"/>
                <a:ea typeface="微软雅黑" pitchFamily="34" charset="-122"/>
                <a:cs typeface="Courier New" pitchFamily="49" charset="0"/>
                <a:sym typeface="Times New Roman" pitchFamily="18" charset="0"/>
              </a:rPr>
              <a:t>C</a:t>
            </a:r>
            <a:r>
              <a:rPr lang="zh-CN" altLang="en-US" sz="2400">
                <a:solidFill>
                  <a:srgbClr val="000000"/>
                </a:solidFill>
                <a:latin typeface="Times New Roman" pitchFamily="18" charset="0"/>
                <a:ea typeface="微软雅黑" pitchFamily="34" charset="-122"/>
                <a:cs typeface="Times New Roman" pitchFamily="18" charset="0"/>
                <a:sym typeface="Times New Roman" pitchFamily="18" charset="0"/>
              </a:rPr>
              <a:t>．立即向后倒下</a:t>
            </a:r>
            <a:r>
              <a:rPr lang="zh-CN" altLang="en-US" sz="2400">
                <a:solidFill>
                  <a:srgbClr val="000000"/>
                </a:solidFill>
                <a:latin typeface="Times New Roman" pitchFamily="18" charset="0"/>
                <a:ea typeface="微软雅黑" pitchFamily="34" charset="-122"/>
                <a:cs typeface="Courier New" pitchFamily="49" charset="0"/>
                <a:sym typeface="Times New Roman" pitchFamily="18" charset="0"/>
              </a:rPr>
              <a:t>  </a:t>
            </a:r>
            <a:r>
              <a:rPr lang="zh-CN" altLang="en-US" sz="2400">
                <a:solidFill>
                  <a:srgbClr val="000000"/>
                </a:solidFill>
                <a:latin typeface="Times New Roman" pitchFamily="18" charset="0"/>
                <a:ea typeface="微软雅黑" pitchFamily="34" charset="-122"/>
                <a:cs typeface="Times New Roman" pitchFamily="18" charset="0"/>
                <a:sym typeface="Times New Roman" pitchFamily="18" charset="0"/>
              </a:rPr>
              <a:t>　　　　　</a:t>
            </a:r>
          </a:p>
          <a:p>
            <a:pPr indent="266700" eaLnBrk="0" hangingPunct="0">
              <a:lnSpc>
                <a:spcPct val="120000"/>
              </a:lnSpc>
              <a:buFont typeface="Arial" charset="0"/>
              <a:buNone/>
            </a:pPr>
            <a:r>
              <a:rPr lang="en-US" altLang="zh-CN" sz="2400">
                <a:solidFill>
                  <a:srgbClr val="000000"/>
                </a:solidFill>
                <a:latin typeface="Times New Roman" pitchFamily="18" charset="0"/>
                <a:ea typeface="微软雅黑" pitchFamily="34" charset="-122"/>
                <a:cs typeface="Courier New" pitchFamily="49" charset="0"/>
                <a:sym typeface="Times New Roman" pitchFamily="18" charset="0"/>
              </a:rPr>
              <a:t>D</a:t>
            </a:r>
            <a:r>
              <a:rPr lang="zh-CN" altLang="en-US" sz="2400">
                <a:solidFill>
                  <a:srgbClr val="000000"/>
                </a:solidFill>
                <a:latin typeface="Times New Roman" pitchFamily="18" charset="0"/>
                <a:ea typeface="微软雅黑" pitchFamily="34" charset="-122"/>
                <a:cs typeface="Times New Roman" pitchFamily="18" charset="0"/>
                <a:sym typeface="Times New Roman" pitchFamily="18" charset="0"/>
              </a:rPr>
              <a:t>．仍继续向左做匀速直线运动</a:t>
            </a:r>
            <a:endParaRPr lang="zh-CN" altLang="zh-CN" sz="2400">
              <a:solidFill>
                <a:srgbClr val="000000"/>
              </a:solidFill>
              <a:latin typeface="Times New Roman" pitchFamily="18" charset="0"/>
              <a:ea typeface="微软雅黑" pitchFamily="34" charset="-122"/>
              <a:cs typeface="Times New Roman" pitchFamily="18" charset="0"/>
              <a:sym typeface="Times New Roman" pitchFamily="18" charset="0"/>
            </a:endParaRPr>
          </a:p>
        </p:txBody>
      </p:sp>
      <p:sp>
        <p:nvSpPr>
          <p:cNvPr id="10285" name="Oval 45"/>
          <p:cNvSpPr>
            <a:spLocks noChangeArrowheads="1"/>
          </p:cNvSpPr>
          <p:nvPr/>
        </p:nvSpPr>
        <p:spPr bwMode="auto">
          <a:xfrm>
            <a:off x="325438" y="1633538"/>
            <a:ext cx="215900" cy="215900"/>
          </a:xfrm>
          <a:prstGeom prst="ellipse">
            <a:avLst/>
          </a:prstGeom>
          <a:noFill/>
          <a:ln w="9525">
            <a:solidFill>
              <a:srgbClr val="FF0000"/>
            </a:solidFill>
            <a:round/>
            <a:headEnd/>
            <a:tailEnd/>
          </a:ln>
        </p:spPr>
        <p:txBody>
          <a:bodyPr wrap="none" anchor="ctr"/>
          <a:lstStyle/>
          <a:p>
            <a:endParaRPr lang="zh-CN" altLang="en-US"/>
          </a:p>
        </p:txBody>
      </p:sp>
      <p:sp>
        <p:nvSpPr>
          <p:cNvPr id="10286" name="Oval 46"/>
          <p:cNvSpPr>
            <a:spLocks noChangeArrowheads="1"/>
          </p:cNvSpPr>
          <p:nvPr/>
        </p:nvSpPr>
        <p:spPr bwMode="auto">
          <a:xfrm>
            <a:off x="325438" y="2065338"/>
            <a:ext cx="215900" cy="215900"/>
          </a:xfrm>
          <a:prstGeom prst="ellipse">
            <a:avLst/>
          </a:prstGeom>
          <a:noFill/>
          <a:ln w="9525">
            <a:solidFill>
              <a:srgbClr val="FF0000"/>
            </a:solidFill>
            <a:round/>
            <a:headEnd/>
            <a:tailEnd/>
          </a:ln>
        </p:spPr>
        <p:txBody>
          <a:bodyPr wrap="none" anchor="ctr"/>
          <a:lstStyle/>
          <a:p>
            <a:endParaRPr lang="zh-CN" altLang="en-US"/>
          </a:p>
        </p:txBody>
      </p:sp>
      <p:sp>
        <p:nvSpPr>
          <p:cNvPr id="10287" name="Oval 47"/>
          <p:cNvSpPr>
            <a:spLocks noChangeArrowheads="1"/>
          </p:cNvSpPr>
          <p:nvPr/>
        </p:nvSpPr>
        <p:spPr bwMode="auto">
          <a:xfrm>
            <a:off x="325438" y="2497138"/>
            <a:ext cx="215900" cy="215900"/>
          </a:xfrm>
          <a:prstGeom prst="ellipse">
            <a:avLst/>
          </a:prstGeom>
          <a:noFill/>
          <a:ln w="9525">
            <a:solidFill>
              <a:srgbClr val="FF0000"/>
            </a:solidFill>
            <a:round/>
            <a:headEnd/>
            <a:tailEnd/>
          </a:ln>
        </p:spPr>
        <p:txBody>
          <a:bodyPr wrap="none" anchor="ctr"/>
          <a:lstStyle/>
          <a:p>
            <a:endParaRPr lang="zh-CN" altLang="en-US"/>
          </a:p>
        </p:txBody>
      </p:sp>
      <p:sp>
        <p:nvSpPr>
          <p:cNvPr id="7" name="Oval 48"/>
          <p:cNvSpPr>
            <a:spLocks noChangeArrowheads="1"/>
          </p:cNvSpPr>
          <p:nvPr/>
        </p:nvSpPr>
        <p:spPr bwMode="auto">
          <a:xfrm>
            <a:off x="325438" y="2928938"/>
            <a:ext cx="215900" cy="215900"/>
          </a:xfrm>
          <a:prstGeom prst="ellipse">
            <a:avLst/>
          </a:prstGeom>
          <a:solidFill>
            <a:srgbClr val="FF0000"/>
          </a:solidFill>
          <a:ln w="9525">
            <a:solidFill>
              <a:srgbClr val="FF0000"/>
            </a:solidFill>
            <a:round/>
            <a:headEnd/>
            <a:tailEnd/>
          </a:ln>
        </p:spPr>
        <p:txBody>
          <a:bodyPr wrap="none" anchor="ctr"/>
          <a:lstStyle/>
          <a:p>
            <a:endParaRPr lang="zh-CN" altLang="en-US"/>
          </a:p>
        </p:txBody>
      </p:sp>
      <p:sp>
        <p:nvSpPr>
          <p:cNvPr id="4" name="Text Box 21"/>
          <p:cNvSpPr txBox="1">
            <a:spLocks noChangeArrowheads="1"/>
          </p:cNvSpPr>
          <p:nvPr/>
        </p:nvSpPr>
        <p:spPr bwMode="auto">
          <a:xfrm>
            <a:off x="254000" y="3397250"/>
            <a:ext cx="11557000" cy="1844675"/>
          </a:xfrm>
          <a:prstGeom prst="rect">
            <a:avLst/>
          </a:prstGeom>
          <a:noFill/>
          <a:ln w="63500" cmpd="thinThick">
            <a:noFill/>
            <a:miter lim="800000"/>
            <a:headEnd/>
            <a:tailEnd/>
          </a:ln>
        </p:spPr>
        <p:txBody>
          <a:bodyPr>
            <a:spAutoFit/>
          </a:bodyPr>
          <a:lstStyle/>
          <a:p>
            <a:pPr>
              <a:lnSpc>
                <a:spcPct val="120000"/>
              </a:lnSpc>
              <a:buFont typeface="Arial" charset="0"/>
              <a:buNone/>
            </a:pPr>
            <a:r>
              <a:rPr lang="zh-CN" altLang="en-US" sz="2400">
                <a:solidFill>
                  <a:srgbClr val="0000FF"/>
                </a:solidFill>
                <a:latin typeface="Times New Roman" pitchFamily="18" charset="0"/>
                <a:ea typeface="微软雅黑" pitchFamily="34" charset="-122"/>
                <a:cs typeface="Times New Roman" pitchFamily="18" charset="0"/>
                <a:sym typeface="微软雅黑" pitchFamily="34" charset="-122"/>
              </a:rPr>
              <a:t>解析　</a:t>
            </a:r>
            <a:r>
              <a:rPr lang="zh-CN" altLang="en-US" sz="2400">
                <a:solidFill>
                  <a:srgbClr val="000000"/>
                </a:solidFill>
                <a:latin typeface="Times New Roman" pitchFamily="18" charset="0"/>
                <a:ea typeface="微软雅黑" pitchFamily="34" charset="-122"/>
                <a:cs typeface="Times New Roman" pitchFamily="18" charset="0"/>
                <a:sym typeface="微软雅黑" pitchFamily="34" charset="-122"/>
              </a:rPr>
              <a:t>车停止前，木块和小车一起做匀速直线运动，并且木块和小车具有共同的速度，当小车突然停止时，由于木块在光滑的接触面上，因此木块由于惯性，还要保持原来的速度向左做匀速直线运动，故</a:t>
            </a:r>
            <a:r>
              <a:rPr lang="en-US" altLang="zh-CN" sz="2400">
                <a:solidFill>
                  <a:srgbClr val="000000"/>
                </a:solidFill>
                <a:latin typeface="Times New Roman" pitchFamily="18" charset="0"/>
                <a:ea typeface="微软雅黑" pitchFamily="34" charset="-122"/>
                <a:cs typeface="Times New Roman" pitchFamily="18" charset="0"/>
                <a:sym typeface="微软雅黑" pitchFamily="34" charset="-122"/>
              </a:rPr>
              <a:t>D</a:t>
            </a:r>
            <a:r>
              <a:rPr lang="zh-CN" altLang="en-US" sz="2400">
                <a:solidFill>
                  <a:srgbClr val="000000"/>
                </a:solidFill>
                <a:latin typeface="Times New Roman" pitchFamily="18" charset="0"/>
                <a:ea typeface="微软雅黑" pitchFamily="34" charset="-122"/>
                <a:cs typeface="Times New Roman" pitchFamily="18" charset="0"/>
                <a:sym typeface="微软雅黑" pitchFamily="34" charset="-122"/>
              </a:rPr>
              <a:t>正确。</a:t>
            </a:r>
          </a:p>
          <a:p>
            <a:pPr>
              <a:lnSpc>
                <a:spcPct val="120000"/>
              </a:lnSpc>
              <a:buFont typeface="Arial" charset="0"/>
              <a:buNone/>
            </a:pPr>
            <a:r>
              <a:rPr lang="zh-CN" altLang="en-US" sz="2400">
                <a:solidFill>
                  <a:srgbClr val="0000FF"/>
                </a:solidFill>
                <a:latin typeface="Times New Roman" pitchFamily="18" charset="0"/>
                <a:ea typeface="微软雅黑" pitchFamily="34" charset="-122"/>
                <a:cs typeface="Times New Roman" pitchFamily="18" charset="0"/>
                <a:sym typeface="微软雅黑" pitchFamily="34" charset="-122"/>
              </a:rPr>
              <a:t>答案　</a:t>
            </a:r>
            <a:r>
              <a:rPr lang="en-US" altLang="zh-CN" sz="2400">
                <a:solidFill>
                  <a:srgbClr val="0000FF"/>
                </a:solidFill>
                <a:latin typeface="Times New Roman" pitchFamily="18" charset="0"/>
                <a:ea typeface="微软雅黑" pitchFamily="34" charset="-122"/>
                <a:cs typeface="Times New Roman" pitchFamily="18" charset="0"/>
                <a:sym typeface="微软雅黑" pitchFamily="34" charset="-122"/>
              </a:rPr>
              <a:t>D</a:t>
            </a:r>
          </a:p>
        </p:txBody>
      </p:sp>
      <p:pic>
        <p:nvPicPr>
          <p:cNvPr id="134182" name="Picture 39" descr="1W228"/>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5289550" y="1530350"/>
            <a:ext cx="6329363" cy="17208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0285"/>
                                        </p:tgtEl>
                                        <p:attrNameLst>
                                          <p:attrName>style.visibility</p:attrName>
                                        </p:attrNameLst>
                                      </p:cBhvr>
                                      <p:to>
                                        <p:strVal val="visible"/>
                                      </p:to>
                                    </p:set>
                                    <p:animEffect transition="in" filter="wipe(up)">
                                      <p:cBhvr>
                                        <p:cTn id="7" dur="500"/>
                                        <p:tgtEl>
                                          <p:spTgt spid="10285"/>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0286"/>
                                        </p:tgtEl>
                                        <p:attrNameLst>
                                          <p:attrName>style.visibility</p:attrName>
                                        </p:attrNameLst>
                                      </p:cBhvr>
                                      <p:to>
                                        <p:strVal val="visible"/>
                                      </p:to>
                                    </p:set>
                                    <p:animEffect transition="in" filter="wipe(up)">
                                      <p:cBhvr>
                                        <p:cTn id="10" dur="500"/>
                                        <p:tgtEl>
                                          <p:spTgt spid="10286"/>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10287"/>
                                        </p:tgtEl>
                                        <p:attrNameLst>
                                          <p:attrName>style.visibility</p:attrName>
                                        </p:attrNameLst>
                                      </p:cBhvr>
                                      <p:to>
                                        <p:strVal val="visible"/>
                                      </p:to>
                                    </p:set>
                                    <p:animEffect transition="in" filter="wipe(up)">
                                      <p:cBhvr>
                                        <p:cTn id="13" dur="500"/>
                                        <p:tgtEl>
                                          <p:spTgt spid="10287"/>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500"/>
                                        <p:tgtEl>
                                          <p:spTgt spid="7"/>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85" grpId="0" animBg="1"/>
      <p:bldP spid="10286" grpId="0" animBg="1"/>
      <p:bldP spid="10287" grpId="0" animBg="1"/>
      <p:bldP spid="7" grpId="0" animBg="1"/>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33" name="标题 1"/>
          <p:cNvSpPr>
            <a:spLocks noGrp="1"/>
          </p:cNvSpPr>
          <p:nvPr>
            <p:ph type="title" idx="4294967295"/>
          </p:nvPr>
        </p:nvSpPr>
        <p:spPr>
          <a:xfrm>
            <a:off x="241300" y="0"/>
            <a:ext cx="11701463" cy="465138"/>
          </a:xfrm>
        </p:spPr>
        <p:txBody>
          <a:bodyPr/>
          <a:lstStyle/>
          <a:p>
            <a:pPr eaLnBrk="1" hangingPunct="1"/>
            <a:r>
              <a:rPr lang="zh-CN" altLang="en-US" sz="2000" b="1" smtClean="0">
                <a:solidFill>
                  <a:srgbClr val="70AD47"/>
                </a:solidFill>
                <a:latin typeface="Calibri Light"/>
                <a:ea typeface="宋体" charset="-122"/>
              </a:rPr>
              <a:t>多维训练</a:t>
            </a:r>
          </a:p>
        </p:txBody>
      </p:sp>
      <p:sp>
        <p:nvSpPr>
          <p:cNvPr id="137234" name="Text Box 13"/>
          <p:cNvSpPr txBox="1">
            <a:spLocks noChangeArrowheads="1"/>
          </p:cNvSpPr>
          <p:nvPr/>
        </p:nvSpPr>
        <p:spPr bwMode="auto">
          <a:xfrm>
            <a:off x="254000" y="665163"/>
            <a:ext cx="11557000" cy="3286125"/>
          </a:xfrm>
          <a:prstGeom prst="rect">
            <a:avLst/>
          </a:prstGeom>
          <a:noFill/>
          <a:ln w="9525">
            <a:noFill/>
            <a:miter lim="800000"/>
            <a:headEnd/>
            <a:tailEnd/>
          </a:ln>
        </p:spPr>
        <p:txBody>
          <a:bodyPr lIns="35941" tIns="35941" rIns="35941" bIns="35941">
            <a:spAutoFit/>
          </a:bodyPr>
          <a:lstStyle/>
          <a:p>
            <a:pPr indent="180975" eaLnBrk="0" hangingPunct="0">
              <a:lnSpc>
                <a:spcPct val="120000"/>
              </a:lnSpc>
              <a:buFont typeface="Arial" charset="0"/>
              <a:buNone/>
            </a:pPr>
            <a:r>
              <a:rPr lang="en-US" altLang="zh-CN" sz="2200">
                <a:solidFill>
                  <a:srgbClr val="000000"/>
                </a:solidFill>
                <a:latin typeface="Times New Roman" pitchFamily="18" charset="0"/>
                <a:ea typeface="微软雅黑" pitchFamily="34" charset="-122"/>
                <a:cs typeface="Courier New" pitchFamily="49" charset="0"/>
                <a:sym typeface="Times New Roman" pitchFamily="18" charset="0"/>
              </a:rPr>
              <a:t>3</a:t>
            </a:r>
            <a:r>
              <a:rPr lang="zh-CN" altLang="en-US" sz="2200">
                <a:solidFill>
                  <a:srgbClr val="000000"/>
                </a:solidFill>
                <a:latin typeface="Times New Roman" pitchFamily="18" charset="0"/>
                <a:ea typeface="微软雅黑" pitchFamily="34" charset="-122"/>
                <a:cs typeface="Times New Roman" pitchFamily="18" charset="0"/>
                <a:sym typeface="Times New Roman" pitchFamily="18" charset="0"/>
              </a:rPr>
              <a:t>．牛顿第一定律是建立在理想斜面实验基础上，经抽象分析推理得出的结论，它不是实验定律。利用如图</a:t>
            </a:r>
            <a:r>
              <a:rPr lang="en-US" altLang="zh-CN" sz="2200">
                <a:solidFill>
                  <a:srgbClr val="000000"/>
                </a:solidFill>
                <a:latin typeface="Times New Roman" pitchFamily="18" charset="0"/>
                <a:ea typeface="微软雅黑" pitchFamily="34" charset="-122"/>
                <a:cs typeface="Courier New" pitchFamily="49" charset="0"/>
                <a:sym typeface="Times New Roman" pitchFamily="18" charset="0"/>
              </a:rPr>
              <a:t>4</a:t>
            </a:r>
            <a:r>
              <a:rPr lang="zh-CN" altLang="en-US" sz="2200">
                <a:solidFill>
                  <a:srgbClr val="000000"/>
                </a:solidFill>
                <a:latin typeface="Times New Roman" pitchFamily="18" charset="0"/>
                <a:ea typeface="微软雅黑" pitchFamily="34" charset="-122"/>
                <a:cs typeface="Times New Roman" pitchFamily="18" charset="0"/>
                <a:sym typeface="Times New Roman" pitchFamily="18" charset="0"/>
              </a:rPr>
              <a:t>所示的装置做如下实验：小球从左侧斜面上的</a:t>
            </a:r>
            <a:r>
              <a:rPr lang="en-US" altLang="zh-CN" sz="2200" i="1">
                <a:solidFill>
                  <a:srgbClr val="000000"/>
                </a:solidFill>
                <a:latin typeface="Times New Roman" pitchFamily="18" charset="0"/>
                <a:ea typeface="微软雅黑" pitchFamily="34" charset="-122"/>
                <a:cs typeface="Courier New" pitchFamily="49" charset="0"/>
                <a:sym typeface="Times New Roman" pitchFamily="18" charset="0"/>
              </a:rPr>
              <a:t>O</a:t>
            </a:r>
            <a:r>
              <a:rPr lang="zh-CN" altLang="en-US" sz="2200">
                <a:solidFill>
                  <a:srgbClr val="000000"/>
                </a:solidFill>
                <a:latin typeface="Times New Roman" pitchFamily="18" charset="0"/>
                <a:ea typeface="微软雅黑" pitchFamily="34" charset="-122"/>
                <a:cs typeface="Times New Roman" pitchFamily="18" charset="0"/>
                <a:sym typeface="Times New Roman" pitchFamily="18" charset="0"/>
              </a:rPr>
              <a:t>点由静止释放后沿斜面向下运动，并沿水平面滑动。水平面上先后铺垫三种粗糙程度逐渐减小的材料时，小球沿水平面滑动到的最远位置依次为</a:t>
            </a:r>
            <a:r>
              <a:rPr lang="en-US" altLang="zh-CN" sz="2200">
                <a:solidFill>
                  <a:srgbClr val="000000"/>
                </a:solidFill>
                <a:latin typeface="Times New Roman" pitchFamily="18" charset="0"/>
                <a:ea typeface="微软雅黑" pitchFamily="34" charset="-122"/>
                <a:cs typeface="Courier New" pitchFamily="49" charset="0"/>
                <a:sym typeface="Times New Roman" pitchFamily="18" charset="0"/>
              </a:rPr>
              <a:t>1</a:t>
            </a:r>
            <a:r>
              <a:rPr lang="zh-CN" altLang="en-US" sz="2200">
                <a:solidFill>
                  <a:srgbClr val="000000"/>
                </a:solidFill>
                <a:latin typeface="Times New Roman" pitchFamily="18" charset="0"/>
                <a:ea typeface="微软雅黑" pitchFamily="34" charset="-122"/>
                <a:cs typeface="Times New Roman" pitchFamily="18" charset="0"/>
                <a:sym typeface="Times New Roman" pitchFamily="18" charset="0"/>
              </a:rPr>
              <a:t>、</a:t>
            </a:r>
            <a:r>
              <a:rPr lang="en-US" altLang="zh-CN" sz="2200">
                <a:solidFill>
                  <a:srgbClr val="000000"/>
                </a:solidFill>
                <a:latin typeface="Times New Roman" pitchFamily="18" charset="0"/>
                <a:ea typeface="微软雅黑" pitchFamily="34" charset="-122"/>
                <a:cs typeface="Courier New" pitchFamily="49" charset="0"/>
                <a:sym typeface="Times New Roman" pitchFamily="18" charset="0"/>
              </a:rPr>
              <a:t>2</a:t>
            </a:r>
            <a:r>
              <a:rPr lang="zh-CN" altLang="en-US" sz="2200">
                <a:solidFill>
                  <a:srgbClr val="000000"/>
                </a:solidFill>
                <a:latin typeface="Times New Roman" pitchFamily="18" charset="0"/>
                <a:ea typeface="微软雅黑" pitchFamily="34" charset="-122"/>
                <a:cs typeface="Times New Roman" pitchFamily="18" charset="0"/>
                <a:sym typeface="Times New Roman" pitchFamily="18" charset="0"/>
              </a:rPr>
              <a:t>、</a:t>
            </a:r>
            <a:r>
              <a:rPr lang="en-US" altLang="zh-CN" sz="2200">
                <a:solidFill>
                  <a:srgbClr val="000000"/>
                </a:solidFill>
                <a:latin typeface="Times New Roman" pitchFamily="18" charset="0"/>
                <a:ea typeface="微软雅黑" pitchFamily="34" charset="-122"/>
                <a:cs typeface="Courier New" pitchFamily="49" charset="0"/>
                <a:sym typeface="Times New Roman" pitchFamily="18" charset="0"/>
              </a:rPr>
              <a:t>3</a:t>
            </a:r>
            <a:r>
              <a:rPr lang="zh-CN" altLang="en-US" sz="2200">
                <a:solidFill>
                  <a:srgbClr val="000000"/>
                </a:solidFill>
                <a:latin typeface="Times New Roman" pitchFamily="18" charset="0"/>
                <a:ea typeface="微软雅黑" pitchFamily="34" charset="-122"/>
                <a:cs typeface="Times New Roman" pitchFamily="18" charset="0"/>
                <a:sym typeface="Times New Roman" pitchFamily="18" charset="0"/>
              </a:rPr>
              <a:t>，根据三次实验结果的对比，可以得到的最直接的结论是</a:t>
            </a:r>
            <a:r>
              <a:rPr lang="zh-CN" altLang="en-US" sz="2200">
                <a:solidFill>
                  <a:srgbClr val="000000"/>
                </a:solidFill>
                <a:latin typeface="Times New Roman" pitchFamily="18" charset="0"/>
                <a:ea typeface="微软雅黑" pitchFamily="34" charset="-122"/>
                <a:cs typeface="Courier New" pitchFamily="49" charset="0"/>
                <a:sym typeface="Times New Roman" pitchFamily="18" charset="0"/>
              </a:rPr>
              <a:t> </a:t>
            </a:r>
            <a:r>
              <a:rPr lang="en-US" altLang="zh-CN" sz="2200">
                <a:solidFill>
                  <a:srgbClr val="000000"/>
                </a:solidFill>
                <a:latin typeface="Times New Roman" pitchFamily="18" charset="0"/>
                <a:ea typeface="微软雅黑" pitchFamily="34" charset="-122"/>
                <a:cs typeface="Courier New" pitchFamily="49" charset="0"/>
                <a:sym typeface="Times New Roman" pitchFamily="18" charset="0"/>
              </a:rPr>
              <a:t>(</a:t>
            </a:r>
            <a:r>
              <a:rPr lang="zh-CN" altLang="en-US" sz="2200">
                <a:solidFill>
                  <a:srgbClr val="000000"/>
                </a:solidFill>
                <a:latin typeface="Times New Roman" pitchFamily="18" charset="0"/>
                <a:ea typeface="微软雅黑" pitchFamily="34" charset="-122"/>
                <a:cs typeface="Times New Roman" pitchFamily="18" charset="0"/>
                <a:sym typeface="Times New Roman" pitchFamily="18" charset="0"/>
              </a:rPr>
              <a:t>　</a:t>
            </a:r>
            <a:r>
              <a:rPr lang="en-US" altLang="zh-CN" sz="2200">
                <a:solidFill>
                  <a:srgbClr val="000000"/>
                </a:solidFill>
                <a:latin typeface="Times New Roman" pitchFamily="18" charset="0"/>
                <a:ea typeface="微软雅黑" pitchFamily="34" charset="-122"/>
                <a:cs typeface="Courier New" pitchFamily="49" charset="0"/>
                <a:sym typeface="Times New Roman" pitchFamily="18" charset="0"/>
              </a:rPr>
              <a:t>)</a:t>
            </a:r>
          </a:p>
          <a:p>
            <a:pPr indent="180975" eaLnBrk="0" hangingPunct="0">
              <a:lnSpc>
                <a:spcPct val="120000"/>
              </a:lnSpc>
              <a:buFont typeface="Arial" charset="0"/>
              <a:buNone/>
            </a:pPr>
            <a:r>
              <a:rPr lang="en-US" altLang="zh-CN" sz="2200">
                <a:solidFill>
                  <a:srgbClr val="000000"/>
                </a:solidFill>
                <a:latin typeface="Times New Roman" pitchFamily="18" charset="0"/>
                <a:ea typeface="微软雅黑" pitchFamily="34" charset="-122"/>
                <a:cs typeface="Courier New" pitchFamily="49" charset="0"/>
                <a:sym typeface="Times New Roman" pitchFamily="18" charset="0"/>
              </a:rPr>
              <a:t>A</a:t>
            </a:r>
            <a:r>
              <a:rPr lang="zh-CN" altLang="en-US" sz="2200">
                <a:solidFill>
                  <a:srgbClr val="000000"/>
                </a:solidFill>
                <a:latin typeface="Times New Roman" pitchFamily="18" charset="0"/>
                <a:ea typeface="微软雅黑" pitchFamily="34" charset="-122"/>
                <a:cs typeface="Times New Roman" pitchFamily="18" charset="0"/>
                <a:sym typeface="Times New Roman" pitchFamily="18" charset="0"/>
              </a:rPr>
              <a:t>．如果小球不受力，它将一直保持匀速直线运动或静止状态</a:t>
            </a:r>
            <a:endParaRPr lang="zh-CN" altLang="en-US" sz="2200">
              <a:solidFill>
                <a:srgbClr val="000000"/>
              </a:solidFill>
              <a:latin typeface="Times New Roman" pitchFamily="18" charset="0"/>
              <a:ea typeface="微软雅黑" pitchFamily="34" charset="-122"/>
              <a:cs typeface="Courier New" pitchFamily="49" charset="0"/>
              <a:sym typeface="Times New Roman" pitchFamily="18" charset="0"/>
            </a:endParaRPr>
          </a:p>
          <a:p>
            <a:pPr indent="180975" eaLnBrk="0" hangingPunct="0">
              <a:lnSpc>
                <a:spcPct val="120000"/>
              </a:lnSpc>
              <a:buFont typeface="Arial" charset="0"/>
              <a:buNone/>
            </a:pPr>
            <a:r>
              <a:rPr lang="en-US" altLang="zh-CN" sz="2200">
                <a:solidFill>
                  <a:srgbClr val="000000"/>
                </a:solidFill>
                <a:latin typeface="Times New Roman" pitchFamily="18" charset="0"/>
                <a:ea typeface="微软雅黑" pitchFamily="34" charset="-122"/>
                <a:cs typeface="Courier New" pitchFamily="49" charset="0"/>
                <a:sym typeface="Times New Roman" pitchFamily="18" charset="0"/>
              </a:rPr>
              <a:t>B</a:t>
            </a:r>
            <a:r>
              <a:rPr lang="zh-CN" altLang="en-US" sz="2200">
                <a:solidFill>
                  <a:srgbClr val="000000"/>
                </a:solidFill>
                <a:latin typeface="Times New Roman" pitchFamily="18" charset="0"/>
                <a:ea typeface="微软雅黑" pitchFamily="34" charset="-122"/>
                <a:cs typeface="Times New Roman" pitchFamily="18" charset="0"/>
                <a:sym typeface="Times New Roman" pitchFamily="18" charset="0"/>
              </a:rPr>
              <a:t>．如果小球受到力的作用，它的运动状态将发生改变</a:t>
            </a:r>
            <a:endParaRPr lang="zh-CN" altLang="en-US" sz="2200">
              <a:solidFill>
                <a:srgbClr val="000000"/>
              </a:solidFill>
              <a:latin typeface="Times New Roman" pitchFamily="18" charset="0"/>
              <a:ea typeface="微软雅黑" pitchFamily="34" charset="-122"/>
              <a:cs typeface="Courier New" pitchFamily="49" charset="0"/>
              <a:sym typeface="Times New Roman" pitchFamily="18" charset="0"/>
            </a:endParaRPr>
          </a:p>
          <a:p>
            <a:pPr indent="180975" eaLnBrk="0" hangingPunct="0">
              <a:lnSpc>
                <a:spcPct val="120000"/>
              </a:lnSpc>
              <a:buFont typeface="Arial" charset="0"/>
              <a:buNone/>
            </a:pPr>
            <a:r>
              <a:rPr lang="en-US" altLang="zh-CN" sz="2200">
                <a:solidFill>
                  <a:srgbClr val="000000"/>
                </a:solidFill>
                <a:latin typeface="Times New Roman" pitchFamily="18" charset="0"/>
                <a:ea typeface="微软雅黑" pitchFamily="34" charset="-122"/>
                <a:cs typeface="Courier New" pitchFamily="49" charset="0"/>
                <a:sym typeface="Times New Roman" pitchFamily="18" charset="0"/>
              </a:rPr>
              <a:t>C</a:t>
            </a:r>
            <a:r>
              <a:rPr lang="zh-CN" altLang="en-US" sz="2200">
                <a:solidFill>
                  <a:srgbClr val="000000"/>
                </a:solidFill>
                <a:latin typeface="Times New Roman" pitchFamily="18" charset="0"/>
                <a:ea typeface="微软雅黑" pitchFamily="34" charset="-122"/>
                <a:cs typeface="Times New Roman" pitchFamily="18" charset="0"/>
                <a:sym typeface="Times New Roman" pitchFamily="18" charset="0"/>
              </a:rPr>
              <a:t>．如果水平面光滑，小球将沿着水平面一直运动下去</a:t>
            </a:r>
            <a:endParaRPr lang="zh-CN" altLang="en-US" sz="2200">
              <a:solidFill>
                <a:srgbClr val="000000"/>
              </a:solidFill>
              <a:latin typeface="Times New Roman" pitchFamily="18" charset="0"/>
              <a:ea typeface="微软雅黑" pitchFamily="34" charset="-122"/>
              <a:cs typeface="Courier New" pitchFamily="49" charset="0"/>
              <a:sym typeface="Times New Roman" pitchFamily="18" charset="0"/>
            </a:endParaRPr>
          </a:p>
          <a:p>
            <a:pPr indent="180975" eaLnBrk="0" hangingPunct="0">
              <a:lnSpc>
                <a:spcPct val="120000"/>
              </a:lnSpc>
              <a:buFont typeface="Arial" charset="0"/>
              <a:buNone/>
            </a:pPr>
            <a:r>
              <a:rPr lang="en-US" altLang="zh-CN" sz="2200">
                <a:solidFill>
                  <a:srgbClr val="000000"/>
                </a:solidFill>
                <a:latin typeface="Times New Roman" pitchFamily="18" charset="0"/>
                <a:ea typeface="微软雅黑" pitchFamily="34" charset="-122"/>
                <a:cs typeface="Courier New" pitchFamily="49" charset="0"/>
                <a:sym typeface="Times New Roman" pitchFamily="18" charset="0"/>
              </a:rPr>
              <a:t>D</a:t>
            </a:r>
            <a:r>
              <a:rPr lang="zh-CN" altLang="en-US" sz="2200">
                <a:solidFill>
                  <a:srgbClr val="000000"/>
                </a:solidFill>
                <a:latin typeface="Times New Roman" pitchFamily="18" charset="0"/>
                <a:ea typeface="微软雅黑" pitchFamily="34" charset="-122"/>
                <a:cs typeface="Times New Roman" pitchFamily="18" charset="0"/>
                <a:sym typeface="Times New Roman" pitchFamily="18" charset="0"/>
              </a:rPr>
              <a:t>．小球受到的力一定时，质量越大，它的加速度越小</a:t>
            </a:r>
            <a:endParaRPr lang="zh-CN" altLang="zh-CN" sz="2200">
              <a:solidFill>
                <a:srgbClr val="000000"/>
              </a:solidFill>
              <a:latin typeface="Times New Roman" pitchFamily="18" charset="0"/>
              <a:ea typeface="微软雅黑" pitchFamily="34" charset="-122"/>
              <a:cs typeface="Times New Roman" pitchFamily="18" charset="0"/>
              <a:sym typeface="Times New Roman" pitchFamily="18" charset="0"/>
            </a:endParaRPr>
          </a:p>
        </p:txBody>
      </p:sp>
      <p:sp>
        <p:nvSpPr>
          <p:cNvPr id="10285" name="Oval 45"/>
          <p:cNvSpPr>
            <a:spLocks noChangeArrowheads="1"/>
          </p:cNvSpPr>
          <p:nvPr/>
        </p:nvSpPr>
        <p:spPr bwMode="auto">
          <a:xfrm>
            <a:off x="263525" y="3221038"/>
            <a:ext cx="215900" cy="215900"/>
          </a:xfrm>
          <a:prstGeom prst="ellipse">
            <a:avLst/>
          </a:prstGeom>
          <a:solidFill>
            <a:srgbClr val="FF0000"/>
          </a:solidFill>
          <a:ln w="9525">
            <a:solidFill>
              <a:srgbClr val="FF0000"/>
            </a:solidFill>
            <a:round/>
            <a:headEnd/>
            <a:tailEnd/>
          </a:ln>
        </p:spPr>
        <p:txBody>
          <a:bodyPr wrap="none" anchor="ctr"/>
          <a:lstStyle/>
          <a:p>
            <a:endParaRPr lang="zh-CN" altLang="en-US"/>
          </a:p>
        </p:txBody>
      </p:sp>
      <p:sp>
        <p:nvSpPr>
          <p:cNvPr id="10286" name="Oval 46"/>
          <p:cNvSpPr>
            <a:spLocks noChangeArrowheads="1"/>
          </p:cNvSpPr>
          <p:nvPr/>
        </p:nvSpPr>
        <p:spPr bwMode="auto">
          <a:xfrm>
            <a:off x="263525" y="2816225"/>
            <a:ext cx="215900" cy="215900"/>
          </a:xfrm>
          <a:prstGeom prst="ellipse">
            <a:avLst/>
          </a:prstGeom>
          <a:noFill/>
          <a:ln w="9525">
            <a:solidFill>
              <a:srgbClr val="FF0000"/>
            </a:solidFill>
            <a:round/>
            <a:headEnd/>
            <a:tailEnd/>
          </a:ln>
        </p:spPr>
        <p:txBody>
          <a:bodyPr wrap="none" anchor="ctr"/>
          <a:lstStyle/>
          <a:p>
            <a:endParaRPr lang="zh-CN" altLang="en-US"/>
          </a:p>
        </p:txBody>
      </p:sp>
      <p:sp>
        <p:nvSpPr>
          <p:cNvPr id="10287" name="Oval 47"/>
          <p:cNvSpPr>
            <a:spLocks noChangeArrowheads="1"/>
          </p:cNvSpPr>
          <p:nvPr/>
        </p:nvSpPr>
        <p:spPr bwMode="auto">
          <a:xfrm>
            <a:off x="263525" y="2413000"/>
            <a:ext cx="215900" cy="215900"/>
          </a:xfrm>
          <a:prstGeom prst="ellipse">
            <a:avLst/>
          </a:prstGeom>
          <a:noFill/>
          <a:ln w="9525">
            <a:solidFill>
              <a:srgbClr val="FF0000"/>
            </a:solidFill>
            <a:round/>
            <a:headEnd/>
            <a:tailEnd/>
          </a:ln>
        </p:spPr>
        <p:txBody>
          <a:bodyPr wrap="none" anchor="ctr"/>
          <a:lstStyle/>
          <a:p>
            <a:endParaRPr lang="zh-CN" altLang="en-US"/>
          </a:p>
        </p:txBody>
      </p:sp>
      <p:sp>
        <p:nvSpPr>
          <p:cNvPr id="10288" name="Oval 48"/>
          <p:cNvSpPr>
            <a:spLocks noChangeArrowheads="1"/>
          </p:cNvSpPr>
          <p:nvPr/>
        </p:nvSpPr>
        <p:spPr bwMode="auto">
          <a:xfrm>
            <a:off x="263525" y="3624263"/>
            <a:ext cx="215900" cy="215900"/>
          </a:xfrm>
          <a:prstGeom prst="ellipse">
            <a:avLst/>
          </a:prstGeom>
          <a:noFill/>
          <a:ln w="9525">
            <a:solidFill>
              <a:srgbClr val="FF0000"/>
            </a:solidFill>
            <a:round/>
            <a:headEnd/>
            <a:tailEnd/>
          </a:ln>
        </p:spPr>
        <p:txBody>
          <a:bodyPr wrap="none" anchor="ctr"/>
          <a:lstStyle/>
          <a:p>
            <a:endParaRPr lang="zh-CN" altLang="en-US"/>
          </a:p>
        </p:txBody>
      </p:sp>
      <p:sp>
        <p:nvSpPr>
          <p:cNvPr id="4" name="Text Box 21"/>
          <p:cNvSpPr txBox="1">
            <a:spLocks noChangeArrowheads="1"/>
          </p:cNvSpPr>
          <p:nvPr/>
        </p:nvSpPr>
        <p:spPr bwMode="auto">
          <a:xfrm>
            <a:off x="317500" y="4275138"/>
            <a:ext cx="11557000" cy="2100262"/>
          </a:xfrm>
          <a:prstGeom prst="rect">
            <a:avLst/>
          </a:prstGeom>
          <a:noFill/>
          <a:ln w="63500" cmpd="thinThick">
            <a:noFill/>
            <a:miter lim="800000"/>
            <a:headEnd/>
            <a:tailEnd/>
          </a:ln>
        </p:spPr>
        <p:txBody>
          <a:bodyPr>
            <a:spAutoFit/>
          </a:bodyPr>
          <a:lstStyle/>
          <a:p>
            <a:pPr>
              <a:lnSpc>
                <a:spcPct val="120000"/>
              </a:lnSpc>
              <a:buFont typeface="Arial" charset="0"/>
              <a:buNone/>
            </a:pPr>
            <a:r>
              <a:rPr lang="zh-CN" altLang="en-US" sz="2200">
                <a:solidFill>
                  <a:srgbClr val="0000FF"/>
                </a:solidFill>
                <a:latin typeface="Times New Roman" pitchFamily="18" charset="0"/>
                <a:ea typeface="微软雅黑" pitchFamily="34" charset="-122"/>
                <a:cs typeface="Times New Roman" pitchFamily="18" charset="0"/>
                <a:sym typeface="微软雅黑" pitchFamily="34" charset="-122"/>
              </a:rPr>
              <a:t>解析　</a:t>
            </a:r>
            <a:r>
              <a:rPr lang="zh-CN" altLang="en-US" sz="2200">
                <a:solidFill>
                  <a:srgbClr val="000000"/>
                </a:solidFill>
                <a:latin typeface="Times New Roman" pitchFamily="18" charset="0"/>
                <a:ea typeface="微软雅黑" pitchFamily="34" charset="-122"/>
                <a:cs typeface="Times New Roman" pitchFamily="18" charset="0"/>
                <a:sym typeface="微软雅黑" pitchFamily="34" charset="-122"/>
              </a:rPr>
              <a:t>由题意，水平面上先后铺垫三种粗糙程度逐渐减小的材料时，小球沿水平面滑动到的最远位置依次为</a:t>
            </a:r>
            <a:r>
              <a:rPr lang="en-US" altLang="zh-CN" sz="2200">
                <a:solidFill>
                  <a:srgbClr val="000000"/>
                </a:solidFill>
                <a:latin typeface="Times New Roman" pitchFamily="18" charset="0"/>
                <a:ea typeface="微软雅黑" pitchFamily="34" charset="-122"/>
                <a:cs typeface="Times New Roman" pitchFamily="18" charset="0"/>
                <a:sym typeface="微软雅黑" pitchFamily="34" charset="-122"/>
              </a:rPr>
              <a:t>1</a:t>
            </a:r>
            <a:r>
              <a:rPr lang="zh-CN" altLang="en-US" sz="2200">
                <a:solidFill>
                  <a:srgbClr val="000000"/>
                </a:solidFill>
                <a:latin typeface="Times New Roman" pitchFamily="18" charset="0"/>
                <a:ea typeface="微软雅黑" pitchFamily="34" charset="-122"/>
                <a:cs typeface="Times New Roman" pitchFamily="18" charset="0"/>
                <a:sym typeface="微软雅黑" pitchFamily="34" charset="-122"/>
              </a:rPr>
              <a:t>、</a:t>
            </a:r>
            <a:r>
              <a:rPr lang="en-US" altLang="zh-CN" sz="2200">
                <a:solidFill>
                  <a:srgbClr val="000000"/>
                </a:solidFill>
                <a:latin typeface="Times New Roman" pitchFamily="18" charset="0"/>
                <a:ea typeface="微软雅黑" pitchFamily="34" charset="-122"/>
                <a:cs typeface="Times New Roman" pitchFamily="18" charset="0"/>
                <a:sym typeface="微软雅黑" pitchFamily="34" charset="-122"/>
              </a:rPr>
              <a:t>2</a:t>
            </a:r>
            <a:r>
              <a:rPr lang="zh-CN" altLang="en-US" sz="2200">
                <a:solidFill>
                  <a:srgbClr val="000000"/>
                </a:solidFill>
                <a:latin typeface="Times New Roman" pitchFamily="18" charset="0"/>
                <a:ea typeface="微软雅黑" pitchFamily="34" charset="-122"/>
                <a:cs typeface="Times New Roman" pitchFamily="18" charset="0"/>
                <a:sym typeface="微软雅黑" pitchFamily="34" charset="-122"/>
              </a:rPr>
              <a:t>、</a:t>
            </a:r>
            <a:r>
              <a:rPr lang="en-US" altLang="zh-CN" sz="2200">
                <a:solidFill>
                  <a:srgbClr val="000000"/>
                </a:solidFill>
                <a:latin typeface="Times New Roman" pitchFamily="18" charset="0"/>
                <a:ea typeface="微软雅黑" pitchFamily="34" charset="-122"/>
                <a:cs typeface="Times New Roman" pitchFamily="18" charset="0"/>
                <a:sym typeface="微软雅黑" pitchFamily="34" charset="-122"/>
              </a:rPr>
              <a:t>3</a:t>
            </a:r>
            <a:r>
              <a:rPr lang="zh-CN" altLang="en-US" sz="2200">
                <a:solidFill>
                  <a:srgbClr val="000000"/>
                </a:solidFill>
                <a:latin typeface="Times New Roman" pitchFamily="18" charset="0"/>
                <a:ea typeface="微软雅黑" pitchFamily="34" charset="-122"/>
                <a:cs typeface="Times New Roman" pitchFamily="18" charset="0"/>
                <a:sym typeface="微软雅黑" pitchFamily="34" charset="-122"/>
              </a:rPr>
              <a:t>。可知摩擦力越小，则小球滚得越远，由此得出的结论是如果水平面光滑，小球受到的合外力为</a:t>
            </a:r>
            <a:r>
              <a:rPr lang="en-US" altLang="zh-CN" sz="2200">
                <a:solidFill>
                  <a:srgbClr val="000000"/>
                </a:solidFill>
                <a:latin typeface="Times New Roman" pitchFamily="18" charset="0"/>
                <a:ea typeface="微软雅黑" pitchFamily="34" charset="-122"/>
                <a:cs typeface="Times New Roman" pitchFamily="18" charset="0"/>
                <a:sym typeface="微软雅黑" pitchFamily="34" charset="-122"/>
              </a:rPr>
              <a:t>0</a:t>
            </a:r>
            <a:r>
              <a:rPr lang="zh-CN" altLang="en-US" sz="2200">
                <a:solidFill>
                  <a:srgbClr val="000000"/>
                </a:solidFill>
                <a:latin typeface="Times New Roman" pitchFamily="18" charset="0"/>
                <a:ea typeface="微软雅黑" pitchFamily="34" charset="-122"/>
                <a:cs typeface="Times New Roman" pitchFamily="18" charset="0"/>
                <a:sym typeface="微软雅黑" pitchFamily="34" charset="-122"/>
              </a:rPr>
              <a:t>，则小球将沿着水平面一直运动下去，故选项</a:t>
            </a:r>
            <a:r>
              <a:rPr lang="en-US" altLang="zh-CN" sz="2200">
                <a:solidFill>
                  <a:srgbClr val="000000"/>
                </a:solidFill>
                <a:latin typeface="Times New Roman" pitchFamily="18" charset="0"/>
                <a:ea typeface="微软雅黑" pitchFamily="34" charset="-122"/>
                <a:cs typeface="Times New Roman" pitchFamily="18" charset="0"/>
                <a:sym typeface="微软雅黑" pitchFamily="34" charset="-122"/>
              </a:rPr>
              <a:t>C</a:t>
            </a:r>
            <a:r>
              <a:rPr lang="zh-CN" altLang="en-US" sz="2200">
                <a:solidFill>
                  <a:srgbClr val="000000"/>
                </a:solidFill>
                <a:latin typeface="Times New Roman" pitchFamily="18" charset="0"/>
                <a:ea typeface="微软雅黑" pitchFamily="34" charset="-122"/>
                <a:cs typeface="Times New Roman" pitchFamily="18" charset="0"/>
                <a:sym typeface="微软雅黑" pitchFamily="34" charset="-122"/>
              </a:rPr>
              <a:t>符合题意。其他结论不是本实验直接得出的。</a:t>
            </a:r>
          </a:p>
          <a:p>
            <a:pPr>
              <a:lnSpc>
                <a:spcPct val="120000"/>
              </a:lnSpc>
              <a:buFont typeface="Arial" charset="0"/>
              <a:buNone/>
            </a:pPr>
            <a:r>
              <a:rPr lang="zh-CN" altLang="en-US" sz="2200">
                <a:solidFill>
                  <a:srgbClr val="0000FF"/>
                </a:solidFill>
                <a:latin typeface="Times New Roman" pitchFamily="18" charset="0"/>
                <a:ea typeface="微软雅黑" pitchFamily="34" charset="-122"/>
                <a:cs typeface="Times New Roman" pitchFamily="18" charset="0"/>
                <a:sym typeface="微软雅黑" pitchFamily="34" charset="-122"/>
              </a:rPr>
              <a:t>答案　</a:t>
            </a:r>
            <a:r>
              <a:rPr lang="en-US" altLang="zh-CN" sz="2200">
                <a:solidFill>
                  <a:srgbClr val="0000FF"/>
                </a:solidFill>
                <a:latin typeface="Times New Roman" pitchFamily="18" charset="0"/>
                <a:ea typeface="微软雅黑" pitchFamily="34" charset="-122"/>
                <a:cs typeface="Times New Roman" pitchFamily="18" charset="0"/>
                <a:sym typeface="微软雅黑" pitchFamily="34" charset="-122"/>
              </a:rPr>
              <a:t>C</a:t>
            </a:r>
          </a:p>
        </p:txBody>
      </p:sp>
      <p:pic>
        <p:nvPicPr>
          <p:cNvPr id="137250" name="Picture 35" descr="1W229"/>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8042275" y="2397125"/>
            <a:ext cx="3544888" cy="18716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0285"/>
                                        </p:tgtEl>
                                        <p:attrNameLst>
                                          <p:attrName>style.visibility</p:attrName>
                                        </p:attrNameLst>
                                      </p:cBhvr>
                                      <p:to>
                                        <p:strVal val="visible"/>
                                      </p:to>
                                    </p:set>
                                    <p:animEffect transition="in" filter="wipe(up)">
                                      <p:cBhvr>
                                        <p:cTn id="7" dur="500"/>
                                        <p:tgtEl>
                                          <p:spTgt spid="10285"/>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0286"/>
                                        </p:tgtEl>
                                        <p:attrNameLst>
                                          <p:attrName>style.visibility</p:attrName>
                                        </p:attrNameLst>
                                      </p:cBhvr>
                                      <p:to>
                                        <p:strVal val="visible"/>
                                      </p:to>
                                    </p:set>
                                    <p:animEffect transition="in" filter="wipe(up)">
                                      <p:cBhvr>
                                        <p:cTn id="10" dur="500"/>
                                        <p:tgtEl>
                                          <p:spTgt spid="10286"/>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10287"/>
                                        </p:tgtEl>
                                        <p:attrNameLst>
                                          <p:attrName>style.visibility</p:attrName>
                                        </p:attrNameLst>
                                      </p:cBhvr>
                                      <p:to>
                                        <p:strVal val="visible"/>
                                      </p:to>
                                    </p:set>
                                    <p:animEffect transition="in" filter="wipe(up)">
                                      <p:cBhvr>
                                        <p:cTn id="13" dur="500"/>
                                        <p:tgtEl>
                                          <p:spTgt spid="10287"/>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10288"/>
                                        </p:tgtEl>
                                        <p:attrNameLst>
                                          <p:attrName>style.visibility</p:attrName>
                                        </p:attrNameLst>
                                      </p:cBhvr>
                                      <p:to>
                                        <p:strVal val="visible"/>
                                      </p:to>
                                    </p:set>
                                    <p:animEffect transition="in" filter="wipe(up)">
                                      <p:cBhvr>
                                        <p:cTn id="16" dur="500"/>
                                        <p:tgtEl>
                                          <p:spTgt spid="10288"/>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85" grpId="0" animBg="1"/>
      <p:bldP spid="10286" grpId="0" animBg="1"/>
      <p:bldP spid="10287" grpId="0" animBg="1"/>
      <p:bldP spid="10288" grpId="0" animBg="1"/>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8241" name="Rectangle 2"/>
          <p:cNvSpPr>
            <a:spLocks noChangeArrowheads="1"/>
          </p:cNvSpPr>
          <p:nvPr/>
        </p:nvSpPr>
        <p:spPr bwMode="auto">
          <a:xfrm>
            <a:off x="0" y="477838"/>
            <a:ext cx="12192000" cy="5995987"/>
          </a:xfrm>
          <a:prstGeom prst="rect">
            <a:avLst/>
          </a:prstGeom>
          <a:solidFill>
            <a:schemeClr val="accent2"/>
          </a:solidFill>
          <a:ln w="9525">
            <a:solidFill>
              <a:schemeClr val="tx1"/>
            </a:solidFill>
            <a:miter lim="800000"/>
            <a:headEnd/>
            <a:tailEnd/>
          </a:ln>
        </p:spPr>
        <p:txBody>
          <a:bodyPr wrap="none" anchor="ctr"/>
          <a:lstStyle/>
          <a:p>
            <a:endParaRPr lang="zh-CN" altLang="en-US"/>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标题 1"/>
          <p:cNvSpPr>
            <a:spLocks noGrp="1"/>
          </p:cNvSpPr>
          <p:nvPr>
            <p:ph type="title"/>
          </p:nvPr>
        </p:nvSpPr>
        <p:spPr>
          <a:xfrm>
            <a:off x="241300" y="0"/>
            <a:ext cx="11701463" cy="465138"/>
          </a:xfrm>
        </p:spPr>
        <p:txBody>
          <a:bodyPr/>
          <a:lstStyle/>
          <a:p>
            <a:pPr eaLnBrk="1" hangingPunct="1"/>
            <a:r>
              <a:rPr lang="zh-CN" altLang="en-US" smtClean="0">
                <a:solidFill>
                  <a:srgbClr val="70AD47"/>
                </a:solidFill>
                <a:latin typeface="Calibri Light"/>
                <a:ea typeface="宋体" charset="-122"/>
              </a:rPr>
              <a:t>备选训练</a:t>
            </a:r>
          </a:p>
        </p:txBody>
      </p:sp>
      <p:sp>
        <p:nvSpPr>
          <p:cNvPr id="139266" name="Text Box 13"/>
          <p:cNvSpPr txBox="1">
            <a:spLocks noChangeArrowheads="1"/>
          </p:cNvSpPr>
          <p:nvPr/>
        </p:nvSpPr>
        <p:spPr bwMode="auto">
          <a:xfrm>
            <a:off x="254000" y="582613"/>
            <a:ext cx="11557000" cy="3578225"/>
          </a:xfrm>
          <a:prstGeom prst="rect">
            <a:avLst/>
          </a:prstGeom>
          <a:noFill/>
          <a:ln w="9525">
            <a:noFill/>
            <a:miter lim="800000"/>
            <a:headEnd/>
            <a:tailEnd/>
          </a:ln>
        </p:spPr>
        <p:txBody>
          <a:bodyPr lIns="35941" tIns="35941" rIns="35941" bIns="35941">
            <a:spAutoFit/>
          </a:bodyPr>
          <a:lstStyle/>
          <a:p>
            <a:pPr>
              <a:lnSpc>
                <a:spcPct val="120000"/>
              </a:lnSpc>
            </a:pPr>
            <a:r>
              <a:rPr lang="en-US" altLang="zh-CN" sz="2400">
                <a:latin typeface="Times New Roman" pitchFamily="18" charset="0"/>
                <a:ea typeface="微软雅黑" pitchFamily="34" charset="-122"/>
                <a:sym typeface="微软雅黑" pitchFamily="34" charset="-122"/>
              </a:rPr>
              <a:t>1</a:t>
            </a:r>
            <a:r>
              <a:rPr lang="zh-CN" altLang="en-US" sz="2400">
                <a:latin typeface="Times New Roman" pitchFamily="18" charset="0"/>
                <a:ea typeface="微软雅黑" pitchFamily="34" charset="-122"/>
                <a:sym typeface="微软雅黑" pitchFamily="34" charset="-122"/>
              </a:rPr>
              <a:t>．</a:t>
            </a:r>
            <a:r>
              <a:rPr lang="en-US" altLang="zh-CN" sz="2400">
                <a:latin typeface="Times New Roman" pitchFamily="18" charset="0"/>
                <a:ea typeface="微软雅黑" pitchFamily="34" charset="-122"/>
                <a:sym typeface="微软雅黑" pitchFamily="34" charset="-122"/>
              </a:rPr>
              <a:t>(</a:t>
            </a:r>
            <a:r>
              <a:rPr lang="zh-CN" altLang="en-US" sz="2400">
                <a:latin typeface="Times New Roman" pitchFamily="18" charset="0"/>
                <a:ea typeface="微软雅黑" pitchFamily="34" charset="-122"/>
                <a:sym typeface="微软雅黑" pitchFamily="34" charset="-122"/>
              </a:rPr>
              <a:t>多选</a:t>
            </a:r>
            <a:r>
              <a:rPr lang="en-US" altLang="zh-CN" sz="2400">
                <a:latin typeface="Times New Roman" pitchFamily="18" charset="0"/>
                <a:ea typeface="微软雅黑" pitchFamily="34" charset="-122"/>
                <a:sym typeface="微软雅黑" pitchFamily="34" charset="-122"/>
              </a:rPr>
              <a:t>)</a:t>
            </a:r>
            <a:r>
              <a:rPr lang="zh-CN" altLang="en-US" sz="2400">
                <a:latin typeface="Times New Roman" pitchFamily="18" charset="0"/>
                <a:ea typeface="微软雅黑" pitchFamily="34" charset="-122"/>
                <a:sym typeface="微软雅黑" pitchFamily="34" charset="-122"/>
              </a:rPr>
              <a:t>科学家关于物体运动的研究对树立正确的自然观具有重要作用。下列说法符合历史事实的是</a:t>
            </a:r>
            <a:r>
              <a:rPr lang="en-US" altLang="zh-CN" sz="2400">
                <a:latin typeface="Times New Roman" pitchFamily="18" charset="0"/>
                <a:ea typeface="微软雅黑" pitchFamily="34" charset="-122"/>
                <a:sym typeface="微软雅黑" pitchFamily="34" charset="-122"/>
              </a:rPr>
              <a:t>(</a:t>
            </a:r>
            <a:r>
              <a:rPr lang="zh-CN" altLang="en-US" sz="2400">
                <a:latin typeface="Times New Roman" pitchFamily="18" charset="0"/>
                <a:ea typeface="微软雅黑" pitchFamily="34" charset="-122"/>
                <a:sym typeface="微软雅黑" pitchFamily="34" charset="-122"/>
              </a:rPr>
              <a:t>　　</a:t>
            </a:r>
            <a:r>
              <a:rPr lang="en-US" altLang="zh-CN" sz="2400">
                <a:latin typeface="Times New Roman" pitchFamily="18" charset="0"/>
                <a:ea typeface="微软雅黑" pitchFamily="34" charset="-122"/>
                <a:sym typeface="微软雅黑" pitchFamily="34" charset="-122"/>
              </a:rPr>
              <a:t>)</a:t>
            </a:r>
          </a:p>
          <a:p>
            <a:pPr>
              <a:lnSpc>
                <a:spcPct val="120000"/>
              </a:lnSpc>
            </a:pPr>
            <a:r>
              <a:rPr lang="en-US" altLang="zh-CN" sz="2400">
                <a:latin typeface="Times New Roman" pitchFamily="18" charset="0"/>
                <a:ea typeface="微软雅黑" pitchFamily="34" charset="-122"/>
                <a:sym typeface="微软雅黑" pitchFamily="34" charset="-122"/>
              </a:rPr>
              <a:t>   A</a:t>
            </a:r>
            <a:r>
              <a:rPr lang="zh-CN" altLang="en-US" sz="2400">
                <a:latin typeface="Times New Roman" pitchFamily="18" charset="0"/>
                <a:ea typeface="微软雅黑" pitchFamily="34" charset="-122"/>
                <a:sym typeface="微软雅黑" pitchFamily="34" charset="-122"/>
              </a:rPr>
              <a:t>．亚里士多德认为，必须有力作用在物体上，物体的运动状态才会改变</a:t>
            </a:r>
          </a:p>
          <a:p>
            <a:pPr>
              <a:lnSpc>
                <a:spcPct val="120000"/>
              </a:lnSpc>
            </a:pPr>
            <a:r>
              <a:rPr lang="en-US" altLang="zh-CN" sz="2400">
                <a:latin typeface="Times New Roman" pitchFamily="18" charset="0"/>
                <a:ea typeface="微软雅黑" pitchFamily="34" charset="-122"/>
                <a:sym typeface="微软雅黑" pitchFamily="34" charset="-122"/>
              </a:rPr>
              <a:t>   B</a:t>
            </a:r>
            <a:r>
              <a:rPr lang="zh-CN" altLang="en-US" sz="2400">
                <a:latin typeface="Times New Roman" pitchFamily="18" charset="0"/>
                <a:ea typeface="微软雅黑" pitchFamily="34" charset="-122"/>
                <a:sym typeface="微软雅黑" pitchFamily="34" charset="-122"/>
              </a:rPr>
              <a:t>．伽利略通过“理想实验”得出结论：一旦物体具有某一速度，如果它不受力，它将以这一速度永远运动下去</a:t>
            </a:r>
          </a:p>
          <a:p>
            <a:pPr>
              <a:lnSpc>
                <a:spcPct val="120000"/>
              </a:lnSpc>
            </a:pPr>
            <a:r>
              <a:rPr lang="en-US" altLang="zh-CN" sz="2400">
                <a:latin typeface="Times New Roman" pitchFamily="18" charset="0"/>
                <a:ea typeface="微软雅黑" pitchFamily="34" charset="-122"/>
                <a:sym typeface="微软雅黑" pitchFamily="34" charset="-122"/>
              </a:rPr>
              <a:t>   C</a:t>
            </a:r>
            <a:r>
              <a:rPr lang="zh-CN" altLang="en-US" sz="2400">
                <a:latin typeface="Times New Roman" pitchFamily="18" charset="0"/>
                <a:ea typeface="微软雅黑" pitchFamily="34" charset="-122"/>
                <a:sym typeface="微软雅黑" pitchFamily="34" charset="-122"/>
              </a:rPr>
              <a:t>．笛卡儿指出：如果运动中的物体没有受到力的作用，它将继续以同一速度沿同一直线运动，既不停下来也不偏离原来的方向 </a:t>
            </a:r>
          </a:p>
          <a:p>
            <a:pPr>
              <a:lnSpc>
                <a:spcPct val="120000"/>
              </a:lnSpc>
            </a:pPr>
            <a:r>
              <a:rPr lang="en-US" altLang="zh-CN" sz="2400">
                <a:latin typeface="Times New Roman" pitchFamily="18" charset="0"/>
                <a:ea typeface="微软雅黑" pitchFamily="34" charset="-122"/>
                <a:sym typeface="微软雅黑" pitchFamily="34" charset="-122"/>
              </a:rPr>
              <a:t>   D</a:t>
            </a:r>
            <a:r>
              <a:rPr lang="zh-CN" altLang="en-US" sz="2400">
                <a:latin typeface="Times New Roman" pitchFamily="18" charset="0"/>
                <a:ea typeface="微软雅黑" pitchFamily="34" charset="-122"/>
                <a:sym typeface="微软雅黑" pitchFamily="34" charset="-122"/>
              </a:rPr>
              <a:t>．牛顿认为，物体具有保持原来匀速直线运动状态或静止状态的性质</a:t>
            </a:r>
          </a:p>
        </p:txBody>
      </p:sp>
      <p:sp>
        <p:nvSpPr>
          <p:cNvPr id="10285" name="Oval 45"/>
          <p:cNvSpPr>
            <a:spLocks noChangeArrowheads="1"/>
          </p:cNvSpPr>
          <p:nvPr/>
        </p:nvSpPr>
        <p:spPr bwMode="auto">
          <a:xfrm>
            <a:off x="258763" y="2070100"/>
            <a:ext cx="215900" cy="215900"/>
          </a:xfrm>
          <a:prstGeom prst="ellipse">
            <a:avLst/>
          </a:prstGeom>
          <a:solidFill>
            <a:srgbClr val="FF0000"/>
          </a:solidFill>
          <a:ln w="9525">
            <a:solidFill>
              <a:srgbClr val="FF0000"/>
            </a:solidFill>
            <a:round/>
            <a:headEnd/>
            <a:tailEnd/>
          </a:ln>
        </p:spPr>
        <p:txBody>
          <a:bodyPr wrap="none" anchor="ctr"/>
          <a:lstStyle/>
          <a:p>
            <a:endParaRPr lang="zh-CN" altLang="en-US"/>
          </a:p>
        </p:txBody>
      </p:sp>
      <p:sp>
        <p:nvSpPr>
          <p:cNvPr id="10286" name="Oval 46"/>
          <p:cNvSpPr>
            <a:spLocks noChangeArrowheads="1"/>
          </p:cNvSpPr>
          <p:nvPr/>
        </p:nvSpPr>
        <p:spPr bwMode="auto">
          <a:xfrm>
            <a:off x="258763" y="2962275"/>
            <a:ext cx="215900" cy="215900"/>
          </a:xfrm>
          <a:prstGeom prst="ellipse">
            <a:avLst/>
          </a:prstGeom>
          <a:solidFill>
            <a:srgbClr val="FF0000"/>
          </a:solidFill>
          <a:ln w="9525">
            <a:solidFill>
              <a:srgbClr val="FF0000"/>
            </a:solidFill>
            <a:round/>
            <a:headEnd/>
            <a:tailEnd/>
          </a:ln>
        </p:spPr>
        <p:txBody>
          <a:bodyPr wrap="none" anchor="ctr"/>
          <a:lstStyle/>
          <a:p>
            <a:endParaRPr lang="zh-CN" altLang="en-US"/>
          </a:p>
        </p:txBody>
      </p:sp>
      <p:sp>
        <p:nvSpPr>
          <p:cNvPr id="10288" name="Oval 48"/>
          <p:cNvSpPr>
            <a:spLocks noChangeArrowheads="1"/>
          </p:cNvSpPr>
          <p:nvPr/>
        </p:nvSpPr>
        <p:spPr bwMode="auto">
          <a:xfrm>
            <a:off x="258763" y="3830638"/>
            <a:ext cx="215900" cy="215900"/>
          </a:xfrm>
          <a:prstGeom prst="ellipse">
            <a:avLst/>
          </a:prstGeom>
          <a:solidFill>
            <a:srgbClr val="FF0000"/>
          </a:solidFill>
          <a:ln w="9525">
            <a:solidFill>
              <a:srgbClr val="FF0000"/>
            </a:solidFill>
            <a:round/>
            <a:headEnd/>
            <a:tailEnd/>
          </a:ln>
        </p:spPr>
        <p:txBody>
          <a:bodyPr wrap="none" anchor="ctr"/>
          <a:lstStyle/>
          <a:p>
            <a:endParaRPr lang="zh-CN" altLang="en-US"/>
          </a:p>
        </p:txBody>
      </p:sp>
      <p:sp>
        <p:nvSpPr>
          <p:cNvPr id="10289" name="Oval 49"/>
          <p:cNvSpPr>
            <a:spLocks noChangeArrowheads="1"/>
          </p:cNvSpPr>
          <p:nvPr/>
        </p:nvSpPr>
        <p:spPr bwMode="auto">
          <a:xfrm>
            <a:off x="258763" y="1633538"/>
            <a:ext cx="215900" cy="215900"/>
          </a:xfrm>
          <a:prstGeom prst="ellipse">
            <a:avLst/>
          </a:prstGeom>
          <a:noFill/>
          <a:ln w="9525">
            <a:solidFill>
              <a:srgbClr val="FF0000"/>
            </a:solidFill>
            <a:round/>
            <a:headEnd/>
            <a:tailEnd/>
          </a:ln>
        </p:spPr>
        <p:txBody>
          <a:bodyPr wrap="none" anchor="ctr"/>
          <a:lstStyle/>
          <a:p>
            <a:endParaRPr lang="zh-CN" altLang="en-US"/>
          </a:p>
        </p:txBody>
      </p:sp>
      <p:sp>
        <p:nvSpPr>
          <p:cNvPr id="10261" name="Text Box 21"/>
          <p:cNvSpPr txBox="1">
            <a:spLocks noChangeArrowheads="1"/>
          </p:cNvSpPr>
          <p:nvPr/>
        </p:nvSpPr>
        <p:spPr bwMode="auto">
          <a:xfrm>
            <a:off x="254000" y="4349750"/>
            <a:ext cx="11557000" cy="1844675"/>
          </a:xfrm>
          <a:prstGeom prst="rect">
            <a:avLst/>
          </a:prstGeom>
          <a:noFill/>
          <a:ln w="63500" cmpd="thinThick">
            <a:noFill/>
            <a:miter lim="800000"/>
            <a:headEnd/>
            <a:tailEnd/>
          </a:ln>
        </p:spPr>
        <p:txBody>
          <a:bodyPr>
            <a:spAutoFit/>
          </a:bodyPr>
          <a:lstStyle/>
          <a:p>
            <a:pPr>
              <a:lnSpc>
                <a:spcPct val="120000"/>
              </a:lnSpc>
            </a:pPr>
            <a:r>
              <a:rPr lang="zh-CN" altLang="zh-CN" sz="2400">
                <a:solidFill>
                  <a:srgbClr val="0000FF"/>
                </a:solidFill>
                <a:latin typeface="Times New Roman" pitchFamily="18" charset="0"/>
                <a:ea typeface="微软雅黑" pitchFamily="34" charset="-122"/>
                <a:sym typeface="微软雅黑" pitchFamily="34" charset="-122"/>
              </a:rPr>
              <a:t>解析　</a:t>
            </a:r>
            <a:r>
              <a:rPr lang="zh-CN" altLang="zh-CN" sz="2400">
                <a:latin typeface="Times New Roman" pitchFamily="18" charset="0"/>
                <a:ea typeface="微软雅黑" pitchFamily="34" charset="-122"/>
                <a:sym typeface="微软雅黑" pitchFamily="34" charset="-122"/>
              </a:rPr>
              <a:t>亚里士多德认为力是维持物体运动状态的原因，</a:t>
            </a:r>
            <a:r>
              <a:rPr lang="en-US" altLang="zh-CN" sz="2400">
                <a:latin typeface="Times New Roman" pitchFamily="18" charset="0"/>
                <a:ea typeface="微软雅黑" pitchFamily="34" charset="-122"/>
                <a:sym typeface="微软雅黑" pitchFamily="34" charset="-122"/>
              </a:rPr>
              <a:t>A</a:t>
            </a:r>
            <a:r>
              <a:rPr lang="zh-CN" altLang="en-US" sz="2400">
                <a:latin typeface="Times New Roman" pitchFamily="18" charset="0"/>
                <a:ea typeface="微软雅黑" pitchFamily="34" charset="-122"/>
                <a:sym typeface="微软雅黑" pitchFamily="34" charset="-122"/>
              </a:rPr>
              <a:t>项错误；伽利略通过“理想斜面实验”得出力不是维持物体运动状态的原因，</a:t>
            </a:r>
            <a:r>
              <a:rPr lang="en-US" altLang="zh-CN" sz="2400">
                <a:latin typeface="Times New Roman" pitchFamily="18" charset="0"/>
                <a:ea typeface="微软雅黑" pitchFamily="34" charset="-122"/>
                <a:sym typeface="微软雅黑" pitchFamily="34" charset="-122"/>
              </a:rPr>
              <a:t>B</a:t>
            </a:r>
            <a:r>
              <a:rPr lang="zh-CN" altLang="en-US" sz="2400">
                <a:latin typeface="Times New Roman" pitchFamily="18" charset="0"/>
                <a:ea typeface="微软雅黑" pitchFamily="34" charset="-122"/>
                <a:sym typeface="微软雅黑" pitchFamily="34" charset="-122"/>
              </a:rPr>
              <a:t>项正确；笛卡儿认为如果运动物体不受任何力的作用，不仅速度大小不变，而且运动方向也不会变，将沿原来的方向匀速运动下去，</a:t>
            </a:r>
            <a:r>
              <a:rPr lang="en-US" altLang="zh-CN" sz="2400">
                <a:latin typeface="Times New Roman" pitchFamily="18" charset="0"/>
                <a:ea typeface="微软雅黑" pitchFamily="34" charset="-122"/>
                <a:sym typeface="微软雅黑" pitchFamily="34" charset="-122"/>
              </a:rPr>
              <a:t>C</a:t>
            </a:r>
            <a:r>
              <a:rPr lang="zh-CN" altLang="en-US" sz="2400">
                <a:latin typeface="Times New Roman" pitchFamily="18" charset="0"/>
                <a:ea typeface="微软雅黑" pitchFamily="34" charset="-122"/>
                <a:sym typeface="微软雅黑" pitchFamily="34" charset="-122"/>
              </a:rPr>
              <a:t>项正确；牛顿认为一切物体皆有惯性，</a:t>
            </a:r>
            <a:r>
              <a:rPr lang="en-US" altLang="zh-CN" sz="2400">
                <a:latin typeface="Times New Roman" pitchFamily="18" charset="0"/>
                <a:ea typeface="微软雅黑" pitchFamily="34" charset="-122"/>
                <a:sym typeface="微软雅黑" pitchFamily="34" charset="-122"/>
              </a:rPr>
              <a:t>D</a:t>
            </a:r>
            <a:r>
              <a:rPr lang="zh-CN" altLang="en-US" sz="2400">
                <a:latin typeface="Times New Roman" pitchFamily="18" charset="0"/>
                <a:ea typeface="微软雅黑" pitchFamily="34" charset="-122"/>
                <a:sym typeface="微软雅黑" pitchFamily="34" charset="-122"/>
              </a:rPr>
              <a:t>项正确。</a:t>
            </a:r>
            <a:r>
              <a:rPr lang="zh-CN" altLang="en-US" sz="2400">
                <a:solidFill>
                  <a:srgbClr val="0000FF"/>
                </a:solidFill>
                <a:latin typeface="Times New Roman" pitchFamily="18" charset="0"/>
                <a:ea typeface="微软雅黑" pitchFamily="34" charset="-122"/>
                <a:sym typeface="微软雅黑" pitchFamily="34" charset="-122"/>
              </a:rPr>
              <a:t>答案　</a:t>
            </a:r>
            <a:r>
              <a:rPr lang="en-US" altLang="zh-CN" sz="2400">
                <a:solidFill>
                  <a:srgbClr val="0000FF"/>
                </a:solidFill>
                <a:latin typeface="Times New Roman" pitchFamily="18" charset="0"/>
                <a:ea typeface="微软雅黑" pitchFamily="34" charset="-122"/>
                <a:sym typeface="微软雅黑" pitchFamily="34" charset="-122"/>
              </a:rPr>
              <a:t>BCD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0285"/>
                                        </p:tgtEl>
                                        <p:attrNameLst>
                                          <p:attrName>style.visibility</p:attrName>
                                        </p:attrNameLst>
                                      </p:cBhvr>
                                      <p:to>
                                        <p:strVal val="visible"/>
                                      </p:to>
                                    </p:set>
                                    <p:animEffect transition="in" filter="wipe(up)">
                                      <p:cBhvr>
                                        <p:cTn id="7" dur="500"/>
                                        <p:tgtEl>
                                          <p:spTgt spid="10285"/>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0286"/>
                                        </p:tgtEl>
                                        <p:attrNameLst>
                                          <p:attrName>style.visibility</p:attrName>
                                        </p:attrNameLst>
                                      </p:cBhvr>
                                      <p:to>
                                        <p:strVal val="visible"/>
                                      </p:to>
                                    </p:set>
                                    <p:animEffect transition="in" filter="wipe(up)">
                                      <p:cBhvr>
                                        <p:cTn id="10" dur="500"/>
                                        <p:tgtEl>
                                          <p:spTgt spid="10286"/>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10288"/>
                                        </p:tgtEl>
                                        <p:attrNameLst>
                                          <p:attrName>style.visibility</p:attrName>
                                        </p:attrNameLst>
                                      </p:cBhvr>
                                      <p:to>
                                        <p:strVal val="visible"/>
                                      </p:to>
                                    </p:set>
                                    <p:animEffect transition="in" filter="wipe(up)">
                                      <p:cBhvr>
                                        <p:cTn id="13" dur="500"/>
                                        <p:tgtEl>
                                          <p:spTgt spid="10288"/>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10289"/>
                                        </p:tgtEl>
                                        <p:attrNameLst>
                                          <p:attrName>style.visibility</p:attrName>
                                        </p:attrNameLst>
                                      </p:cBhvr>
                                      <p:to>
                                        <p:strVal val="visible"/>
                                      </p:to>
                                    </p:set>
                                    <p:animEffect transition="in" filter="wipe(up)">
                                      <p:cBhvr>
                                        <p:cTn id="16" dur="500"/>
                                        <p:tgtEl>
                                          <p:spTgt spid="10289"/>
                                        </p:tgtEl>
                                      </p:cBhvr>
                                    </p:animEffect>
                                  </p:childTnLst>
                                </p:cTn>
                              </p:par>
                            </p:childTnLst>
                          </p:cTn>
                        </p:par>
                        <p:par>
                          <p:cTn id="17" fill="hold">
                            <p:stCondLst>
                              <p:cond delay="500"/>
                            </p:stCondLst>
                            <p:childTnLst>
                              <p:par>
                                <p:cTn id="18" presetID="1" presetClass="entr" presetSubtype="0" fill="hold" grpId="0" nodeType="afterEffect">
                                  <p:stCondLst>
                                    <p:cond delay="0"/>
                                  </p:stCondLst>
                                  <p:childTnLst>
                                    <p:set>
                                      <p:cBhvr>
                                        <p:cTn id="19" dur="1" fill="hold">
                                          <p:stCondLst>
                                            <p:cond delay="0"/>
                                          </p:stCondLst>
                                        </p:cTn>
                                        <p:tgtEl>
                                          <p:spTgt spid="102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85" grpId="0" animBg="1"/>
      <p:bldP spid="10286" grpId="0" animBg="1"/>
      <p:bldP spid="10288" grpId="0" animBg="1"/>
      <p:bldP spid="10289" grpId="0" animBg="1"/>
      <p:bldP spid="1026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标题 1"/>
          <p:cNvSpPr>
            <a:spLocks noGrp="1"/>
          </p:cNvSpPr>
          <p:nvPr>
            <p:ph type="title" idx="4294967295"/>
          </p:nvPr>
        </p:nvSpPr>
        <p:spPr>
          <a:xfrm>
            <a:off x="241300" y="0"/>
            <a:ext cx="11701463" cy="465138"/>
          </a:xfrm>
        </p:spPr>
        <p:txBody>
          <a:bodyPr/>
          <a:lstStyle/>
          <a:p>
            <a:pPr eaLnBrk="1" hangingPunct="1"/>
            <a:r>
              <a:rPr lang="zh-CN" altLang="en-US" sz="2000" b="1" smtClean="0">
                <a:solidFill>
                  <a:srgbClr val="70AD47"/>
                </a:solidFill>
                <a:latin typeface="Calibri Light"/>
                <a:ea typeface="宋体" charset="-122"/>
              </a:rPr>
              <a:t>备选训练</a:t>
            </a:r>
          </a:p>
        </p:txBody>
      </p:sp>
      <p:sp>
        <p:nvSpPr>
          <p:cNvPr id="140290" name="文本占位符 2"/>
          <p:cNvSpPr>
            <a:spLocks/>
          </p:cNvSpPr>
          <p:nvPr/>
        </p:nvSpPr>
        <p:spPr bwMode="auto">
          <a:xfrm>
            <a:off x="598488" y="563563"/>
            <a:ext cx="11101387" cy="2720975"/>
          </a:xfrm>
          <a:prstGeom prst="rect">
            <a:avLst/>
          </a:prstGeom>
          <a:noFill/>
          <a:ln w="9525">
            <a:noFill/>
            <a:miter lim="800000"/>
            <a:headEnd/>
            <a:tailEnd/>
          </a:ln>
        </p:spPr>
        <p:txBody>
          <a:bodyPr>
            <a:spAutoFit/>
          </a:bodyPr>
          <a:lstStyle/>
          <a:p>
            <a:pPr algn="just">
              <a:lnSpc>
                <a:spcPct val="120000"/>
              </a:lnSpc>
              <a:buFont typeface="Arial" charset="0"/>
              <a:buNone/>
            </a:pPr>
            <a:r>
              <a:rPr lang="en-US" altLang="zh-CN" sz="2400">
                <a:solidFill>
                  <a:srgbClr val="000000"/>
                </a:solidFill>
                <a:latin typeface="Times New Roman" pitchFamily="18" charset="0"/>
                <a:ea typeface="微软雅黑" pitchFamily="34" charset="-122"/>
                <a:cs typeface="Times New Roman" pitchFamily="18" charset="0"/>
              </a:rPr>
              <a:t>2</a:t>
            </a:r>
            <a:r>
              <a:rPr lang="zh-CN" altLang="en-US" sz="2400">
                <a:solidFill>
                  <a:srgbClr val="000000"/>
                </a:solidFill>
                <a:latin typeface="Times New Roman" pitchFamily="18" charset="0"/>
                <a:ea typeface="微软雅黑" pitchFamily="34" charset="-122"/>
                <a:cs typeface="Times New Roman" pitchFamily="18" charset="0"/>
              </a:rPr>
              <a:t>．下列说法正确的是</a:t>
            </a:r>
            <a:r>
              <a:rPr lang="en-US" altLang="zh-CN" sz="2400">
                <a:solidFill>
                  <a:srgbClr val="000000"/>
                </a:solidFill>
                <a:latin typeface="Times New Roman" pitchFamily="18" charset="0"/>
                <a:ea typeface="微软雅黑" pitchFamily="34" charset="-122"/>
                <a:cs typeface="Times New Roman" pitchFamily="18" charset="0"/>
              </a:rPr>
              <a:t>(</a:t>
            </a:r>
            <a:r>
              <a:rPr lang="zh-CN" altLang="en-US" sz="2400">
                <a:solidFill>
                  <a:srgbClr val="000000"/>
                </a:solidFill>
                <a:latin typeface="Times New Roman" pitchFamily="18" charset="0"/>
                <a:ea typeface="微软雅黑" pitchFamily="34" charset="-122"/>
                <a:cs typeface="Times New Roman" pitchFamily="18" charset="0"/>
              </a:rPr>
              <a:t>　　</a:t>
            </a:r>
            <a:r>
              <a:rPr lang="en-US" altLang="zh-CN" sz="2400">
                <a:solidFill>
                  <a:srgbClr val="000000"/>
                </a:solidFill>
                <a:latin typeface="Times New Roman" pitchFamily="18" charset="0"/>
                <a:ea typeface="微软雅黑" pitchFamily="34" charset="-122"/>
                <a:cs typeface="Times New Roman" pitchFamily="18" charset="0"/>
              </a:rPr>
              <a:t>)</a:t>
            </a:r>
          </a:p>
          <a:p>
            <a:pPr algn="just">
              <a:lnSpc>
                <a:spcPct val="120000"/>
              </a:lnSpc>
              <a:buFont typeface="Arial" charset="0"/>
              <a:buNone/>
            </a:pPr>
            <a:r>
              <a:rPr lang="en-US" altLang="zh-CN" sz="2400">
                <a:solidFill>
                  <a:srgbClr val="000000"/>
                </a:solidFill>
                <a:latin typeface="Times New Roman" pitchFamily="18" charset="0"/>
                <a:ea typeface="微软雅黑" pitchFamily="34" charset="-122"/>
                <a:cs typeface="Times New Roman" pitchFamily="18" charset="0"/>
              </a:rPr>
              <a:t>A</a:t>
            </a:r>
            <a:r>
              <a:rPr lang="zh-CN" altLang="en-US" sz="2400">
                <a:solidFill>
                  <a:srgbClr val="000000"/>
                </a:solidFill>
                <a:latin typeface="Times New Roman" pitchFamily="18" charset="0"/>
                <a:ea typeface="微软雅黑" pitchFamily="34" charset="-122"/>
                <a:cs typeface="Times New Roman" pitchFamily="18" charset="0"/>
              </a:rPr>
              <a:t>．在高速公路上高速行驶的轿车的惯性比静止在货运场的集装箱货车的惯性大</a:t>
            </a:r>
          </a:p>
          <a:p>
            <a:pPr algn="just">
              <a:lnSpc>
                <a:spcPct val="120000"/>
              </a:lnSpc>
              <a:buFont typeface="Arial" charset="0"/>
              <a:buNone/>
            </a:pPr>
            <a:r>
              <a:rPr lang="en-US" altLang="zh-CN" sz="2400">
                <a:solidFill>
                  <a:srgbClr val="000000"/>
                </a:solidFill>
                <a:latin typeface="Times New Roman" pitchFamily="18" charset="0"/>
                <a:ea typeface="微软雅黑" pitchFamily="34" charset="-122"/>
                <a:cs typeface="Times New Roman" pitchFamily="18" charset="0"/>
              </a:rPr>
              <a:t>B</a:t>
            </a:r>
            <a:r>
              <a:rPr lang="zh-CN" altLang="en-US" sz="2400">
                <a:solidFill>
                  <a:srgbClr val="000000"/>
                </a:solidFill>
                <a:latin typeface="Times New Roman" pitchFamily="18" charset="0"/>
                <a:ea typeface="微软雅黑" pitchFamily="34" charset="-122"/>
                <a:cs typeface="Times New Roman" pitchFamily="18" charset="0"/>
              </a:rPr>
              <a:t>．牛顿第一定律是根据理论推导出来的</a:t>
            </a:r>
          </a:p>
          <a:p>
            <a:pPr algn="just">
              <a:lnSpc>
                <a:spcPct val="120000"/>
              </a:lnSpc>
              <a:buFont typeface="Arial" charset="0"/>
              <a:buNone/>
            </a:pPr>
            <a:r>
              <a:rPr lang="en-US" altLang="zh-CN" sz="2400">
                <a:solidFill>
                  <a:srgbClr val="000000"/>
                </a:solidFill>
                <a:latin typeface="Times New Roman" pitchFamily="18" charset="0"/>
                <a:ea typeface="微软雅黑" pitchFamily="34" charset="-122"/>
                <a:cs typeface="Times New Roman" pitchFamily="18" charset="0"/>
              </a:rPr>
              <a:t>C</a:t>
            </a:r>
            <a:r>
              <a:rPr lang="zh-CN" altLang="en-US" sz="2400">
                <a:solidFill>
                  <a:srgbClr val="000000"/>
                </a:solidFill>
                <a:latin typeface="Times New Roman" pitchFamily="18" charset="0"/>
                <a:ea typeface="微软雅黑" pitchFamily="34" charset="-122"/>
                <a:cs typeface="Times New Roman" pitchFamily="18" charset="0"/>
              </a:rPr>
              <a:t>．在粗糙水平面上滚动的小球最后会停下来是因为小球具有惯性</a:t>
            </a:r>
          </a:p>
          <a:p>
            <a:pPr algn="just">
              <a:lnSpc>
                <a:spcPct val="120000"/>
              </a:lnSpc>
              <a:buFont typeface="Arial" charset="0"/>
              <a:buNone/>
            </a:pPr>
            <a:r>
              <a:rPr lang="en-US" altLang="zh-CN" sz="2400">
                <a:solidFill>
                  <a:srgbClr val="000000"/>
                </a:solidFill>
                <a:latin typeface="Times New Roman" pitchFamily="18" charset="0"/>
                <a:ea typeface="微软雅黑" pitchFamily="34" charset="-122"/>
                <a:cs typeface="Times New Roman" pitchFamily="18" charset="0"/>
              </a:rPr>
              <a:t>D</a:t>
            </a:r>
            <a:r>
              <a:rPr lang="zh-CN" altLang="en-US" sz="2400">
                <a:solidFill>
                  <a:srgbClr val="000000"/>
                </a:solidFill>
                <a:latin typeface="Times New Roman" pitchFamily="18" charset="0"/>
                <a:ea typeface="微软雅黑" pitchFamily="34" charset="-122"/>
                <a:cs typeface="Times New Roman" pitchFamily="18" charset="0"/>
              </a:rPr>
              <a:t>．物体的速度逐渐增大同时加速度逐渐减小是有可能的</a:t>
            </a:r>
          </a:p>
          <a:p>
            <a:pPr algn="just">
              <a:lnSpc>
                <a:spcPct val="120000"/>
              </a:lnSpc>
              <a:buFont typeface="Arial" charset="0"/>
              <a:buNone/>
            </a:pPr>
            <a:endParaRPr lang="zh-CN" altLang="en-US" sz="2400">
              <a:solidFill>
                <a:srgbClr val="0000FF"/>
              </a:solidFill>
              <a:latin typeface="Times New Roman" pitchFamily="18" charset="0"/>
              <a:ea typeface="微软雅黑" pitchFamily="34" charset="-122"/>
              <a:cs typeface="Times New Roman" pitchFamily="18" charset="0"/>
            </a:endParaRPr>
          </a:p>
        </p:txBody>
      </p:sp>
      <p:sp>
        <p:nvSpPr>
          <p:cNvPr id="4" name="Text Box 21"/>
          <p:cNvSpPr txBox="1">
            <a:spLocks noChangeArrowheads="1"/>
          </p:cNvSpPr>
          <p:nvPr/>
        </p:nvSpPr>
        <p:spPr bwMode="auto">
          <a:xfrm>
            <a:off x="254000" y="3168650"/>
            <a:ext cx="11557000" cy="2720975"/>
          </a:xfrm>
          <a:prstGeom prst="rect">
            <a:avLst/>
          </a:prstGeom>
          <a:noFill/>
          <a:ln w="63500" cmpd="thinThick">
            <a:noFill/>
            <a:miter lim="800000"/>
            <a:headEnd/>
            <a:tailEnd/>
          </a:ln>
        </p:spPr>
        <p:txBody>
          <a:bodyPr>
            <a:spAutoFit/>
          </a:bodyPr>
          <a:lstStyle/>
          <a:p>
            <a:pPr algn="just">
              <a:lnSpc>
                <a:spcPct val="120000"/>
              </a:lnSpc>
              <a:buFont typeface="Arial" charset="0"/>
              <a:buNone/>
            </a:pPr>
            <a:r>
              <a:rPr lang="zh-CN" altLang="en-US" sz="2400">
                <a:solidFill>
                  <a:srgbClr val="0000FF"/>
                </a:solidFill>
                <a:latin typeface="微软雅黑" pitchFamily="34" charset="-122"/>
                <a:ea typeface="微软雅黑" pitchFamily="34" charset="-122"/>
                <a:sym typeface="微软雅黑" pitchFamily="34" charset="-122"/>
              </a:rPr>
              <a:t>解析 </a:t>
            </a:r>
            <a:r>
              <a:rPr lang="zh-CN" altLang="en-US" sz="2400">
                <a:solidFill>
                  <a:srgbClr val="000000"/>
                </a:solidFill>
                <a:latin typeface="Times New Roman" pitchFamily="18" charset="0"/>
                <a:ea typeface="微软雅黑" pitchFamily="34" charset="-122"/>
                <a:cs typeface="Times New Roman" pitchFamily="18" charset="0"/>
              </a:rPr>
              <a:t>惯性是物体的固有属性</a:t>
            </a:r>
            <a:r>
              <a:rPr lang="zh-CN" altLang="en-US" sz="2400">
                <a:solidFill>
                  <a:srgbClr val="000000"/>
                </a:solidFill>
                <a:latin typeface="Times New Roman" pitchFamily="18" charset="0"/>
                <a:ea typeface="微软雅黑" pitchFamily="34" charset="-122"/>
                <a:cs typeface="仿宋_GB2312" pitchFamily="49" charset="-122"/>
              </a:rPr>
              <a:t>，</a:t>
            </a:r>
            <a:r>
              <a:rPr lang="zh-CN" altLang="en-US" sz="2400">
                <a:solidFill>
                  <a:srgbClr val="000000"/>
                </a:solidFill>
                <a:latin typeface="Times New Roman" pitchFamily="18" charset="0"/>
                <a:ea typeface="微软雅黑" pitchFamily="34" charset="-122"/>
                <a:cs typeface="Times New Roman" pitchFamily="18" charset="0"/>
              </a:rPr>
              <a:t>质量是其唯一量度</a:t>
            </a:r>
            <a:r>
              <a:rPr lang="zh-CN" altLang="en-US" sz="2400">
                <a:solidFill>
                  <a:srgbClr val="000000"/>
                </a:solidFill>
                <a:latin typeface="Times New Roman" pitchFamily="18" charset="0"/>
                <a:ea typeface="微软雅黑" pitchFamily="34" charset="-122"/>
                <a:cs typeface="仿宋_GB2312" pitchFamily="49" charset="-122"/>
              </a:rPr>
              <a:t>，</a:t>
            </a:r>
            <a:r>
              <a:rPr lang="zh-CN" altLang="en-US" sz="2400">
                <a:solidFill>
                  <a:srgbClr val="000000"/>
                </a:solidFill>
                <a:latin typeface="Times New Roman" pitchFamily="18" charset="0"/>
                <a:ea typeface="微软雅黑" pitchFamily="34" charset="-122"/>
                <a:cs typeface="Times New Roman" pitchFamily="18" charset="0"/>
              </a:rPr>
              <a:t>选项</a:t>
            </a:r>
            <a:r>
              <a:rPr lang="en-US" altLang="zh-CN" sz="2400">
                <a:solidFill>
                  <a:srgbClr val="000000"/>
                </a:solidFill>
                <a:latin typeface="Times New Roman" pitchFamily="18" charset="0"/>
                <a:ea typeface="微软雅黑" pitchFamily="34" charset="-122"/>
                <a:cs typeface="Times New Roman" pitchFamily="18" charset="0"/>
              </a:rPr>
              <a:t>A</a:t>
            </a:r>
            <a:r>
              <a:rPr lang="zh-CN" altLang="en-US" sz="2400">
                <a:solidFill>
                  <a:srgbClr val="000000"/>
                </a:solidFill>
                <a:latin typeface="Times New Roman" pitchFamily="18" charset="0"/>
                <a:ea typeface="微软雅黑" pitchFamily="34" charset="-122"/>
                <a:cs typeface="Times New Roman" pitchFamily="18" charset="0"/>
              </a:rPr>
              <a:t>错误；牛顿第一定律是牛顿在伽利略理想斜面实验的基础上</a:t>
            </a:r>
            <a:r>
              <a:rPr lang="zh-CN" altLang="en-US" sz="2400">
                <a:solidFill>
                  <a:srgbClr val="000000"/>
                </a:solidFill>
                <a:latin typeface="Times New Roman" pitchFamily="18" charset="0"/>
                <a:ea typeface="微软雅黑" pitchFamily="34" charset="-122"/>
                <a:cs typeface="仿宋_GB2312" pitchFamily="49" charset="-122"/>
              </a:rPr>
              <a:t>，</a:t>
            </a:r>
            <a:r>
              <a:rPr lang="zh-CN" altLang="en-US" sz="2400">
                <a:solidFill>
                  <a:srgbClr val="000000"/>
                </a:solidFill>
                <a:latin typeface="Times New Roman" pitchFamily="18" charset="0"/>
                <a:ea typeface="微软雅黑" pitchFamily="34" charset="-122"/>
                <a:cs typeface="Times New Roman" pitchFamily="18" charset="0"/>
              </a:rPr>
              <a:t>加上逻辑推理得出的规律</a:t>
            </a:r>
            <a:r>
              <a:rPr lang="zh-CN" altLang="en-US" sz="2400">
                <a:solidFill>
                  <a:srgbClr val="000000"/>
                </a:solidFill>
                <a:latin typeface="Times New Roman" pitchFamily="18" charset="0"/>
                <a:ea typeface="微软雅黑" pitchFamily="34" charset="-122"/>
                <a:cs typeface="仿宋_GB2312" pitchFamily="49" charset="-122"/>
              </a:rPr>
              <a:t>，</a:t>
            </a:r>
            <a:r>
              <a:rPr lang="zh-CN" altLang="en-US" sz="2400">
                <a:solidFill>
                  <a:srgbClr val="000000"/>
                </a:solidFill>
                <a:latin typeface="Times New Roman" pitchFamily="18" charset="0"/>
                <a:ea typeface="微软雅黑" pitchFamily="34" charset="-122"/>
                <a:cs typeface="Times New Roman" pitchFamily="18" charset="0"/>
              </a:rPr>
              <a:t>选项</a:t>
            </a:r>
            <a:r>
              <a:rPr lang="en-US" altLang="zh-CN" sz="2400">
                <a:solidFill>
                  <a:srgbClr val="000000"/>
                </a:solidFill>
                <a:latin typeface="Times New Roman" pitchFamily="18" charset="0"/>
                <a:ea typeface="微软雅黑" pitchFamily="34" charset="-122"/>
                <a:cs typeface="Times New Roman" pitchFamily="18" charset="0"/>
              </a:rPr>
              <a:t>B</a:t>
            </a:r>
            <a:r>
              <a:rPr lang="zh-CN" altLang="en-US" sz="2400">
                <a:solidFill>
                  <a:srgbClr val="000000"/>
                </a:solidFill>
                <a:latin typeface="Times New Roman" pitchFamily="18" charset="0"/>
                <a:ea typeface="微软雅黑" pitchFamily="34" charset="-122"/>
                <a:cs typeface="Times New Roman" pitchFamily="18" charset="0"/>
              </a:rPr>
              <a:t>错误；小球在粗糙水平面上受到摩擦力是小球停下来的原因</a:t>
            </a:r>
            <a:r>
              <a:rPr lang="zh-CN" altLang="en-US" sz="2400">
                <a:solidFill>
                  <a:srgbClr val="000000"/>
                </a:solidFill>
                <a:latin typeface="Times New Roman" pitchFamily="18" charset="0"/>
                <a:ea typeface="微软雅黑" pitchFamily="34" charset="-122"/>
                <a:cs typeface="仿宋_GB2312" pitchFamily="49" charset="-122"/>
              </a:rPr>
              <a:t>，</a:t>
            </a:r>
            <a:r>
              <a:rPr lang="zh-CN" altLang="en-US" sz="2400">
                <a:solidFill>
                  <a:srgbClr val="000000"/>
                </a:solidFill>
                <a:latin typeface="Times New Roman" pitchFamily="18" charset="0"/>
                <a:ea typeface="微软雅黑" pitchFamily="34" charset="-122"/>
                <a:cs typeface="Times New Roman" pitchFamily="18" charset="0"/>
              </a:rPr>
              <a:t>选项</a:t>
            </a:r>
            <a:r>
              <a:rPr lang="en-US" altLang="zh-CN" sz="2400">
                <a:solidFill>
                  <a:srgbClr val="000000"/>
                </a:solidFill>
                <a:latin typeface="Times New Roman" pitchFamily="18" charset="0"/>
                <a:ea typeface="微软雅黑" pitchFamily="34" charset="-122"/>
                <a:cs typeface="Times New Roman" pitchFamily="18" charset="0"/>
              </a:rPr>
              <a:t>C</a:t>
            </a:r>
            <a:r>
              <a:rPr lang="zh-CN" altLang="en-US" sz="2400">
                <a:solidFill>
                  <a:srgbClr val="000000"/>
                </a:solidFill>
                <a:latin typeface="Times New Roman" pitchFamily="18" charset="0"/>
                <a:ea typeface="微软雅黑" pitchFamily="34" charset="-122"/>
                <a:cs typeface="Times New Roman" pitchFamily="18" charset="0"/>
              </a:rPr>
              <a:t>错误；物体可以做加速度逐渐减小的加速运动</a:t>
            </a:r>
            <a:r>
              <a:rPr lang="zh-CN" altLang="en-US" sz="2400">
                <a:solidFill>
                  <a:srgbClr val="000000"/>
                </a:solidFill>
                <a:latin typeface="Times New Roman" pitchFamily="18" charset="0"/>
                <a:ea typeface="微软雅黑" pitchFamily="34" charset="-122"/>
                <a:cs typeface="仿宋_GB2312" pitchFamily="49" charset="-122"/>
              </a:rPr>
              <a:t>，选项</a:t>
            </a:r>
            <a:r>
              <a:rPr lang="en-US" altLang="zh-CN" sz="2400">
                <a:solidFill>
                  <a:srgbClr val="000000"/>
                </a:solidFill>
                <a:latin typeface="Times New Roman" pitchFamily="18" charset="0"/>
                <a:ea typeface="微软雅黑" pitchFamily="34" charset="-122"/>
                <a:cs typeface="Times New Roman" pitchFamily="18" charset="0"/>
              </a:rPr>
              <a:t>D</a:t>
            </a:r>
            <a:r>
              <a:rPr lang="zh-CN" altLang="en-US" sz="2400">
                <a:solidFill>
                  <a:srgbClr val="000000"/>
                </a:solidFill>
                <a:latin typeface="Times New Roman" pitchFamily="18" charset="0"/>
                <a:ea typeface="微软雅黑" pitchFamily="34" charset="-122"/>
                <a:cs typeface="Times New Roman" pitchFamily="18" charset="0"/>
              </a:rPr>
              <a:t>正确。</a:t>
            </a:r>
          </a:p>
          <a:p>
            <a:pPr algn="just">
              <a:lnSpc>
                <a:spcPct val="120000"/>
              </a:lnSpc>
              <a:buFont typeface="Arial" charset="0"/>
              <a:buNone/>
            </a:pPr>
            <a:r>
              <a:rPr lang="zh-CN" altLang="en-US" sz="2400">
                <a:solidFill>
                  <a:srgbClr val="0000FF"/>
                </a:solidFill>
                <a:latin typeface="Times New Roman" pitchFamily="18" charset="0"/>
                <a:ea typeface="微软雅黑" pitchFamily="34" charset="-122"/>
                <a:cs typeface="Times New Roman" pitchFamily="18" charset="0"/>
              </a:rPr>
              <a:t>答案　</a:t>
            </a:r>
            <a:r>
              <a:rPr lang="en-US" altLang="zh-CN" sz="2400">
                <a:solidFill>
                  <a:srgbClr val="0000FF"/>
                </a:solidFill>
                <a:latin typeface="Times New Roman" pitchFamily="18" charset="0"/>
                <a:ea typeface="微软雅黑" pitchFamily="34" charset="-122"/>
                <a:cs typeface="Times New Roman" pitchFamily="18" charset="0"/>
              </a:rPr>
              <a:t>D</a:t>
            </a:r>
            <a:endParaRPr lang="zh-CN" altLang="en-US" sz="2400">
              <a:solidFill>
                <a:srgbClr val="0000FF"/>
              </a:solidFill>
              <a:latin typeface="Times New Roman" pitchFamily="18" charset="0"/>
              <a:ea typeface="微软雅黑" pitchFamily="34" charset="-122"/>
              <a:cs typeface="Times New Roman" pitchFamily="18" charset="0"/>
            </a:endParaRPr>
          </a:p>
          <a:p>
            <a:pPr algn="just">
              <a:lnSpc>
                <a:spcPct val="120000"/>
              </a:lnSpc>
              <a:buFont typeface="Arial" charset="0"/>
              <a:buNone/>
            </a:pPr>
            <a:r>
              <a:rPr lang="zh-CN" altLang="en-US" sz="2400">
                <a:solidFill>
                  <a:srgbClr val="0000FF"/>
                </a:solidFill>
                <a:latin typeface="微软雅黑" pitchFamily="34" charset="-122"/>
                <a:ea typeface="微软雅黑" pitchFamily="34" charset="-122"/>
                <a:sym typeface="微软雅黑" pitchFamily="34" charset="-122"/>
              </a:rPr>
              <a:t>　</a:t>
            </a:r>
            <a:endParaRPr lang="en-US" altLang="zh-CN" sz="2400">
              <a:solidFill>
                <a:srgbClr val="0000FF"/>
              </a:solidFill>
              <a:latin typeface="微软雅黑" pitchFamily="34" charset="-122"/>
              <a:ea typeface="微软雅黑" pitchFamily="34" charset="-122"/>
              <a:sym typeface="微软雅黑" pitchFamily="34" charset="-122"/>
            </a:endParaRPr>
          </a:p>
        </p:txBody>
      </p:sp>
      <p:sp>
        <p:nvSpPr>
          <p:cNvPr id="10288" name="Oval 48"/>
          <p:cNvSpPr>
            <a:spLocks noChangeArrowheads="1"/>
          </p:cNvSpPr>
          <p:nvPr/>
        </p:nvSpPr>
        <p:spPr bwMode="auto">
          <a:xfrm>
            <a:off x="401638" y="2492375"/>
            <a:ext cx="215900" cy="215900"/>
          </a:xfrm>
          <a:prstGeom prst="ellipse">
            <a:avLst/>
          </a:prstGeom>
          <a:solidFill>
            <a:srgbClr val="FF0000"/>
          </a:solidFill>
          <a:ln w="9525">
            <a:solidFill>
              <a:srgbClr val="FF0000"/>
            </a:solidFill>
            <a:round/>
            <a:headEnd/>
            <a:tailEnd/>
          </a:ln>
        </p:spPr>
        <p:txBody>
          <a:bodyPr wrap="none" anchor="ctr"/>
          <a:lstStyle/>
          <a:p>
            <a:endParaRPr lang="zh-CN" altLang="en-US"/>
          </a:p>
        </p:txBody>
      </p:sp>
      <p:sp>
        <p:nvSpPr>
          <p:cNvPr id="10289" name="Oval 49"/>
          <p:cNvSpPr>
            <a:spLocks noChangeArrowheads="1"/>
          </p:cNvSpPr>
          <p:nvPr/>
        </p:nvSpPr>
        <p:spPr bwMode="auto">
          <a:xfrm>
            <a:off x="401638" y="1182688"/>
            <a:ext cx="215900" cy="215900"/>
          </a:xfrm>
          <a:prstGeom prst="ellipse">
            <a:avLst/>
          </a:prstGeom>
          <a:noFill/>
          <a:ln w="9525">
            <a:solidFill>
              <a:srgbClr val="FF0000"/>
            </a:solidFill>
            <a:round/>
            <a:headEnd/>
            <a:tailEnd/>
          </a:ln>
        </p:spPr>
        <p:txBody>
          <a:bodyPr wrap="none" anchor="ctr"/>
          <a:lstStyle/>
          <a:p>
            <a:endParaRPr lang="zh-CN" altLang="en-US"/>
          </a:p>
        </p:txBody>
      </p:sp>
      <p:sp>
        <p:nvSpPr>
          <p:cNvPr id="10290" name="Oval 50"/>
          <p:cNvSpPr>
            <a:spLocks noChangeArrowheads="1"/>
          </p:cNvSpPr>
          <p:nvPr/>
        </p:nvSpPr>
        <p:spPr bwMode="auto">
          <a:xfrm>
            <a:off x="401638" y="1619250"/>
            <a:ext cx="215900" cy="215900"/>
          </a:xfrm>
          <a:prstGeom prst="ellipse">
            <a:avLst/>
          </a:prstGeom>
          <a:noFill/>
          <a:ln w="9525">
            <a:solidFill>
              <a:srgbClr val="FF0000"/>
            </a:solidFill>
            <a:round/>
            <a:headEnd/>
            <a:tailEnd/>
          </a:ln>
        </p:spPr>
        <p:txBody>
          <a:bodyPr wrap="none" anchor="ctr"/>
          <a:lstStyle/>
          <a:p>
            <a:endParaRPr lang="zh-CN" altLang="en-US"/>
          </a:p>
        </p:txBody>
      </p:sp>
      <p:sp>
        <p:nvSpPr>
          <p:cNvPr id="10291" name="Oval 51"/>
          <p:cNvSpPr>
            <a:spLocks noChangeArrowheads="1"/>
          </p:cNvSpPr>
          <p:nvPr/>
        </p:nvSpPr>
        <p:spPr bwMode="auto">
          <a:xfrm>
            <a:off x="401638" y="2055813"/>
            <a:ext cx="215900" cy="215900"/>
          </a:xfrm>
          <a:prstGeom prst="ellipse">
            <a:avLst/>
          </a:prstGeom>
          <a:noFill/>
          <a:ln w="9525">
            <a:solidFill>
              <a:srgbClr val="FF0000"/>
            </a:solidFill>
            <a:round/>
            <a:headEnd/>
            <a:tailEnd/>
          </a:ln>
        </p:spPr>
        <p:txBody>
          <a:bodyPr wrap="none" anchor="ctr"/>
          <a:lstStyle/>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0288"/>
                                        </p:tgtEl>
                                        <p:attrNameLst>
                                          <p:attrName>style.visibility</p:attrName>
                                        </p:attrNameLst>
                                      </p:cBhvr>
                                      <p:to>
                                        <p:strVal val="visible"/>
                                      </p:to>
                                    </p:set>
                                    <p:animEffect transition="in" filter="wipe(up)">
                                      <p:cBhvr>
                                        <p:cTn id="7" dur="500"/>
                                        <p:tgtEl>
                                          <p:spTgt spid="10288"/>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0289"/>
                                        </p:tgtEl>
                                        <p:attrNameLst>
                                          <p:attrName>style.visibility</p:attrName>
                                        </p:attrNameLst>
                                      </p:cBhvr>
                                      <p:to>
                                        <p:strVal val="visible"/>
                                      </p:to>
                                    </p:set>
                                    <p:animEffect transition="in" filter="wipe(up)">
                                      <p:cBhvr>
                                        <p:cTn id="10" dur="500"/>
                                        <p:tgtEl>
                                          <p:spTgt spid="10289"/>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10290"/>
                                        </p:tgtEl>
                                        <p:attrNameLst>
                                          <p:attrName>style.visibility</p:attrName>
                                        </p:attrNameLst>
                                      </p:cBhvr>
                                      <p:to>
                                        <p:strVal val="visible"/>
                                      </p:to>
                                    </p:set>
                                    <p:animEffect transition="in" filter="wipe(up)">
                                      <p:cBhvr>
                                        <p:cTn id="13" dur="500"/>
                                        <p:tgtEl>
                                          <p:spTgt spid="10290"/>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10291"/>
                                        </p:tgtEl>
                                        <p:attrNameLst>
                                          <p:attrName>style.visibility</p:attrName>
                                        </p:attrNameLst>
                                      </p:cBhvr>
                                      <p:to>
                                        <p:strVal val="visible"/>
                                      </p:to>
                                    </p:set>
                                    <p:animEffect transition="in" filter="wipe(up)">
                                      <p:cBhvr>
                                        <p:cTn id="16" dur="500"/>
                                        <p:tgtEl>
                                          <p:spTgt spid="10291"/>
                                        </p:tgtEl>
                                      </p:cBhvr>
                                    </p:animEffect>
                                  </p:childTnLst>
                                </p:cTn>
                              </p:par>
                            </p:childTnLst>
                          </p:cTn>
                        </p:par>
                        <p:par>
                          <p:cTn id="17" fill="hold">
                            <p:stCondLst>
                              <p:cond delay="500"/>
                            </p:stCondLst>
                            <p:childTnLst>
                              <p:par>
                                <p:cTn id="18" presetID="1" presetClass="entr" presetSubtype="0" fill="hold" grpId="0" nodeType="afterEffect">
                                  <p:stCondLst>
                                    <p:cond delay="0"/>
                                  </p:stCondLst>
                                  <p:childTnLst>
                                    <p:set>
                                      <p:cBhvr>
                                        <p:cTn id="19"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288" grpId="0" animBg="1"/>
      <p:bldP spid="10289" grpId="0" animBg="1"/>
      <p:bldP spid="10290" grpId="0" animBg="1"/>
      <p:bldP spid="10291" grpId="0" animBg="1"/>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420</TotalTime>
  <Words>1559</Words>
  <Application>Microsoft Office PowerPoint</Application>
  <PresentationFormat>自定义</PresentationFormat>
  <Paragraphs>66</Paragraphs>
  <Slides>11</Slides>
  <Notes>0</Notes>
  <HiddenSlides>2</HiddenSlides>
  <MMClips>0</MMClips>
  <ScaleCrop>false</ScaleCrop>
  <HeadingPairs>
    <vt:vector size="6" baseType="variant">
      <vt:variant>
        <vt:lpstr>已用的字体</vt:lpstr>
      </vt:variant>
      <vt:variant>
        <vt:i4>11</vt:i4>
      </vt:variant>
      <vt:variant>
        <vt:lpstr>演示文稿设计模板</vt:lpstr>
      </vt:variant>
      <vt:variant>
        <vt:i4>4</vt:i4>
      </vt:variant>
      <vt:variant>
        <vt:lpstr>幻灯片标题</vt:lpstr>
      </vt:variant>
      <vt:variant>
        <vt:i4>11</vt:i4>
      </vt:variant>
    </vt:vector>
  </HeadingPairs>
  <TitlesOfParts>
    <vt:vector size="26" baseType="lpstr">
      <vt:lpstr>Arial</vt:lpstr>
      <vt:lpstr>宋体</vt:lpstr>
      <vt:lpstr>Calibri</vt:lpstr>
      <vt:lpstr>Times New Roman</vt:lpstr>
      <vt:lpstr>微软雅黑</vt:lpstr>
      <vt:lpstr>华文中宋</vt:lpstr>
      <vt:lpstr>Calibri Light</vt:lpstr>
      <vt:lpstr>Impact</vt:lpstr>
      <vt:lpstr>Courier New</vt:lpstr>
      <vt:lpstr>楷体_GB2312</vt:lpstr>
      <vt:lpstr>仿宋_GB2312</vt:lpstr>
      <vt:lpstr>Office 主题</vt:lpstr>
      <vt:lpstr>Office 主题</vt:lpstr>
      <vt:lpstr>Office 主题</vt:lpstr>
      <vt:lpstr>Office 主题</vt:lpstr>
      <vt:lpstr>考点强化：牛顿第一定律的理解和应用</vt:lpstr>
      <vt:lpstr>课堂互动</vt:lpstr>
      <vt:lpstr>幻灯片 3</vt:lpstr>
      <vt:lpstr>多维训练</vt:lpstr>
      <vt:lpstr>多维训练</vt:lpstr>
      <vt:lpstr>多维训练</vt:lpstr>
      <vt:lpstr>幻灯片 7</vt:lpstr>
      <vt:lpstr>备选训练</vt:lpstr>
      <vt:lpstr>备选训练</vt:lpstr>
      <vt:lpstr>备选训练</vt:lpstr>
      <vt:lpstr>幻灯片 11</vt:lpstr>
    </vt:vector>
  </TitlesOfParts>
  <Company>金榜苑</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创新设计</dc:creator>
  <cp:lastModifiedBy>Admin</cp:lastModifiedBy>
  <cp:revision>78</cp:revision>
  <dcterms:created xsi:type="dcterms:W3CDTF">2018-01-02T04:06:23Z</dcterms:created>
  <dcterms:modified xsi:type="dcterms:W3CDTF">2019-01-30T10:05:55Z</dcterms:modified>
</cp:coreProperties>
</file>