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350" r:id="rId2"/>
    <p:sldId id="352" r:id="rId3"/>
    <p:sldId id="463" r:id="rId4"/>
    <p:sldId id="456" r:id="rId5"/>
    <p:sldId id="457" r:id="rId6"/>
    <p:sldId id="465" r:id="rId7"/>
    <p:sldId id="458" r:id="rId8"/>
    <p:sldId id="459" r:id="rId9"/>
    <p:sldId id="468" r:id="rId10"/>
    <p:sldId id="462" r:id="rId11"/>
    <p:sldId id="460" r:id="rId12"/>
    <p:sldId id="469" r:id="rId13"/>
    <p:sldId id="461" r:id="rId14"/>
    <p:sldId id="466" r:id="rId15"/>
    <p:sldId id="467" r:id="rId16"/>
    <p:sldId id="464" r:id="rId17"/>
  </p:sldIdLst>
  <p:sldSz cx="9144000" cy="6858000" type="screen4x3"/>
  <p:notesSz cx="6858000" cy="9144000"/>
  <p:embeddedFontLst>
    <p:embeddedFont>
      <p:font typeface="Cambria Math" pitchFamily="18" charset="0"/>
      <p:regular r:id="rId19"/>
    </p:embeddedFont>
    <p:embeddedFont>
      <p:font typeface="Cambria" pitchFamily="18" charset="0"/>
      <p:regular r:id="rId20"/>
      <p:bold r:id="rId21"/>
      <p:italic r:id="rId22"/>
      <p:boldItalic r:id="rId23"/>
    </p:embeddedFont>
    <p:embeddedFont>
      <p:font typeface="华文楷体" pitchFamily="2" charset="-122"/>
      <p:regular r:id="rId24"/>
    </p:embeddedFont>
    <p:embeddedFont>
      <p:font typeface="Comic Sans MS" pitchFamily="66" charset="0"/>
      <p:regular r:id="rId25"/>
      <p:bold r:id="rId26"/>
      <p:italic r:id="rId27"/>
      <p:boldItalic r:id="rId28"/>
    </p:embeddedFont>
  </p:embeddedFont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F2FC"/>
    <a:srgbClr val="ABDCF7"/>
    <a:srgbClr val="2D91B9"/>
    <a:srgbClr val="6600FF"/>
    <a:srgbClr val="6666FF"/>
    <a:srgbClr val="9933FF"/>
    <a:srgbClr val="3366CC"/>
    <a:srgbClr val="000000"/>
    <a:srgbClr val="0000FF"/>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07" autoAdjust="0"/>
  </p:normalViewPr>
  <p:slideViewPr>
    <p:cSldViewPr showGuides="1">
      <p:cViewPr varScale="1">
        <p:scale>
          <a:sx n="109" d="100"/>
          <a:sy n="109" d="100"/>
        </p:scale>
        <p:origin x="-1674" y="-72"/>
      </p:cViewPr>
      <p:guideLst>
        <p:guide orient="horz" pos="2162"/>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0213" cy="457200"/>
          </a:xfrm>
          <a:prstGeom prst="rect">
            <a:avLst/>
          </a:prstGeom>
          <a:noFill/>
          <a:ln w="9525">
            <a:noFill/>
            <a:miter lim="800000"/>
          </a:ln>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Rectangle 3"/>
          <p:cNvSpPr>
            <a:spLocks noGrp="1" noChangeArrowheads="1"/>
          </p:cNvSpPr>
          <p:nvPr>
            <p:ph type="dt" idx="1"/>
          </p:nvPr>
        </p:nvSpPr>
        <p:spPr bwMode="auto">
          <a:xfrm>
            <a:off x="3883025" y="0"/>
            <a:ext cx="2973388" cy="457200"/>
          </a:xfrm>
          <a:prstGeom prst="rect">
            <a:avLst/>
          </a:prstGeom>
          <a:noFill/>
          <a:ln w="9525">
            <a:noFill/>
            <a:miter lim="800000"/>
          </a:ln>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580" name="Rectangle 4"/>
          <p:cNvSpPr>
            <a:spLocks noGrp="1" noRot="1" noChangeAspect="1"/>
          </p:cNvSpPr>
          <p:nvPr>
            <p:ph type="sldImg" idx="2"/>
          </p:nvPr>
        </p:nvSpPr>
        <p:spPr>
          <a:xfrm>
            <a:off x="1143000" y="685800"/>
            <a:ext cx="4572000" cy="3429000"/>
          </a:xfrm>
          <a:prstGeom prst="rect">
            <a:avLst/>
          </a:prstGeom>
          <a:noFill/>
          <a:ln w="9525">
            <a:noFill/>
          </a:ln>
        </p:spPr>
      </p:sp>
      <p:sp>
        <p:nvSpPr>
          <p:cNvPr id="2053" name="Rectangle 5"/>
          <p:cNvSpPr>
            <a:spLocks noGrp="1" noChangeArrowheads="1"/>
          </p:cNvSpPr>
          <p:nvPr>
            <p:ph type="body" sz="quarter" idx="3"/>
          </p:nvPr>
        </p:nvSpPr>
        <p:spPr bwMode="auto">
          <a:xfrm>
            <a:off x="685800" y="4343400"/>
            <a:ext cx="5486400" cy="4114800"/>
          </a:xfrm>
          <a:prstGeom prst="rect">
            <a:avLst/>
          </a:prstGeom>
          <a:noFill/>
          <a:ln w="9525">
            <a:noFill/>
            <a:miter lim="800000"/>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p>
        </p:txBody>
      </p:sp>
      <p:sp>
        <p:nvSpPr>
          <p:cNvPr id="2054" name="Rectangle 6"/>
          <p:cNvSpPr>
            <a:spLocks noGrp="1" noChangeArrowheads="1"/>
          </p:cNvSpPr>
          <p:nvPr>
            <p:ph type="ftr" sz="quarter" idx="4"/>
          </p:nvPr>
        </p:nvSpPr>
        <p:spPr bwMode="auto">
          <a:xfrm>
            <a:off x="0" y="8685213"/>
            <a:ext cx="2970213" cy="457200"/>
          </a:xfrm>
          <a:prstGeom prst="rect">
            <a:avLst/>
          </a:prstGeom>
          <a:noFill/>
          <a:ln w="9525">
            <a:noFill/>
            <a:miter lim="800000"/>
          </a:ln>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Rectangle 7"/>
          <p:cNvSpPr>
            <a:spLocks noGrp="1" noChangeArrowheads="1"/>
          </p:cNvSpPr>
          <p:nvPr>
            <p:ph type="sldNum" sz="quarter" idx="5"/>
          </p:nvPr>
        </p:nvSpPr>
        <p:spPr bwMode="auto">
          <a:xfrm>
            <a:off x="3883025" y="8685213"/>
            <a:ext cx="2973388" cy="457200"/>
          </a:xfrm>
          <a:prstGeom prst="rect">
            <a:avLst/>
          </a:prstGeom>
          <a:noFill/>
          <a:ln w="9525">
            <a:noFill/>
            <a:miter lim="800000"/>
          </a:ln>
        </p:spPr>
        <p:txBody>
          <a:bodyPr vert="horz" wrap="square" lIns="91440" tIns="45720" rIns="91440" bIns="45720" numCol="1" anchor="b" anchorCtr="0" compatLnSpc="1"/>
          <a:lstStyle/>
          <a:p>
            <a:pPr lvl="0" algn="r" eaLnBrk="1" hangingPunct="1">
              <a:buNone/>
            </a:pPr>
            <a:fld id="{9A0DB2DC-4C9A-4742-B13C-FB6460FD3503}" type="slidenum">
              <a:rPr lang="en-US" altLang="zh-CN" sz="1200" dirty="0"/>
              <a:t>‹#›</a:t>
            </a:fld>
            <a:endParaRPr lang="en-US" altLang="zh-CN" sz="1200" dirty="0"/>
          </a:p>
        </p:txBody>
      </p:sp>
    </p:spTree>
    <p:extLst>
      <p:ext uri="{BB962C8B-B14F-4D97-AF65-F5344CB8AC3E}">
        <p14:creationId xmlns:p14="http://schemas.microsoft.com/office/powerpoint/2010/main" val="366641196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pic>
        <p:nvPicPr>
          <p:cNvPr id="10" name="Picture 2" descr="C:\Users\hp\Desktop\PPT-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8260"/>
            <a:ext cx="9144000" cy="69062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pic>
        <p:nvPicPr>
          <p:cNvPr id="10" name="Picture 2" descr="C:\Users\hp\Desktop\PPT-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960"/>
            <a:ext cx="9144000" cy="69189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pic>
        <p:nvPicPr>
          <p:cNvPr id="10" name="Picture 2" descr="C:\Users\hp\Desktop\PPT-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960"/>
            <a:ext cx="9144000" cy="69189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pic>
        <p:nvPicPr>
          <p:cNvPr id="10" name="Picture 2" descr="C:\Users\hp\Desktop\PPT-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960"/>
            <a:ext cx="9144000" cy="69189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pic>
        <p:nvPicPr>
          <p:cNvPr id="10" name="Picture 2" descr="C:\Users\hp\Desktop\PPT-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960"/>
            <a:ext cx="9144000" cy="69189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pic>
        <p:nvPicPr>
          <p:cNvPr id="10" name="Picture 2" descr="C:\Users\hp\Desktop\PPT-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960"/>
            <a:ext cx="9144000" cy="69189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pic>
        <p:nvPicPr>
          <p:cNvPr id="10" name="Picture 2" descr="C:\Users\hp\Desktop\PPT-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960"/>
            <a:ext cx="9144000" cy="69189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pic>
        <p:nvPicPr>
          <p:cNvPr id="10" name="Picture 2" descr="C:\Users\hp\Desktop\PPT-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960"/>
            <a:ext cx="9144000" cy="69189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pic>
        <p:nvPicPr>
          <p:cNvPr id="10" name="Picture 2" descr="C:\Users\hp\Desktop\PPT-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960"/>
            <a:ext cx="9144000" cy="69189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pic>
        <p:nvPicPr>
          <p:cNvPr id="10" name="Picture 2" descr="C:\Users\hp\Desktop\PPT-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960"/>
            <a:ext cx="9144000" cy="69189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pic>
        <p:nvPicPr>
          <p:cNvPr id="10" name="Picture 2" descr="C:\Users\hp\Desktop\PPT-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960"/>
            <a:ext cx="9144000" cy="69189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pic>
        <p:nvPicPr>
          <p:cNvPr id="10" name="Picture 2" descr="C:\Users\hp\Desktop\PPT-2.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hp\Desktop\PPT-2.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51435"/>
            <a:ext cx="9144000" cy="69088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82550"/>
            <a:ext cx="9144000" cy="6943725"/>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flipV="1">
            <a:off x="5868144" y="6140880"/>
            <a:ext cx="3275856" cy="387425"/>
          </a:xfrm>
          <a:prstGeom prst="rect">
            <a:avLst/>
          </a:prstGeom>
          <a:solidFill>
            <a:srgbClr val="FFC000">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p>
        </p:txBody>
      </p:sp>
      <p:sp>
        <p:nvSpPr>
          <p:cNvPr id="6" name="任意多边形: 形状 11"/>
          <p:cNvSpPr/>
          <p:nvPr/>
        </p:nvSpPr>
        <p:spPr>
          <a:xfrm flipV="1">
            <a:off x="5354505" y="6140880"/>
            <a:ext cx="873679" cy="387425"/>
          </a:xfrm>
          <a:custGeom>
            <a:avLst/>
            <a:gdLst>
              <a:gd name="connsiteX0" fmla="*/ 0 w 10965543"/>
              <a:gd name="connsiteY0" fmla="*/ 0 h 3542400"/>
              <a:gd name="connsiteX1" fmla="*/ 508000 w 10965543"/>
              <a:gd name="connsiteY1" fmla="*/ 0 h 3542400"/>
              <a:gd name="connsiteX2" fmla="*/ 508000 w 10965543"/>
              <a:gd name="connsiteY2" fmla="*/ 592 h 3542400"/>
              <a:gd name="connsiteX3" fmla="*/ 1764391 w 10965543"/>
              <a:gd name="connsiteY3" fmla="*/ 592 h 3542400"/>
              <a:gd name="connsiteX4" fmla="*/ 1764391 w 10965543"/>
              <a:gd name="connsiteY4" fmla="*/ 4518 h 3542400"/>
              <a:gd name="connsiteX5" fmla="*/ 8215747 w 10965543"/>
              <a:gd name="connsiteY5" fmla="*/ 4518 h 3542400"/>
              <a:gd name="connsiteX6" fmla="*/ 8215747 w 10965543"/>
              <a:gd name="connsiteY6" fmla="*/ 4517 h 3542400"/>
              <a:gd name="connsiteX7" fmla="*/ 10965543 w 10965543"/>
              <a:gd name="connsiteY7" fmla="*/ 3541808 h 3542400"/>
              <a:gd name="connsiteX8" fmla="*/ 8215747 w 10965543"/>
              <a:gd name="connsiteY8" fmla="*/ 3541808 h 3542400"/>
              <a:gd name="connsiteX9" fmla="*/ 1535793 w 10965543"/>
              <a:gd name="connsiteY9" fmla="*/ 3541808 h 3542400"/>
              <a:gd name="connsiteX10" fmla="*/ 1535793 w 10965543"/>
              <a:gd name="connsiteY10" fmla="*/ 3539392 h 3542400"/>
              <a:gd name="connsiteX11" fmla="*/ 508000 w 10965543"/>
              <a:gd name="connsiteY11" fmla="*/ 3539392 h 3542400"/>
              <a:gd name="connsiteX12" fmla="*/ 508000 w 10965543"/>
              <a:gd name="connsiteY12" fmla="*/ 3542400 h 3542400"/>
              <a:gd name="connsiteX13" fmla="*/ 0 w 10965543"/>
              <a:gd name="connsiteY13" fmla="*/ 3542400 h 354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5543" h="3542400">
                <a:moveTo>
                  <a:pt x="0" y="0"/>
                </a:moveTo>
                <a:lnTo>
                  <a:pt x="508000" y="0"/>
                </a:lnTo>
                <a:lnTo>
                  <a:pt x="508000" y="592"/>
                </a:lnTo>
                <a:lnTo>
                  <a:pt x="1764391" y="592"/>
                </a:lnTo>
                <a:lnTo>
                  <a:pt x="1764391" y="4518"/>
                </a:lnTo>
                <a:lnTo>
                  <a:pt x="8215747" y="4518"/>
                </a:lnTo>
                <a:lnTo>
                  <a:pt x="8215747" y="4517"/>
                </a:lnTo>
                <a:lnTo>
                  <a:pt x="10965543" y="3541808"/>
                </a:lnTo>
                <a:lnTo>
                  <a:pt x="8215747" y="3541808"/>
                </a:lnTo>
                <a:lnTo>
                  <a:pt x="1535793" y="3541808"/>
                </a:lnTo>
                <a:lnTo>
                  <a:pt x="1535793" y="3539392"/>
                </a:lnTo>
                <a:lnTo>
                  <a:pt x="508000" y="3539392"/>
                </a:lnTo>
                <a:lnTo>
                  <a:pt x="508000" y="3542400"/>
                </a:lnTo>
                <a:lnTo>
                  <a:pt x="0" y="354240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1" name="标题 1"/>
          <p:cNvSpPr txBox="1"/>
          <p:nvPr/>
        </p:nvSpPr>
        <p:spPr>
          <a:xfrm>
            <a:off x="0" y="4280535"/>
            <a:ext cx="9144635" cy="1902460"/>
          </a:xfrm>
          <a:prstGeom prst="rect">
            <a:avLst/>
          </a:prstGeom>
          <a:noFill/>
          <a:ln w="9525">
            <a:noFill/>
          </a:ln>
        </p:spPr>
        <p:txBody>
          <a:bodyPr anchor="ctr"/>
          <a:lstStyle/>
          <a:p>
            <a:pPr algn="ctr"/>
            <a:r>
              <a:rPr lang="en-US" altLang="zh-CN" sz="5500" b="1" dirty="0">
                <a:solidFill>
                  <a:srgbClr val="000000"/>
                </a:solidFill>
                <a:latin typeface="Times New Roman" panose="02020603050405020304" pitchFamily="18" charset="0"/>
                <a:cs typeface="Times New Roman" panose="02020603050405020304" pitchFamily="18" charset="0"/>
              </a:rPr>
              <a:t>Unit 1 Food matters</a:t>
            </a:r>
          </a:p>
          <a:p>
            <a:pPr algn="ctr"/>
            <a:r>
              <a:rPr lang="en-US" altLang="zh-CN" sz="4000" b="1" dirty="0">
                <a:solidFill>
                  <a:srgbClr val="000000"/>
                </a:solidFill>
                <a:latin typeface="Times New Roman" panose="02020603050405020304" pitchFamily="18" charset="0"/>
                <a:cs typeface="Times New Roman" panose="02020603050405020304" pitchFamily="18" charset="0"/>
              </a:rPr>
              <a:t> Reading (II) </a:t>
            </a:r>
            <a:endParaRPr lang="en-US" altLang="zh-CN"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内容占位符 2"/>
          <p:cNvSpPr txBox="1"/>
          <p:nvPr/>
        </p:nvSpPr>
        <p:spPr>
          <a:xfrm>
            <a:off x="4932040" y="6182995"/>
            <a:ext cx="3453159" cy="482600"/>
          </a:xfrm>
          <a:prstGeom prst="rect">
            <a:avLst/>
          </a:prstGeom>
          <a:noFill/>
          <a:ln w="9525">
            <a:noFill/>
          </a:ln>
        </p:spPr>
        <p:txBody>
          <a:bodyPr/>
          <a:lstStyle/>
          <a:p>
            <a:pPr algn="ctr">
              <a:spcBef>
                <a:spcPct val="20000"/>
              </a:spcBef>
            </a:pPr>
            <a:r>
              <a:rPr lang="zh-CN" altLang="en-US" b="1" dirty="0" smtClean="0">
                <a:solidFill>
                  <a:srgbClr val="000000"/>
                </a:solidFill>
                <a:latin typeface="华文楷体" pitchFamily="2" charset="-122"/>
                <a:ea typeface="华文楷体" pitchFamily="2" charset="-122"/>
              </a:rPr>
              <a:t>周奇志　</a:t>
            </a:r>
            <a:r>
              <a:rPr lang="zh-CN" altLang="en-US" dirty="0" smtClean="0">
                <a:solidFill>
                  <a:srgbClr val="000000"/>
                </a:solidFill>
                <a:latin typeface="华文楷体" pitchFamily="2" charset="-122"/>
                <a:ea typeface="华文楷体" pitchFamily="2" charset="-122"/>
              </a:rPr>
              <a:t>株洲市九方中学</a:t>
            </a:r>
            <a:endParaRPr lang="zh-CN" altLang="en-US" dirty="0">
              <a:solidFill>
                <a:srgbClr val="000000"/>
              </a:solidFill>
              <a:latin typeface="华文楷体" pitchFamily="2" charset="-122"/>
              <a:ea typeface="华文楷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290" y="78085"/>
            <a:ext cx="1731963"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1253" y="262473"/>
            <a:ext cx="1036637"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539" y="1405409"/>
            <a:ext cx="7864475"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78368" y="1525757"/>
            <a:ext cx="7344816" cy="5078313"/>
          </a:xfrm>
          <a:prstGeom prst="rect">
            <a:avLst/>
          </a:prstGeom>
          <a:noFill/>
        </p:spPr>
        <p:txBody>
          <a:bodyPr wrap="square" rtlCol="0">
            <a:spAutoFit/>
          </a:bodyPr>
          <a:lstStyle/>
          <a:p>
            <a:pPr>
              <a:lnSpc>
                <a:spcPct val="150000"/>
              </a:lnSpc>
            </a:pPr>
            <a:r>
              <a:rPr lang="en-US" altLang="zh-CN" sz="3600" b="1" dirty="0">
                <a:solidFill>
                  <a:srgbClr val="FFC000"/>
                </a:solidFill>
              </a:rPr>
              <a:t>Answers:  </a:t>
            </a:r>
            <a:endParaRPr lang="en-US" altLang="zh-CN" sz="3600" b="1" dirty="0" smtClean="0">
              <a:solidFill>
                <a:srgbClr val="FFC000"/>
              </a:solidFill>
            </a:endParaRPr>
          </a:p>
          <a:p>
            <a:pPr>
              <a:lnSpc>
                <a:spcPct val="150000"/>
              </a:lnSpc>
            </a:pPr>
            <a:r>
              <a:rPr lang="en-US" altLang="zh-CN" sz="3600" b="1" dirty="0" smtClean="0"/>
              <a:t>(</a:t>
            </a:r>
            <a:r>
              <a:rPr lang="en-US" altLang="zh-CN" sz="3600" b="1" dirty="0"/>
              <a:t>1</a:t>
            </a:r>
            <a:r>
              <a:rPr lang="en-US" altLang="zh-CN" sz="3600" b="1" dirty="0" smtClean="0"/>
              <a:t>) cry </a:t>
            </a:r>
            <a:r>
              <a:rPr lang="en-US" altLang="zh-CN" sz="3600" b="1" dirty="0"/>
              <a:t>out </a:t>
            </a:r>
            <a:r>
              <a:rPr lang="en-US" altLang="zh-CN" sz="3600" b="1" dirty="0" smtClean="0"/>
              <a:t>for        (</a:t>
            </a:r>
            <a:r>
              <a:rPr lang="en-US" altLang="zh-CN" sz="3600" b="1" dirty="0"/>
              <a:t>2) do the trick     </a:t>
            </a:r>
            <a:endParaRPr lang="en-US" altLang="zh-CN" sz="3600" b="1" dirty="0" smtClean="0"/>
          </a:p>
          <a:p>
            <a:pPr>
              <a:lnSpc>
                <a:spcPct val="150000"/>
              </a:lnSpc>
            </a:pPr>
            <a:r>
              <a:rPr lang="en-US" altLang="zh-CN" sz="3600" b="1" dirty="0" smtClean="0"/>
              <a:t>(</a:t>
            </a:r>
            <a:r>
              <a:rPr lang="en-US" altLang="zh-CN" sz="3600" b="1" dirty="0"/>
              <a:t>3) emotions  </a:t>
            </a:r>
            <a:r>
              <a:rPr lang="en-US" altLang="zh-CN" sz="3600" b="1" dirty="0" smtClean="0"/>
              <a:t>        (</a:t>
            </a:r>
            <a:r>
              <a:rPr lang="en-US" altLang="zh-CN" sz="3600" b="1" dirty="0"/>
              <a:t>4) desserts   (5</a:t>
            </a:r>
            <a:r>
              <a:rPr lang="en-US" altLang="zh-CN" sz="3600" b="1" dirty="0" smtClean="0"/>
              <a:t>) mood                (</a:t>
            </a:r>
            <a:r>
              <a:rPr lang="en-US" altLang="zh-CN" sz="3600" b="1" dirty="0"/>
              <a:t>6) greedily    </a:t>
            </a:r>
          </a:p>
          <a:p>
            <a:pPr>
              <a:lnSpc>
                <a:spcPct val="150000"/>
              </a:lnSpc>
            </a:pPr>
            <a:r>
              <a:rPr lang="en-US" altLang="zh-CN" sz="3600" b="1" dirty="0" smtClean="0"/>
              <a:t>(</a:t>
            </a:r>
            <a:r>
              <a:rPr lang="en-US" altLang="zh-CN" sz="3600" b="1" dirty="0"/>
              <a:t>7) is/has been linked    </a:t>
            </a:r>
            <a:endParaRPr lang="en-US" altLang="zh-CN" sz="3600" b="1" dirty="0" smtClean="0"/>
          </a:p>
          <a:p>
            <a:pPr>
              <a:lnSpc>
                <a:spcPct val="150000"/>
              </a:lnSpc>
            </a:pPr>
            <a:r>
              <a:rPr lang="en-US" altLang="zh-CN" sz="3600" b="1" dirty="0" smtClean="0"/>
              <a:t>(</a:t>
            </a:r>
            <a:r>
              <a:rPr lang="en-US" altLang="zh-CN" sz="3600" b="1" dirty="0"/>
              <a:t>8) relieve </a:t>
            </a:r>
            <a:endParaRPr lang="zh-CN" altLang="en-US" sz="3600" b="1" dirty="0"/>
          </a:p>
        </p:txBody>
      </p:sp>
      <p:sp>
        <p:nvSpPr>
          <p:cNvPr id="5" name="TextBox 4"/>
          <p:cNvSpPr txBox="1"/>
          <p:nvPr/>
        </p:nvSpPr>
        <p:spPr>
          <a:xfrm>
            <a:off x="3563888" y="549592"/>
            <a:ext cx="3348372" cy="646331"/>
          </a:xfrm>
          <a:prstGeom prst="rect">
            <a:avLst/>
          </a:prstGeom>
          <a:solidFill>
            <a:schemeClr val="accent4"/>
          </a:solidFill>
        </p:spPr>
        <p:txBody>
          <a:bodyPr wrap="square" rtlCol="0">
            <a:spAutoFit/>
          </a:bodyPr>
          <a:lstStyle/>
          <a:p>
            <a:r>
              <a:rPr lang="en-US" altLang="zh-CN" sz="3600" b="1" dirty="0"/>
              <a:t>Filling blanks </a:t>
            </a:r>
            <a:endParaRPr lang="zh-CN" altLang="en-US" sz="3600" b="1" dirty="0"/>
          </a:p>
        </p:txBody>
      </p:sp>
    </p:spTree>
    <p:extLst>
      <p:ext uri="{BB962C8B-B14F-4D97-AF65-F5344CB8AC3E}">
        <p14:creationId xmlns:p14="http://schemas.microsoft.com/office/powerpoint/2010/main" val="392052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1556792"/>
            <a:ext cx="5724644" cy="923330"/>
          </a:xfrm>
          <a:prstGeom prst="rect">
            <a:avLst/>
          </a:prstGeom>
          <a:noFill/>
        </p:spPr>
        <p:txBody>
          <a:bodyPr wrap="none" rtlCol="0">
            <a:spAutoFit/>
          </a:bodyPr>
          <a:lstStyle/>
          <a:p>
            <a:r>
              <a:rPr lang="en-US" altLang="zh-CN" dirty="0"/>
              <a:t>	</a:t>
            </a:r>
            <a:r>
              <a:rPr lang="en-US" altLang="zh-CN" dirty="0" smtClean="0"/>
              <a:t> </a:t>
            </a:r>
            <a:r>
              <a:rPr lang="en-US" altLang="zh-CN" dirty="0"/>
              <a:t>		</a:t>
            </a:r>
            <a:r>
              <a:rPr lang="en-US" altLang="zh-CN" dirty="0" smtClean="0"/>
              <a:t> </a:t>
            </a:r>
            <a:r>
              <a:rPr lang="en-US" altLang="zh-CN" dirty="0"/>
              <a:t>			</a:t>
            </a:r>
          </a:p>
          <a:p>
            <a:r>
              <a:rPr lang="en-US" altLang="zh-CN" dirty="0"/>
              <a:t>			</a:t>
            </a:r>
          </a:p>
          <a:p>
            <a:r>
              <a:rPr lang="en-US" altLang="zh-CN" dirty="0"/>
              <a:t>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4916"/>
            <a:ext cx="1731963"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638" y="137646"/>
            <a:ext cx="1036637"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445" y="1253659"/>
            <a:ext cx="7864475"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843798" y="311983"/>
            <a:ext cx="2232248" cy="584775"/>
          </a:xfrm>
          <a:prstGeom prst="rect">
            <a:avLst/>
          </a:prstGeom>
          <a:solidFill>
            <a:schemeClr val="accent4"/>
          </a:solidFill>
        </p:spPr>
        <p:txBody>
          <a:bodyPr wrap="square" rtlCol="0">
            <a:spAutoFit/>
          </a:bodyPr>
          <a:lstStyle/>
          <a:p>
            <a:r>
              <a:rPr lang="en-US" altLang="zh-CN" sz="3200" b="1" dirty="0" smtClean="0"/>
              <a:t>   Match</a:t>
            </a:r>
            <a:endParaRPr lang="zh-CN" altLang="en-US" sz="3200" b="1" dirty="0"/>
          </a:p>
        </p:txBody>
      </p:sp>
      <p:graphicFrame>
        <p:nvGraphicFramePr>
          <p:cNvPr id="6" name="表格 5"/>
          <p:cNvGraphicFramePr>
            <a:graphicFrameLocks noGrp="1"/>
          </p:cNvGraphicFramePr>
          <p:nvPr>
            <p:extLst>
              <p:ext uri="{D42A27DB-BD31-4B8C-83A1-F6EECF244321}">
                <p14:modId xmlns:p14="http://schemas.microsoft.com/office/powerpoint/2010/main" val="3664490469"/>
              </p:ext>
            </p:extLst>
          </p:nvPr>
        </p:nvGraphicFramePr>
        <p:xfrm>
          <a:off x="1159421" y="2042386"/>
          <a:ext cx="7056784" cy="3424396"/>
        </p:xfrm>
        <a:graphic>
          <a:graphicData uri="http://schemas.openxmlformats.org/drawingml/2006/table">
            <a:tbl>
              <a:tblPr firstRow="1" firstCol="1" bandRow="1"/>
              <a:tblGrid>
                <a:gridCol w="3321849"/>
                <a:gridCol w="3734935"/>
              </a:tblGrid>
              <a:tr h="3424396">
                <a:tc>
                  <a:txBody>
                    <a:bodyPr/>
                    <a:lstStyle/>
                    <a:p>
                      <a:pPr marL="342900" lvl="0" indent="-342900" algn="just">
                        <a:lnSpc>
                          <a:spcPct val="100000"/>
                        </a:lnSpc>
                        <a:spcAft>
                          <a:spcPts val="0"/>
                        </a:spcAft>
                        <a:buFont typeface="+mj-lt"/>
                        <a:buAutoNum type="arabicPeriod"/>
                      </a:pPr>
                      <a:r>
                        <a:rPr lang="en-US" sz="2800" b="1" kern="100" dirty="0">
                          <a:effectLst/>
                          <a:latin typeface="Times New Roman"/>
                          <a:ea typeface="汉仪书宋一简"/>
                          <a:cs typeface="Times New Roman"/>
                        </a:rPr>
                        <a:t>cheer up</a:t>
                      </a:r>
                      <a:endParaRPr lang="zh-CN" sz="2800" b="1" kern="100" dirty="0">
                        <a:effectLst/>
                        <a:latin typeface="Times New Roman"/>
                        <a:ea typeface="宋体"/>
                        <a:cs typeface="Times New Roman"/>
                      </a:endParaRPr>
                    </a:p>
                    <a:p>
                      <a:pPr marL="342900" lvl="0" indent="-342900" algn="just">
                        <a:lnSpc>
                          <a:spcPct val="100000"/>
                        </a:lnSpc>
                        <a:spcAft>
                          <a:spcPts val="0"/>
                        </a:spcAft>
                        <a:buFont typeface="+mj-lt"/>
                        <a:buAutoNum type="arabicPeriod"/>
                      </a:pPr>
                      <a:r>
                        <a:rPr lang="en-US" sz="2800" b="1" kern="100" dirty="0">
                          <a:effectLst/>
                          <a:latin typeface="Times New Roman"/>
                          <a:ea typeface="汉仪书宋一简"/>
                          <a:cs typeface="Times New Roman"/>
                        </a:rPr>
                        <a:t>make up for</a:t>
                      </a:r>
                      <a:endParaRPr lang="zh-CN" sz="2800" b="1" kern="100" dirty="0">
                        <a:effectLst/>
                        <a:latin typeface="Times New Roman"/>
                        <a:ea typeface="宋体"/>
                        <a:cs typeface="Times New Roman"/>
                      </a:endParaRPr>
                    </a:p>
                    <a:p>
                      <a:pPr marL="342900" lvl="0" indent="-342900" algn="just">
                        <a:lnSpc>
                          <a:spcPct val="100000"/>
                        </a:lnSpc>
                        <a:spcAft>
                          <a:spcPts val="0"/>
                        </a:spcAft>
                        <a:buFont typeface="+mj-lt"/>
                        <a:buAutoNum type="arabicPeriod"/>
                      </a:pPr>
                      <a:r>
                        <a:rPr lang="en-US" sz="2800" b="1" kern="100" dirty="0">
                          <a:effectLst/>
                          <a:latin typeface="Times New Roman"/>
                          <a:ea typeface="汉仪书宋一简"/>
                          <a:cs typeface="Times New Roman"/>
                        </a:rPr>
                        <a:t>give up </a:t>
                      </a:r>
                      <a:endParaRPr lang="zh-CN" sz="2800" b="1" kern="100" dirty="0">
                        <a:effectLst/>
                        <a:latin typeface="Times New Roman"/>
                        <a:ea typeface="宋体"/>
                        <a:cs typeface="Times New Roman"/>
                      </a:endParaRPr>
                    </a:p>
                    <a:p>
                      <a:pPr marL="342900" lvl="0" indent="-342900" algn="just">
                        <a:lnSpc>
                          <a:spcPct val="100000"/>
                        </a:lnSpc>
                        <a:spcAft>
                          <a:spcPts val="0"/>
                        </a:spcAft>
                        <a:buFont typeface="+mj-lt"/>
                        <a:buAutoNum type="arabicPeriod"/>
                      </a:pPr>
                      <a:r>
                        <a:rPr lang="en-US" sz="2800" b="1" kern="100" dirty="0">
                          <a:effectLst/>
                          <a:latin typeface="Times New Roman"/>
                          <a:ea typeface="汉仪书宋一简"/>
                          <a:cs typeface="Times New Roman"/>
                        </a:rPr>
                        <a:t>take up</a:t>
                      </a:r>
                      <a:endParaRPr lang="zh-CN" sz="2800" b="1" kern="100" dirty="0">
                        <a:effectLst/>
                        <a:latin typeface="Times New Roman"/>
                        <a:ea typeface="宋体"/>
                        <a:cs typeface="Times New Roman"/>
                      </a:endParaRPr>
                    </a:p>
                    <a:p>
                      <a:pPr marL="342900" lvl="0" indent="-342900" algn="just">
                        <a:lnSpc>
                          <a:spcPct val="100000"/>
                        </a:lnSpc>
                        <a:spcAft>
                          <a:spcPts val="0"/>
                        </a:spcAft>
                        <a:buFont typeface="+mj-lt"/>
                        <a:buAutoNum type="arabicPeriod"/>
                      </a:pPr>
                      <a:r>
                        <a:rPr lang="en-US" sz="2800" b="1" kern="100" dirty="0">
                          <a:effectLst/>
                          <a:latin typeface="Times New Roman"/>
                          <a:ea typeface="汉仪书宋一简"/>
                          <a:cs typeface="Times New Roman"/>
                        </a:rPr>
                        <a:t>keep up</a:t>
                      </a:r>
                      <a:endParaRPr lang="zh-CN" sz="2800" b="1" kern="100" dirty="0">
                        <a:effectLst/>
                        <a:latin typeface="Times New Roman"/>
                        <a:ea typeface="宋体"/>
                        <a:cs typeface="Times New Roman"/>
                      </a:endParaRPr>
                    </a:p>
                    <a:p>
                      <a:pPr marL="342900" lvl="0" indent="-342900" algn="just">
                        <a:lnSpc>
                          <a:spcPct val="100000"/>
                        </a:lnSpc>
                        <a:spcAft>
                          <a:spcPts val="0"/>
                        </a:spcAft>
                        <a:buFont typeface="+mj-lt"/>
                        <a:buAutoNum type="arabicPeriod"/>
                      </a:pPr>
                      <a:r>
                        <a:rPr lang="en-US" sz="2800" b="1" kern="100" dirty="0">
                          <a:effectLst/>
                          <a:latin typeface="Times New Roman"/>
                          <a:ea typeface="汉仪书宋一简"/>
                          <a:cs typeface="Times New Roman"/>
                        </a:rPr>
                        <a:t>set up</a:t>
                      </a:r>
                      <a:endParaRPr lang="zh-CN" sz="2800" b="1" kern="100" dirty="0">
                        <a:effectLst/>
                        <a:latin typeface="Times New Roman"/>
                        <a:ea typeface="宋体"/>
                        <a:cs typeface="Times New Roman"/>
                      </a:endParaRPr>
                    </a:p>
                    <a:p>
                      <a:pPr marL="342900" lvl="0" indent="-342900" algn="just">
                        <a:lnSpc>
                          <a:spcPct val="100000"/>
                        </a:lnSpc>
                        <a:spcAft>
                          <a:spcPts val="0"/>
                        </a:spcAft>
                        <a:buFont typeface="+mj-lt"/>
                        <a:buAutoNum type="arabicPeriod"/>
                      </a:pPr>
                      <a:r>
                        <a:rPr lang="en-US" sz="2800" b="1" kern="100" dirty="0">
                          <a:effectLst/>
                          <a:latin typeface="Times New Roman"/>
                          <a:ea typeface="汉仪书宋一简"/>
                          <a:cs typeface="Times New Roman"/>
                        </a:rPr>
                        <a:t>show up</a:t>
                      </a:r>
                      <a:endParaRPr lang="zh-CN" sz="2800" b="1" kern="100" dirty="0">
                        <a:effectLst/>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00000"/>
                        </a:lnSpc>
                        <a:spcAft>
                          <a:spcPts val="0"/>
                        </a:spcAft>
                      </a:pPr>
                      <a:r>
                        <a:rPr lang="en-US" sz="2800" b="1" kern="100" dirty="0" smtClean="0">
                          <a:effectLst/>
                          <a:latin typeface="Times New Roman"/>
                          <a:ea typeface="汉仪书宋一简"/>
                          <a:cs typeface="Times New Roman"/>
                        </a:rPr>
                        <a:t>A. </a:t>
                      </a:r>
                      <a:r>
                        <a:rPr lang="zh-CN" sz="2800" b="1" kern="100" dirty="0" smtClean="0">
                          <a:effectLst/>
                          <a:latin typeface="Times New Roman"/>
                          <a:ea typeface="汉仪书宋一简"/>
                          <a:cs typeface="Times New Roman"/>
                        </a:rPr>
                        <a:t>出现</a:t>
                      </a:r>
                      <a:r>
                        <a:rPr lang="zh-CN" sz="2800" b="1" kern="100" dirty="0">
                          <a:effectLst/>
                          <a:latin typeface="Times New Roman"/>
                          <a:ea typeface="汉仪书宋一简"/>
                          <a:cs typeface="Times New Roman"/>
                        </a:rPr>
                        <a:t>，露面</a:t>
                      </a:r>
                      <a:endParaRPr lang="zh-CN" sz="2800" b="1" kern="100" dirty="0">
                        <a:effectLst/>
                        <a:latin typeface="Times New Roman"/>
                        <a:ea typeface="宋体"/>
                        <a:cs typeface="Times New Roman"/>
                      </a:endParaRPr>
                    </a:p>
                    <a:p>
                      <a:pPr indent="266700" algn="just">
                        <a:lnSpc>
                          <a:spcPct val="100000"/>
                        </a:lnSpc>
                        <a:spcAft>
                          <a:spcPts val="0"/>
                        </a:spcAft>
                      </a:pPr>
                      <a:r>
                        <a:rPr lang="en-US" sz="2800" b="1" kern="100" dirty="0" smtClean="0">
                          <a:effectLst/>
                          <a:latin typeface="Times New Roman"/>
                          <a:ea typeface="汉仪书宋一简"/>
                          <a:cs typeface="Times New Roman"/>
                        </a:rPr>
                        <a:t>B. </a:t>
                      </a:r>
                      <a:r>
                        <a:rPr lang="zh-CN" sz="2800" b="1" kern="100" dirty="0" smtClean="0">
                          <a:effectLst/>
                          <a:latin typeface="Times New Roman"/>
                          <a:ea typeface="汉仪书宋一简"/>
                          <a:cs typeface="Times New Roman"/>
                        </a:rPr>
                        <a:t>放弃</a:t>
                      </a:r>
                      <a:r>
                        <a:rPr lang="zh-CN" sz="2800" b="1" kern="100" dirty="0">
                          <a:effectLst/>
                          <a:latin typeface="Times New Roman"/>
                          <a:ea typeface="汉仪书宋一简"/>
                          <a:cs typeface="Times New Roman"/>
                        </a:rPr>
                        <a:t>，交出</a:t>
                      </a:r>
                      <a:endParaRPr lang="zh-CN" sz="2800" b="1" kern="100" dirty="0">
                        <a:effectLst/>
                        <a:latin typeface="Times New Roman"/>
                        <a:ea typeface="宋体"/>
                        <a:cs typeface="Times New Roman"/>
                      </a:endParaRPr>
                    </a:p>
                    <a:p>
                      <a:pPr indent="266700" algn="just">
                        <a:lnSpc>
                          <a:spcPct val="100000"/>
                        </a:lnSpc>
                        <a:spcAft>
                          <a:spcPts val="0"/>
                        </a:spcAft>
                      </a:pPr>
                      <a:r>
                        <a:rPr lang="en-US" sz="2800" b="1" kern="100" dirty="0" smtClean="0">
                          <a:effectLst/>
                          <a:latin typeface="Times New Roman"/>
                          <a:ea typeface="汉仪书宋一简"/>
                          <a:cs typeface="Times New Roman"/>
                        </a:rPr>
                        <a:t>C. </a:t>
                      </a:r>
                      <a:r>
                        <a:rPr lang="zh-CN" sz="2800" b="1" kern="100" dirty="0" smtClean="0">
                          <a:effectLst/>
                          <a:latin typeface="Times New Roman"/>
                          <a:ea typeface="汉仪书宋一简"/>
                          <a:cs typeface="Times New Roman"/>
                        </a:rPr>
                        <a:t>开始</a:t>
                      </a:r>
                      <a:r>
                        <a:rPr lang="zh-CN" sz="2800" b="1" kern="100" dirty="0">
                          <a:effectLst/>
                          <a:latin typeface="Times New Roman"/>
                          <a:ea typeface="汉仪书宋一简"/>
                          <a:cs typeface="Times New Roman"/>
                        </a:rPr>
                        <a:t>从事</a:t>
                      </a:r>
                      <a:endParaRPr lang="zh-CN" sz="2800" b="1" kern="100" dirty="0">
                        <a:effectLst/>
                        <a:latin typeface="Times New Roman"/>
                        <a:ea typeface="宋体"/>
                        <a:cs typeface="Times New Roman"/>
                      </a:endParaRPr>
                    </a:p>
                    <a:p>
                      <a:pPr indent="266700" algn="just">
                        <a:lnSpc>
                          <a:spcPct val="100000"/>
                        </a:lnSpc>
                        <a:spcAft>
                          <a:spcPts val="0"/>
                        </a:spcAft>
                      </a:pPr>
                      <a:r>
                        <a:rPr lang="en-US" sz="2800" b="1" kern="100" dirty="0" smtClean="0">
                          <a:effectLst/>
                          <a:latin typeface="Times New Roman"/>
                          <a:ea typeface="汉仪书宋一简"/>
                          <a:cs typeface="Times New Roman"/>
                        </a:rPr>
                        <a:t>D. </a:t>
                      </a:r>
                      <a:r>
                        <a:rPr lang="zh-CN" sz="2800" b="1" kern="100" dirty="0" smtClean="0">
                          <a:effectLst/>
                          <a:latin typeface="Times New Roman"/>
                          <a:ea typeface="汉仪书宋一简"/>
                          <a:cs typeface="Times New Roman"/>
                        </a:rPr>
                        <a:t>保持</a:t>
                      </a:r>
                      <a:r>
                        <a:rPr lang="zh-CN" sz="2800" b="1" kern="100" dirty="0">
                          <a:effectLst/>
                          <a:latin typeface="Times New Roman"/>
                          <a:ea typeface="汉仪书宋一简"/>
                          <a:cs typeface="Times New Roman"/>
                        </a:rPr>
                        <a:t>，继续</a:t>
                      </a:r>
                      <a:endParaRPr lang="zh-CN" sz="2800" b="1" kern="100" dirty="0">
                        <a:effectLst/>
                        <a:latin typeface="Times New Roman"/>
                        <a:ea typeface="宋体"/>
                        <a:cs typeface="Times New Roman"/>
                      </a:endParaRPr>
                    </a:p>
                    <a:p>
                      <a:pPr indent="266700" algn="just">
                        <a:lnSpc>
                          <a:spcPct val="100000"/>
                        </a:lnSpc>
                        <a:spcAft>
                          <a:spcPts val="0"/>
                        </a:spcAft>
                      </a:pPr>
                      <a:r>
                        <a:rPr lang="en-US" sz="2800" b="1" kern="100" dirty="0" smtClean="0">
                          <a:effectLst/>
                          <a:latin typeface="Times New Roman"/>
                          <a:ea typeface="汉仪书宋一简"/>
                          <a:cs typeface="Times New Roman"/>
                        </a:rPr>
                        <a:t>E. </a:t>
                      </a:r>
                      <a:r>
                        <a:rPr lang="zh-CN" sz="2800" b="1" kern="100" dirty="0" smtClean="0">
                          <a:effectLst/>
                          <a:latin typeface="Times New Roman"/>
                          <a:ea typeface="汉仪书宋一简"/>
                          <a:cs typeface="Times New Roman"/>
                        </a:rPr>
                        <a:t>弥补</a:t>
                      </a:r>
                      <a:endParaRPr lang="zh-CN" sz="2800" b="1" kern="100" dirty="0">
                        <a:effectLst/>
                        <a:latin typeface="Times New Roman"/>
                        <a:ea typeface="宋体"/>
                        <a:cs typeface="Times New Roman"/>
                      </a:endParaRPr>
                    </a:p>
                    <a:p>
                      <a:pPr indent="266700" algn="just">
                        <a:lnSpc>
                          <a:spcPct val="100000"/>
                        </a:lnSpc>
                        <a:spcAft>
                          <a:spcPts val="0"/>
                        </a:spcAft>
                      </a:pPr>
                      <a:r>
                        <a:rPr lang="en-US" sz="2800" b="1" kern="100" dirty="0" smtClean="0">
                          <a:effectLst/>
                          <a:latin typeface="Times New Roman"/>
                          <a:ea typeface="汉仪书宋一简"/>
                          <a:cs typeface="Times New Roman"/>
                        </a:rPr>
                        <a:t>F. </a:t>
                      </a:r>
                      <a:r>
                        <a:rPr lang="zh-CN" sz="2800" b="1" kern="100" dirty="0">
                          <a:effectLst/>
                          <a:latin typeface="Times New Roman"/>
                          <a:ea typeface="汉仪书宋一简"/>
                          <a:cs typeface="Times New Roman"/>
                        </a:rPr>
                        <a:t>搭建</a:t>
                      </a:r>
                      <a:endParaRPr lang="zh-CN" sz="2800" b="1" kern="100" dirty="0">
                        <a:effectLst/>
                        <a:latin typeface="Times New Roman"/>
                        <a:ea typeface="宋体"/>
                        <a:cs typeface="Times New Roman"/>
                      </a:endParaRPr>
                    </a:p>
                    <a:p>
                      <a:pPr indent="266700" algn="just">
                        <a:lnSpc>
                          <a:spcPct val="100000"/>
                        </a:lnSpc>
                        <a:spcAft>
                          <a:spcPts val="0"/>
                        </a:spcAft>
                      </a:pPr>
                      <a:r>
                        <a:rPr lang="en-US" sz="2800" b="1" kern="100" dirty="0" smtClean="0">
                          <a:effectLst/>
                          <a:latin typeface="Times New Roman"/>
                          <a:ea typeface="汉仪书宋一简"/>
                          <a:cs typeface="Times New Roman"/>
                        </a:rPr>
                        <a:t>G.</a:t>
                      </a:r>
                      <a:r>
                        <a:rPr lang="en-US" sz="2800" b="1" kern="100" baseline="0" dirty="0" smtClean="0">
                          <a:effectLst/>
                          <a:latin typeface="Times New Roman"/>
                          <a:ea typeface="汉仪书宋一简"/>
                          <a:cs typeface="Times New Roman"/>
                        </a:rPr>
                        <a:t> </a:t>
                      </a:r>
                      <a:r>
                        <a:rPr lang="zh-CN" sz="2800" b="1" kern="100" dirty="0" smtClean="0">
                          <a:effectLst/>
                          <a:latin typeface="Times New Roman"/>
                          <a:ea typeface="汉仪书宋一简"/>
                          <a:cs typeface="Times New Roman"/>
                        </a:rPr>
                        <a:t>振奋</a:t>
                      </a:r>
                      <a:endParaRPr lang="zh-CN" sz="2800" b="1" kern="100" dirty="0">
                        <a:effectLst/>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1"/>
          <p:cNvSpPr>
            <a:spLocks noChangeArrowheads="1"/>
          </p:cNvSpPr>
          <p:nvPr/>
        </p:nvSpPr>
        <p:spPr bwMode="auto">
          <a:xfrm>
            <a:off x="792088" y="1408895"/>
            <a:ext cx="78279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6700">
              <a:defRPr>
                <a:solidFill>
                  <a:schemeClr val="tx1"/>
                </a:solidFill>
                <a:latin typeface="Arial" pitchFamily="34" charset="0"/>
                <a:ea typeface="宋体" pitchFamily="2" charset="-122"/>
                <a:cs typeface="宋体" pitchFamily="2" charset="-122"/>
              </a:defRPr>
            </a:lvl1pPr>
            <a:lvl2pPr>
              <a:defRPr>
                <a:solidFill>
                  <a:schemeClr val="tx1"/>
                </a:solidFill>
                <a:latin typeface="Arial" pitchFamily="34" charset="0"/>
                <a:ea typeface="宋体" pitchFamily="2" charset="-122"/>
                <a:cs typeface="宋体" pitchFamily="2" charset="-122"/>
              </a:defRPr>
            </a:lvl2pPr>
            <a:lvl3pPr>
              <a:defRPr>
                <a:solidFill>
                  <a:schemeClr val="tx1"/>
                </a:solidFill>
                <a:latin typeface="Arial" pitchFamily="34" charset="0"/>
                <a:ea typeface="宋体" pitchFamily="2" charset="-122"/>
                <a:cs typeface="宋体" pitchFamily="2" charset="-122"/>
              </a:defRPr>
            </a:lvl3pPr>
            <a:lvl4pPr>
              <a:defRPr>
                <a:solidFill>
                  <a:schemeClr val="tx1"/>
                </a:solidFill>
                <a:latin typeface="Arial" pitchFamily="34" charset="0"/>
                <a:ea typeface="宋体" pitchFamily="2" charset="-122"/>
                <a:cs typeface="宋体" pitchFamily="2" charset="-122"/>
              </a:defRPr>
            </a:lvl4pPr>
            <a:lvl5pPr>
              <a:defRPr>
                <a:solidFill>
                  <a:schemeClr val="tx1"/>
                </a:solidFill>
                <a:latin typeface="Arial" pitchFamily="34" charset="0"/>
                <a:ea typeface="宋体" pitchFamily="2" charset="-122"/>
                <a:cs typeface="宋体" pitchFamily="2" charset="-122"/>
              </a:defRPr>
            </a:lvl5pPr>
            <a:lvl6pPr>
              <a:defRPr>
                <a:solidFill>
                  <a:schemeClr val="tx1"/>
                </a:solidFill>
                <a:latin typeface="Arial" pitchFamily="34" charset="0"/>
                <a:ea typeface="宋体" pitchFamily="2" charset="-122"/>
                <a:cs typeface="宋体" pitchFamily="2" charset="-122"/>
              </a:defRPr>
            </a:lvl6pPr>
            <a:lvl7pPr>
              <a:defRPr>
                <a:solidFill>
                  <a:schemeClr val="tx1"/>
                </a:solidFill>
                <a:latin typeface="Arial" pitchFamily="34" charset="0"/>
                <a:ea typeface="宋体" pitchFamily="2" charset="-122"/>
                <a:cs typeface="宋体" pitchFamily="2" charset="-122"/>
              </a:defRPr>
            </a:lvl7pPr>
            <a:lvl8pPr>
              <a:defRPr>
                <a:solidFill>
                  <a:schemeClr val="tx1"/>
                </a:solidFill>
                <a:latin typeface="Arial" pitchFamily="34" charset="0"/>
                <a:ea typeface="宋体" pitchFamily="2" charset="-122"/>
                <a:cs typeface="宋体" pitchFamily="2" charset="-122"/>
              </a:defRPr>
            </a:lvl8pPr>
            <a:lvl9pPr>
              <a:defRPr>
                <a:solidFill>
                  <a:schemeClr val="tx1"/>
                </a:solidFill>
                <a:latin typeface="Arial" pitchFamily="34" charset="0"/>
                <a:ea typeface="宋体" pitchFamily="2" charset="-122"/>
                <a:cs typeface="宋体" pitchFamily="2" charset="-122"/>
              </a:defRPr>
            </a:lvl9p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Times New Roman" pitchFamily="18" charset="0"/>
                <a:ea typeface="汉仪书宋一简" charset="0"/>
                <a:cs typeface="Times New Roman" pitchFamily="18" charset="0"/>
              </a:rPr>
              <a:t>         </a:t>
            </a:r>
            <a:r>
              <a:rPr kumimoji="0" lang="en-US" altLang="zh-CN" sz="2400" b="0" i="0" u="none" strike="noStrike" cap="none" normalizeH="0" baseline="0" dirty="0" smtClean="0">
                <a:ln>
                  <a:noFill/>
                </a:ln>
                <a:solidFill>
                  <a:schemeClr val="tx1"/>
                </a:solidFill>
                <a:effectLst/>
                <a:latin typeface="Times New Roman" pitchFamily="18" charset="0"/>
                <a:ea typeface="汉仪书宋一简" charset="0"/>
                <a:cs typeface="Times New Roman" pitchFamily="18" charset="0"/>
              </a:rPr>
              <a:t>Column A                                 Column B</a:t>
            </a:r>
            <a:endParaRPr kumimoji="0" lang="en-US" altLang="zh-CN" sz="2400" b="0" i="0" u="none" strike="noStrike" cap="none" normalizeH="0" baseline="0" dirty="0" smtClean="0">
              <a:ln>
                <a:noFill/>
              </a:ln>
              <a:solidFill>
                <a:schemeClr val="tx1"/>
              </a:solidFill>
              <a:effectLst/>
            </a:endParaRPr>
          </a:p>
        </p:txBody>
      </p:sp>
      <p:sp>
        <p:nvSpPr>
          <p:cNvPr id="8" name="TextBox 7"/>
          <p:cNvSpPr txBox="1"/>
          <p:nvPr/>
        </p:nvSpPr>
        <p:spPr>
          <a:xfrm>
            <a:off x="3059832" y="2051320"/>
            <a:ext cx="720080" cy="461665"/>
          </a:xfrm>
          <a:prstGeom prst="rect">
            <a:avLst/>
          </a:prstGeom>
          <a:noFill/>
        </p:spPr>
        <p:txBody>
          <a:bodyPr wrap="square" rtlCol="0">
            <a:spAutoFit/>
          </a:bodyPr>
          <a:lstStyle/>
          <a:p>
            <a:r>
              <a:rPr lang="en-US" altLang="zh-CN" sz="2400" b="1" dirty="0" smtClean="0">
                <a:solidFill>
                  <a:srgbClr val="FF0000"/>
                </a:solidFill>
              </a:rPr>
              <a:t>G</a:t>
            </a:r>
            <a:endParaRPr lang="zh-CN" altLang="en-US" sz="2400" b="1" dirty="0">
              <a:solidFill>
                <a:srgbClr val="FF0000"/>
              </a:solidFill>
            </a:endParaRPr>
          </a:p>
        </p:txBody>
      </p:sp>
      <p:sp>
        <p:nvSpPr>
          <p:cNvPr id="9" name="TextBox 8"/>
          <p:cNvSpPr txBox="1"/>
          <p:nvPr/>
        </p:nvSpPr>
        <p:spPr>
          <a:xfrm>
            <a:off x="3438904" y="2512985"/>
            <a:ext cx="936104" cy="461665"/>
          </a:xfrm>
          <a:prstGeom prst="rect">
            <a:avLst/>
          </a:prstGeom>
          <a:noFill/>
        </p:spPr>
        <p:txBody>
          <a:bodyPr wrap="square" rtlCol="0">
            <a:spAutoFit/>
          </a:bodyPr>
          <a:lstStyle/>
          <a:p>
            <a:r>
              <a:rPr lang="en-US" altLang="zh-CN" sz="2400" b="1" dirty="0" smtClean="0">
                <a:solidFill>
                  <a:srgbClr val="FF0000"/>
                </a:solidFill>
              </a:rPr>
              <a:t>E</a:t>
            </a:r>
            <a:endParaRPr lang="zh-CN" altLang="en-US" sz="2400" b="1" dirty="0">
              <a:solidFill>
                <a:srgbClr val="FF0000"/>
              </a:solidFill>
            </a:endParaRPr>
          </a:p>
        </p:txBody>
      </p:sp>
      <p:sp>
        <p:nvSpPr>
          <p:cNvPr id="10" name="TextBox 9"/>
          <p:cNvSpPr txBox="1"/>
          <p:nvPr/>
        </p:nvSpPr>
        <p:spPr>
          <a:xfrm>
            <a:off x="2736935" y="2967335"/>
            <a:ext cx="1442005" cy="461665"/>
          </a:xfrm>
          <a:prstGeom prst="rect">
            <a:avLst/>
          </a:prstGeom>
          <a:noFill/>
        </p:spPr>
        <p:txBody>
          <a:bodyPr wrap="square" rtlCol="0">
            <a:spAutoFit/>
          </a:bodyPr>
          <a:lstStyle/>
          <a:p>
            <a:r>
              <a:rPr lang="en-US" altLang="zh-CN" sz="2400" b="1" dirty="0" smtClean="0">
                <a:solidFill>
                  <a:srgbClr val="FF0000"/>
                </a:solidFill>
              </a:rPr>
              <a:t>B</a:t>
            </a:r>
            <a:endParaRPr lang="zh-CN" altLang="en-US" sz="2400" b="1" dirty="0">
              <a:solidFill>
                <a:srgbClr val="FF0000"/>
              </a:solidFill>
            </a:endParaRPr>
          </a:p>
        </p:txBody>
      </p:sp>
      <p:sp>
        <p:nvSpPr>
          <p:cNvPr id="11" name="TextBox 10"/>
          <p:cNvSpPr txBox="1"/>
          <p:nvPr/>
        </p:nvSpPr>
        <p:spPr>
          <a:xfrm>
            <a:off x="2788412" y="3429000"/>
            <a:ext cx="793933" cy="461665"/>
          </a:xfrm>
          <a:prstGeom prst="rect">
            <a:avLst/>
          </a:prstGeom>
          <a:noFill/>
        </p:spPr>
        <p:txBody>
          <a:bodyPr wrap="square" rtlCol="0">
            <a:spAutoFit/>
          </a:bodyPr>
          <a:lstStyle/>
          <a:p>
            <a:r>
              <a:rPr lang="en-US" altLang="zh-CN" sz="2400" b="1" dirty="0" smtClean="0">
                <a:solidFill>
                  <a:srgbClr val="FF0000"/>
                </a:solidFill>
              </a:rPr>
              <a:t>C</a:t>
            </a:r>
            <a:endParaRPr lang="zh-CN" altLang="en-US" sz="2400" b="1" dirty="0">
              <a:solidFill>
                <a:srgbClr val="FF0000"/>
              </a:solidFill>
            </a:endParaRPr>
          </a:p>
        </p:txBody>
      </p:sp>
      <p:sp>
        <p:nvSpPr>
          <p:cNvPr id="12" name="TextBox 11"/>
          <p:cNvSpPr txBox="1"/>
          <p:nvPr/>
        </p:nvSpPr>
        <p:spPr>
          <a:xfrm>
            <a:off x="2878531" y="3842392"/>
            <a:ext cx="1017104" cy="461665"/>
          </a:xfrm>
          <a:prstGeom prst="rect">
            <a:avLst/>
          </a:prstGeom>
          <a:noFill/>
        </p:spPr>
        <p:txBody>
          <a:bodyPr wrap="square" rtlCol="0">
            <a:spAutoFit/>
          </a:bodyPr>
          <a:lstStyle/>
          <a:p>
            <a:r>
              <a:rPr lang="en-US" altLang="zh-CN" sz="2400" b="1" dirty="0" smtClean="0">
                <a:solidFill>
                  <a:srgbClr val="FF0000"/>
                </a:solidFill>
              </a:rPr>
              <a:t>D</a:t>
            </a:r>
            <a:endParaRPr lang="zh-CN" altLang="en-US" sz="2400" b="1" dirty="0">
              <a:solidFill>
                <a:srgbClr val="FF0000"/>
              </a:solidFill>
            </a:endParaRPr>
          </a:p>
        </p:txBody>
      </p:sp>
      <p:sp>
        <p:nvSpPr>
          <p:cNvPr id="13" name="TextBox 12"/>
          <p:cNvSpPr txBox="1"/>
          <p:nvPr/>
        </p:nvSpPr>
        <p:spPr>
          <a:xfrm>
            <a:off x="2833471" y="4289653"/>
            <a:ext cx="1319673" cy="461665"/>
          </a:xfrm>
          <a:prstGeom prst="rect">
            <a:avLst/>
          </a:prstGeom>
          <a:noFill/>
        </p:spPr>
        <p:txBody>
          <a:bodyPr wrap="square" rtlCol="0">
            <a:spAutoFit/>
          </a:bodyPr>
          <a:lstStyle/>
          <a:p>
            <a:r>
              <a:rPr lang="en-US" altLang="zh-CN" sz="2400" b="1" dirty="0" smtClean="0">
                <a:solidFill>
                  <a:srgbClr val="FF0000"/>
                </a:solidFill>
              </a:rPr>
              <a:t>F</a:t>
            </a:r>
            <a:endParaRPr lang="zh-CN" altLang="en-US" sz="2400" b="1" dirty="0">
              <a:solidFill>
                <a:srgbClr val="FF0000"/>
              </a:solidFill>
            </a:endParaRPr>
          </a:p>
        </p:txBody>
      </p:sp>
      <p:sp>
        <p:nvSpPr>
          <p:cNvPr id="14" name="TextBox 13"/>
          <p:cNvSpPr txBox="1"/>
          <p:nvPr/>
        </p:nvSpPr>
        <p:spPr>
          <a:xfrm>
            <a:off x="2923590" y="4682753"/>
            <a:ext cx="1229554" cy="461665"/>
          </a:xfrm>
          <a:prstGeom prst="rect">
            <a:avLst/>
          </a:prstGeom>
          <a:noFill/>
        </p:spPr>
        <p:txBody>
          <a:bodyPr wrap="square" rtlCol="0">
            <a:spAutoFit/>
          </a:bodyPr>
          <a:lstStyle/>
          <a:p>
            <a:r>
              <a:rPr lang="en-US" altLang="zh-CN" sz="2400" b="1" dirty="0" smtClean="0">
                <a:solidFill>
                  <a:srgbClr val="FF0000"/>
                </a:solidFill>
              </a:rPr>
              <a:t>A</a:t>
            </a:r>
            <a:endParaRPr lang="zh-CN" altLang="en-US" sz="2400" b="1" dirty="0">
              <a:solidFill>
                <a:srgbClr val="FF0000"/>
              </a:solidFill>
            </a:endParaRPr>
          </a:p>
        </p:txBody>
      </p:sp>
    </p:spTree>
    <p:extLst>
      <p:ext uri="{BB962C8B-B14F-4D97-AF65-F5344CB8AC3E}">
        <p14:creationId xmlns:p14="http://schemas.microsoft.com/office/powerpoint/2010/main" val="292693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1556792"/>
            <a:ext cx="5724644" cy="1200329"/>
          </a:xfrm>
          <a:prstGeom prst="rect">
            <a:avLst/>
          </a:prstGeom>
          <a:noFill/>
        </p:spPr>
        <p:txBody>
          <a:bodyPr wrap="none" rtlCol="0">
            <a:spAutoFit/>
          </a:bodyPr>
          <a:lstStyle/>
          <a:p>
            <a:r>
              <a:rPr lang="en-US" altLang="zh-CN" dirty="0"/>
              <a:t>	</a:t>
            </a:r>
            <a:r>
              <a:rPr lang="en-US" altLang="zh-CN" dirty="0" smtClean="0"/>
              <a:t> </a:t>
            </a:r>
            <a:r>
              <a:rPr lang="en-US" altLang="zh-CN" dirty="0"/>
              <a:t>		</a:t>
            </a:r>
            <a:r>
              <a:rPr lang="en-US" altLang="zh-CN" dirty="0" smtClean="0"/>
              <a:t> </a:t>
            </a:r>
            <a:r>
              <a:rPr lang="en-US" altLang="zh-CN" dirty="0"/>
              <a:t>			</a:t>
            </a:r>
          </a:p>
          <a:p>
            <a:r>
              <a:rPr lang="en-US" altLang="zh-CN" dirty="0"/>
              <a:t>			</a:t>
            </a:r>
          </a:p>
          <a:p>
            <a:endParaRPr lang="zh-CN" altLang="en-US" dirty="0"/>
          </a:p>
          <a:p>
            <a:r>
              <a:rPr lang="en-US" altLang="zh-CN" dirty="0"/>
              <a:t>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4916"/>
            <a:ext cx="1731963"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638" y="137646"/>
            <a:ext cx="1036637"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445" y="1253659"/>
            <a:ext cx="7864475"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843798" y="311983"/>
            <a:ext cx="2232248" cy="584775"/>
          </a:xfrm>
          <a:prstGeom prst="rect">
            <a:avLst/>
          </a:prstGeom>
          <a:solidFill>
            <a:schemeClr val="accent4"/>
          </a:solidFill>
        </p:spPr>
        <p:txBody>
          <a:bodyPr wrap="square" rtlCol="0">
            <a:spAutoFit/>
          </a:bodyPr>
          <a:lstStyle/>
          <a:p>
            <a:r>
              <a:rPr lang="en-US" altLang="zh-CN" sz="3200" b="1" dirty="0" smtClean="0"/>
              <a:t>   Match</a:t>
            </a:r>
            <a:endParaRPr lang="zh-CN" altLang="en-US" sz="3200" b="1" dirty="0"/>
          </a:p>
        </p:txBody>
      </p:sp>
      <p:sp>
        <p:nvSpPr>
          <p:cNvPr id="15" name="矩形 14"/>
          <p:cNvSpPr/>
          <p:nvPr/>
        </p:nvSpPr>
        <p:spPr>
          <a:xfrm>
            <a:off x="714882" y="4773078"/>
            <a:ext cx="7955600" cy="1200329"/>
          </a:xfrm>
          <a:prstGeom prst="rect">
            <a:avLst/>
          </a:prstGeom>
        </p:spPr>
        <p:txBody>
          <a:bodyPr wrap="square">
            <a:spAutoFit/>
          </a:bodyPr>
          <a:lstStyle/>
          <a:p>
            <a:pPr lvl="0"/>
            <a:r>
              <a:rPr lang="en-US" altLang="zh-CN" sz="2400" b="1" dirty="0">
                <a:solidFill>
                  <a:srgbClr val="FFC000"/>
                </a:solidFill>
              </a:rPr>
              <a:t>Answers: </a:t>
            </a:r>
          </a:p>
          <a:p>
            <a:pPr lvl="0"/>
            <a:r>
              <a:rPr lang="en-US" altLang="zh-CN" sz="2400" b="1" dirty="0" smtClean="0">
                <a:solidFill>
                  <a:prstClr val="black"/>
                </a:solidFill>
              </a:rPr>
              <a:t>1. keep </a:t>
            </a:r>
            <a:r>
              <a:rPr lang="en-US" altLang="zh-CN" sz="2400" b="1" dirty="0">
                <a:solidFill>
                  <a:prstClr val="black"/>
                </a:solidFill>
              </a:rPr>
              <a:t>up         </a:t>
            </a:r>
            <a:r>
              <a:rPr lang="en-US" altLang="zh-CN" sz="2400" b="1" dirty="0" smtClean="0">
                <a:solidFill>
                  <a:prstClr val="black"/>
                </a:solidFill>
              </a:rPr>
              <a:t>  2. showed </a:t>
            </a:r>
            <a:r>
              <a:rPr lang="en-US" altLang="zh-CN" sz="2400" b="1" dirty="0">
                <a:solidFill>
                  <a:prstClr val="black"/>
                </a:solidFill>
              </a:rPr>
              <a:t>up       3</a:t>
            </a:r>
            <a:r>
              <a:rPr lang="en-US" altLang="zh-CN" sz="2400" b="1" dirty="0" smtClean="0">
                <a:solidFill>
                  <a:prstClr val="black"/>
                </a:solidFill>
              </a:rPr>
              <a:t>. set </a:t>
            </a:r>
            <a:r>
              <a:rPr lang="en-US" altLang="zh-CN" sz="2400" b="1" dirty="0">
                <a:solidFill>
                  <a:prstClr val="black"/>
                </a:solidFill>
              </a:rPr>
              <a:t>up    </a:t>
            </a:r>
            <a:endParaRPr lang="en-US" altLang="zh-CN" sz="2400" b="1" dirty="0" smtClean="0">
              <a:solidFill>
                <a:prstClr val="black"/>
              </a:solidFill>
            </a:endParaRPr>
          </a:p>
          <a:p>
            <a:pPr lvl="0"/>
            <a:r>
              <a:rPr lang="en-US" altLang="zh-CN" sz="2400" b="1" dirty="0" smtClean="0">
                <a:solidFill>
                  <a:prstClr val="black"/>
                </a:solidFill>
              </a:rPr>
              <a:t>4. taken </a:t>
            </a:r>
            <a:r>
              <a:rPr lang="en-US" altLang="zh-CN" sz="2400" b="1" dirty="0">
                <a:solidFill>
                  <a:prstClr val="black"/>
                </a:solidFill>
              </a:rPr>
              <a:t>up        </a:t>
            </a:r>
            <a:r>
              <a:rPr lang="en-US" altLang="zh-CN" sz="2400" b="1" dirty="0" smtClean="0">
                <a:solidFill>
                  <a:prstClr val="black"/>
                </a:solidFill>
              </a:rPr>
              <a:t>  5</a:t>
            </a:r>
            <a:r>
              <a:rPr lang="en-US" altLang="zh-CN" sz="2400" b="1" dirty="0">
                <a:solidFill>
                  <a:prstClr val="black"/>
                </a:solidFill>
              </a:rPr>
              <a:t>. make up for </a:t>
            </a:r>
          </a:p>
        </p:txBody>
      </p:sp>
      <p:pic>
        <p:nvPicPr>
          <p:cNvPr id="2049" name="Picture 1" descr="C:\Users\User\AppData\Roaming\Tencent\Users\503182750\QQ\WinTemp\RichOle\L@V4O3@985H{NNLD5I@WWT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532" y="1772816"/>
            <a:ext cx="8282299"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66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762" y="1343202"/>
            <a:ext cx="7864475"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24002"/>
            <a:ext cx="1731963"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306564"/>
            <a:ext cx="1036637"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3851920" y="593683"/>
            <a:ext cx="2800767" cy="646331"/>
          </a:xfrm>
          <a:prstGeom prst="rect">
            <a:avLst/>
          </a:prstGeom>
          <a:solidFill>
            <a:schemeClr val="accent4"/>
          </a:solidFill>
        </p:spPr>
        <p:txBody>
          <a:bodyPr wrap="none">
            <a:spAutoFit/>
          </a:bodyPr>
          <a:lstStyle/>
          <a:p>
            <a:r>
              <a:rPr lang="en-US" altLang="zh-CN" sz="3600" b="1" dirty="0" smtClean="0"/>
              <a:t>competition</a:t>
            </a:r>
            <a:endParaRPr lang="en-US" altLang="zh-CN" sz="3600" b="1" dirty="0"/>
          </a:p>
        </p:txBody>
      </p:sp>
      <p:sp>
        <p:nvSpPr>
          <p:cNvPr id="4" name="矩形 3"/>
          <p:cNvSpPr/>
          <p:nvPr/>
        </p:nvSpPr>
        <p:spPr>
          <a:xfrm>
            <a:off x="173849" y="1700807"/>
            <a:ext cx="8796299" cy="1077218"/>
          </a:xfrm>
          <a:prstGeom prst="rect">
            <a:avLst/>
          </a:prstGeom>
        </p:spPr>
        <p:txBody>
          <a:bodyPr wrap="square">
            <a:spAutoFit/>
          </a:bodyPr>
          <a:lstStyle/>
          <a:p>
            <a:r>
              <a:rPr lang="en-US" altLang="zh-CN" sz="3200" b="1" dirty="0" smtClean="0"/>
              <a:t>Think </a:t>
            </a:r>
            <a:r>
              <a:rPr lang="en-US" altLang="zh-CN" sz="3200" b="1" dirty="0"/>
              <a:t>of more phrasal verbs with “up” and </a:t>
            </a:r>
            <a:r>
              <a:rPr lang="en-US" altLang="zh-CN" sz="3200" b="1" dirty="0" smtClean="0"/>
              <a:t>make sentences </a:t>
            </a:r>
            <a:r>
              <a:rPr lang="en-US" altLang="zh-CN" sz="3200" b="1" dirty="0"/>
              <a:t>with them on the Bb. </a:t>
            </a:r>
            <a:endParaRPr lang="zh-CN" altLang="en-US" sz="3200" b="1" dirty="0"/>
          </a:p>
        </p:txBody>
      </p:sp>
      <p:pic>
        <p:nvPicPr>
          <p:cNvPr id="5" name="Picture 2" descr="E:\B1U1L7 Project 教案 &amp; 课件\牛津选修一第一册\选择性必修第一册教材高清图片 57张\选择性必修第一册教材高清图片 57张\M4 57张\M4U1 15张\VCG21gic1262079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7828" y="2778025"/>
            <a:ext cx="7620000" cy="3252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297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75856" y="631209"/>
            <a:ext cx="3384376" cy="646331"/>
          </a:xfrm>
          <a:prstGeom prst="rect">
            <a:avLst/>
          </a:prstGeom>
          <a:solidFill>
            <a:schemeClr val="accent4"/>
          </a:solidFill>
        </p:spPr>
        <p:txBody>
          <a:bodyPr wrap="square">
            <a:spAutoFit/>
          </a:bodyPr>
          <a:lstStyle/>
          <a:p>
            <a:pPr>
              <a:spcAft>
                <a:spcPts val="0"/>
              </a:spcAft>
            </a:pPr>
            <a:r>
              <a:rPr lang="en-US" altLang="zh-CN" sz="3200" b="1" dirty="0">
                <a:solidFill>
                  <a:prstClr val="black"/>
                </a:solidFill>
              </a:rPr>
              <a:t> </a:t>
            </a:r>
            <a:r>
              <a:rPr lang="zh-CN" altLang="zh-CN" sz="3200" i="1" kern="100" dirty="0">
                <a:latin typeface="Times New Roman"/>
                <a:ea typeface="宋体"/>
              </a:rPr>
              <a:t> </a:t>
            </a:r>
            <a:r>
              <a:rPr lang="en-US" altLang="zh-CN" sz="3600" b="1" kern="100" dirty="0" smtClean="0">
                <a:latin typeface="Times New Roman"/>
                <a:ea typeface="宋体"/>
              </a:rPr>
              <a:t>Micro-writing</a:t>
            </a:r>
            <a:endParaRPr lang="zh-CN" altLang="zh-CN" sz="3600" b="1" kern="100" dirty="0">
              <a:latin typeface="Times New Roman"/>
              <a:ea typeface="宋体"/>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749" y="203377"/>
            <a:ext cx="1731963"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306564"/>
            <a:ext cx="1036637"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446298"/>
            <a:ext cx="7864475"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971599" y="1997839"/>
            <a:ext cx="7360419" cy="4401205"/>
          </a:xfrm>
          <a:prstGeom prst="rect">
            <a:avLst/>
          </a:prstGeom>
        </p:spPr>
        <p:txBody>
          <a:bodyPr wrap="square">
            <a:spAutoFit/>
          </a:bodyPr>
          <a:lstStyle/>
          <a:p>
            <a:pPr>
              <a:spcAft>
                <a:spcPts val="0"/>
              </a:spcAft>
            </a:pPr>
            <a:r>
              <a:rPr lang="zh-CN" altLang="zh-CN" sz="2800" kern="100" dirty="0">
                <a:latin typeface="Times New Roman"/>
                <a:ea typeface="宋体"/>
              </a:rPr>
              <a:t>你们学校下周将举行校园饮食节，你想邀请你</a:t>
            </a:r>
            <a:r>
              <a:rPr lang="zh-CN" altLang="zh-CN" sz="2800" kern="100" dirty="0" smtClean="0">
                <a:latin typeface="Times New Roman"/>
                <a:ea typeface="宋体"/>
              </a:rPr>
              <a:t>正在</a:t>
            </a:r>
            <a:r>
              <a:rPr lang="zh-CN" altLang="en-US" sz="2800" kern="100" dirty="0" smtClean="0">
                <a:latin typeface="Times New Roman"/>
                <a:ea typeface="宋体"/>
              </a:rPr>
              <a:t>中国</a:t>
            </a:r>
            <a:r>
              <a:rPr lang="zh-CN" altLang="zh-CN" sz="2800" kern="100" dirty="0" smtClean="0">
                <a:latin typeface="Times New Roman"/>
                <a:ea typeface="宋体"/>
              </a:rPr>
              <a:t>留学</a:t>
            </a:r>
            <a:r>
              <a:rPr lang="zh-CN" altLang="zh-CN" sz="2800" kern="100" dirty="0">
                <a:latin typeface="Times New Roman"/>
                <a:ea typeface="宋体"/>
              </a:rPr>
              <a:t>的英国朋友来参加，请写一封邀请信。</a:t>
            </a:r>
          </a:p>
          <a:p>
            <a:pPr>
              <a:spcAft>
                <a:spcPts val="0"/>
              </a:spcAft>
            </a:pPr>
            <a:r>
              <a:rPr lang="zh-CN" altLang="zh-CN" sz="2800" kern="100" dirty="0">
                <a:latin typeface="Times New Roman"/>
                <a:ea typeface="宋体"/>
              </a:rPr>
              <a:t>内容</a:t>
            </a:r>
            <a:r>
              <a:rPr lang="zh-CN" altLang="zh-CN" sz="2800" kern="100" dirty="0" smtClean="0">
                <a:latin typeface="Times New Roman"/>
                <a:ea typeface="宋体"/>
              </a:rPr>
              <a:t>包括</a:t>
            </a:r>
            <a:r>
              <a:rPr lang="zh-CN" altLang="en-US" sz="2800" kern="100" dirty="0">
                <a:latin typeface="Times New Roman"/>
                <a:ea typeface="宋体"/>
              </a:rPr>
              <a:t>：</a:t>
            </a:r>
            <a:r>
              <a:rPr lang="en-US" altLang="zh-CN" sz="2800" kern="100" dirty="0" smtClean="0">
                <a:latin typeface="Times New Roman"/>
                <a:ea typeface="宋体"/>
              </a:rPr>
              <a:t>1</a:t>
            </a:r>
            <a:r>
              <a:rPr lang="en-US" altLang="zh-CN" sz="2800" kern="100" dirty="0">
                <a:latin typeface="Times New Roman"/>
                <a:ea typeface="宋体"/>
              </a:rPr>
              <a:t>. </a:t>
            </a:r>
            <a:r>
              <a:rPr lang="zh-CN" altLang="zh-CN" sz="2800" kern="100" dirty="0">
                <a:latin typeface="Times New Roman"/>
                <a:ea typeface="宋体"/>
              </a:rPr>
              <a:t>时间，地点</a:t>
            </a:r>
            <a:r>
              <a:rPr lang="zh-CN" altLang="zh-CN" sz="2800" kern="100" dirty="0" smtClean="0">
                <a:latin typeface="Times New Roman"/>
                <a:ea typeface="宋体"/>
              </a:rPr>
              <a:t>；</a:t>
            </a:r>
            <a:endParaRPr lang="en-US" altLang="zh-CN" sz="2800" kern="100" dirty="0" smtClean="0">
              <a:latin typeface="Times New Roman"/>
              <a:ea typeface="宋体"/>
            </a:endParaRPr>
          </a:p>
          <a:p>
            <a:pPr>
              <a:spcAft>
                <a:spcPts val="0"/>
              </a:spcAft>
            </a:pPr>
            <a:r>
              <a:rPr lang="en-US" altLang="zh-CN" sz="2800" kern="100" dirty="0">
                <a:latin typeface="Times New Roman"/>
                <a:ea typeface="宋体"/>
              </a:rPr>
              <a:t>	</a:t>
            </a:r>
            <a:r>
              <a:rPr lang="en-US" altLang="zh-CN" sz="2800" kern="100" dirty="0" smtClean="0">
                <a:latin typeface="Times New Roman"/>
                <a:ea typeface="宋体"/>
              </a:rPr>
              <a:t>          2</a:t>
            </a:r>
            <a:r>
              <a:rPr lang="en-US" altLang="zh-CN" sz="2800" kern="100" dirty="0">
                <a:latin typeface="Times New Roman"/>
                <a:ea typeface="宋体"/>
              </a:rPr>
              <a:t>. </a:t>
            </a:r>
            <a:r>
              <a:rPr lang="zh-CN" altLang="zh-CN" sz="2800" kern="100" dirty="0">
                <a:latin typeface="Times New Roman"/>
                <a:ea typeface="宋体"/>
              </a:rPr>
              <a:t>中国传统食物；</a:t>
            </a:r>
          </a:p>
          <a:p>
            <a:pPr>
              <a:spcAft>
                <a:spcPts val="0"/>
              </a:spcAft>
            </a:pPr>
            <a:r>
              <a:rPr lang="en-US" altLang="zh-CN" sz="2800" kern="100" dirty="0" smtClean="0">
                <a:latin typeface="Times New Roman"/>
                <a:ea typeface="宋体"/>
              </a:rPr>
              <a:t>	          3</a:t>
            </a:r>
            <a:r>
              <a:rPr lang="en-US" altLang="zh-CN" sz="2800" kern="100" dirty="0">
                <a:latin typeface="Times New Roman"/>
                <a:ea typeface="宋体"/>
              </a:rPr>
              <a:t>. </a:t>
            </a:r>
            <a:r>
              <a:rPr lang="zh-CN" altLang="zh-CN" sz="2800" kern="100" dirty="0">
                <a:latin typeface="Times New Roman"/>
                <a:ea typeface="宋体"/>
              </a:rPr>
              <a:t>目的和意义。</a:t>
            </a:r>
          </a:p>
          <a:p>
            <a:pPr>
              <a:spcAft>
                <a:spcPts val="0"/>
              </a:spcAft>
            </a:pPr>
            <a:r>
              <a:rPr lang="en-US" altLang="zh-CN" sz="2800" kern="100" dirty="0">
                <a:latin typeface="Times New Roman" pitchFamily="18" charset="0"/>
                <a:ea typeface="宋体"/>
                <a:cs typeface="Times New Roman" pitchFamily="18" charset="0"/>
              </a:rPr>
              <a:t>Dear Smith </a:t>
            </a:r>
            <a:endParaRPr lang="zh-CN" altLang="zh-CN" sz="2800" kern="100" dirty="0">
              <a:latin typeface="Times New Roman" pitchFamily="18" charset="0"/>
              <a:ea typeface="宋体"/>
              <a:cs typeface="Times New Roman" pitchFamily="18" charset="0"/>
            </a:endParaRPr>
          </a:p>
          <a:p>
            <a:pPr>
              <a:spcAft>
                <a:spcPts val="0"/>
              </a:spcAft>
            </a:pPr>
            <a:r>
              <a:rPr lang="en-US" altLang="zh-CN" sz="2800" kern="100" dirty="0" smtClean="0">
                <a:latin typeface="Times New Roman" pitchFamily="18" charset="0"/>
                <a:ea typeface="宋体"/>
                <a:cs typeface="Times New Roman" pitchFamily="18" charset="0"/>
              </a:rPr>
              <a:t>Knowing </a:t>
            </a:r>
            <a:r>
              <a:rPr lang="en-US" altLang="zh-CN" sz="2800" kern="100" dirty="0">
                <a:latin typeface="Times New Roman" pitchFamily="18" charset="0"/>
                <a:ea typeface="宋体"/>
                <a:cs typeface="Times New Roman" pitchFamily="18" charset="0"/>
              </a:rPr>
              <a:t>you are interested in traditional Chinese food, I am writing to invite you to come to our </a:t>
            </a:r>
            <a:r>
              <a:rPr lang="en-US" altLang="zh-CN" sz="2800" kern="100" dirty="0" smtClean="0">
                <a:latin typeface="Times New Roman" pitchFamily="18" charset="0"/>
                <a:ea typeface="宋体"/>
                <a:cs typeface="Times New Roman" pitchFamily="18" charset="0"/>
              </a:rPr>
              <a:t>Food Festival ...</a:t>
            </a:r>
            <a:endParaRPr lang="zh-CN" altLang="zh-CN" sz="2800" kern="100" dirty="0">
              <a:effectLst/>
              <a:latin typeface="Times New Roman" pitchFamily="18" charset="0"/>
              <a:ea typeface="宋体"/>
              <a:cs typeface="Times New Roman" pitchFamily="18" charset="0"/>
            </a:endParaRPr>
          </a:p>
        </p:txBody>
      </p:sp>
    </p:spTree>
    <p:extLst>
      <p:ext uri="{BB962C8B-B14F-4D97-AF65-F5344CB8AC3E}">
        <p14:creationId xmlns:p14="http://schemas.microsoft.com/office/powerpoint/2010/main" val="17196372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406" y="465223"/>
            <a:ext cx="1731963"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8369" y="671598"/>
            <a:ext cx="1036637"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3" y="1778309"/>
            <a:ext cx="7864475"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3419872" y="979296"/>
            <a:ext cx="2736304" cy="707886"/>
          </a:xfrm>
          <a:prstGeom prst="rect">
            <a:avLst/>
          </a:prstGeom>
          <a:solidFill>
            <a:schemeClr val="accent4"/>
          </a:solidFill>
        </p:spPr>
        <p:txBody>
          <a:bodyPr wrap="square">
            <a:spAutoFit/>
          </a:bodyPr>
          <a:lstStyle/>
          <a:p>
            <a:pPr>
              <a:spcAft>
                <a:spcPts val="0"/>
              </a:spcAft>
            </a:pPr>
            <a:r>
              <a:rPr lang="en-US" altLang="zh-CN" sz="3200" b="1" dirty="0">
                <a:solidFill>
                  <a:prstClr val="black"/>
                </a:solidFill>
              </a:rPr>
              <a:t> </a:t>
            </a:r>
            <a:r>
              <a:rPr lang="zh-CN" altLang="zh-CN" sz="3200" i="1" kern="100" dirty="0">
                <a:latin typeface="Times New Roman"/>
                <a:ea typeface="宋体"/>
              </a:rPr>
              <a:t> </a:t>
            </a:r>
            <a:r>
              <a:rPr lang="en-US" altLang="zh-CN" sz="4000" b="1" i="1" kern="100" dirty="0" smtClean="0">
                <a:latin typeface="Times New Roman"/>
                <a:ea typeface="宋体"/>
              </a:rPr>
              <a:t>Homework</a:t>
            </a:r>
            <a:endParaRPr lang="zh-CN" altLang="zh-CN" sz="4000" b="1" kern="100" dirty="0">
              <a:latin typeface="Times New Roman"/>
              <a:ea typeface="宋体"/>
            </a:endParaRPr>
          </a:p>
        </p:txBody>
      </p:sp>
      <p:sp>
        <p:nvSpPr>
          <p:cNvPr id="2" name="折角形 1"/>
          <p:cNvSpPr/>
          <p:nvPr/>
        </p:nvSpPr>
        <p:spPr>
          <a:xfrm>
            <a:off x="2018369" y="3068960"/>
            <a:ext cx="5750187" cy="1285577"/>
          </a:xfrm>
          <a:prstGeom prst="foldedCorner">
            <a:avLst/>
          </a:prstGeom>
          <a:solidFill>
            <a:schemeClr val="accent4">
              <a:lumMod val="20000"/>
              <a:lumOff val="80000"/>
            </a:schemeClr>
          </a:solidFill>
          <a:effectLst>
            <a:outerShdw blurRad="76200" dir="18900000" sy="23000" kx="-1200000" algn="bl" rotWithShape="0">
              <a:prstClr val="black">
                <a:alpha val="20000"/>
              </a:prstClr>
            </a:outerShdw>
          </a:effectLst>
        </p:spPr>
        <p:txBody>
          <a:bodyPr wrap="square">
            <a:spAutoFit/>
          </a:bodyPr>
          <a:lstStyle/>
          <a:p>
            <a:pPr algn="ctr">
              <a:spcAft>
                <a:spcPts val="0"/>
              </a:spcAft>
            </a:pPr>
            <a:r>
              <a:rPr lang="en-US" altLang="zh-CN" sz="3200" b="1" kern="100" dirty="0" smtClean="0">
                <a:latin typeface="Times New Roman"/>
                <a:ea typeface="宋体"/>
              </a:rPr>
              <a:t>Polish </a:t>
            </a:r>
            <a:r>
              <a:rPr lang="en-US" altLang="zh-CN" sz="3200" b="1" kern="100" dirty="0">
                <a:latin typeface="Times New Roman"/>
                <a:ea typeface="宋体"/>
              </a:rPr>
              <a:t>your </a:t>
            </a:r>
            <a:r>
              <a:rPr lang="en-US" altLang="zh-CN" sz="3200" b="1" kern="100" dirty="0" smtClean="0">
                <a:latin typeface="Times New Roman"/>
                <a:ea typeface="宋体"/>
              </a:rPr>
              <a:t>writing.</a:t>
            </a:r>
          </a:p>
          <a:p>
            <a:pPr marL="514350" indent="-514350" algn="ctr">
              <a:spcAft>
                <a:spcPts val="0"/>
              </a:spcAft>
              <a:buAutoNum type="arabicPeriod"/>
            </a:pPr>
            <a:endParaRPr lang="zh-CN" altLang="zh-CN" sz="3200" b="1" kern="100" dirty="0">
              <a:latin typeface="Times New Roman"/>
              <a:ea typeface="宋体"/>
            </a:endParaRPr>
          </a:p>
        </p:txBody>
      </p:sp>
    </p:spTree>
    <p:extLst>
      <p:ext uri="{BB962C8B-B14F-4D97-AF65-F5344CB8AC3E}">
        <p14:creationId xmlns:p14="http://schemas.microsoft.com/office/powerpoint/2010/main" val="24429907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9730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109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文本框 1"/>
          <p:cNvSpPr txBox="1"/>
          <p:nvPr/>
        </p:nvSpPr>
        <p:spPr>
          <a:xfrm>
            <a:off x="7092280" y="817548"/>
            <a:ext cx="1368152" cy="523220"/>
          </a:xfrm>
          <a:prstGeom prst="rect">
            <a:avLst/>
          </a:prstGeom>
          <a:noFill/>
        </p:spPr>
        <p:txBody>
          <a:bodyPr wrap="square" rtlCol="0">
            <a:spAutoFit/>
          </a:bodyPr>
          <a:lstStyle/>
          <a:p>
            <a:r>
              <a:rPr lang="zh-CN" altLang="en-US" sz="2800" dirty="0" smtClean="0">
                <a:latin typeface="宋体" panose="02010600030101010101" pitchFamily="2" charset="-122"/>
              </a:rPr>
              <a:t>周奇志</a:t>
            </a:r>
            <a:endParaRPr lang="zh-CN" altLang="zh-CN" sz="2800" dirty="0">
              <a:latin typeface="宋体" panose="02010600030101010101" pitchFamily="2" charset="-122"/>
            </a:endParaRPr>
          </a:p>
        </p:txBody>
      </p:sp>
      <p:sp>
        <p:nvSpPr>
          <p:cNvPr id="89" name="矩形 15"/>
          <p:cNvSpPr/>
          <p:nvPr/>
        </p:nvSpPr>
        <p:spPr>
          <a:xfrm>
            <a:off x="4499992" y="2924944"/>
            <a:ext cx="4032448" cy="3170099"/>
          </a:xfrm>
          <a:prstGeom prst="rect">
            <a:avLst/>
          </a:prstGeom>
          <a:noFill/>
          <a:ln w="9525">
            <a:noFill/>
          </a:ln>
        </p:spPr>
        <p:txBody>
          <a:bodyPr wrap="square">
            <a:spAutoFit/>
          </a:bodyPr>
          <a:lstStyle/>
          <a:p>
            <a:pPr>
              <a:lnSpc>
                <a:spcPts val="6000"/>
              </a:lnSpc>
            </a:pPr>
            <a:r>
              <a:rPr lang="zh-CN" altLang="en-US" sz="2400" dirty="0" smtClean="0">
                <a:solidFill>
                  <a:srgbClr val="000000"/>
                </a:solidFill>
                <a:latin typeface="华文楷体" pitchFamily="2" charset="-122"/>
                <a:ea typeface="华文楷体" pitchFamily="2" charset="-122"/>
              </a:rPr>
              <a:t>湖南省</a:t>
            </a:r>
            <a:r>
              <a:rPr lang="zh-CN" altLang="en-US" sz="2400" dirty="0">
                <a:solidFill>
                  <a:srgbClr val="000000"/>
                </a:solidFill>
                <a:latin typeface="华文楷体" pitchFamily="2" charset="-122"/>
                <a:ea typeface="华文楷体" pitchFamily="2" charset="-122"/>
              </a:rPr>
              <a:t>英语特级教师</a:t>
            </a:r>
            <a:endParaRPr lang="en-US" altLang="zh-CN" sz="2400" dirty="0">
              <a:solidFill>
                <a:srgbClr val="000000"/>
              </a:solidFill>
              <a:latin typeface="华文楷体" pitchFamily="2" charset="-122"/>
              <a:ea typeface="华文楷体" pitchFamily="2" charset="-122"/>
            </a:endParaRPr>
          </a:p>
          <a:p>
            <a:pPr>
              <a:lnSpc>
                <a:spcPts val="6000"/>
              </a:lnSpc>
            </a:pPr>
            <a:r>
              <a:rPr lang="zh-CN" altLang="en-US" sz="2400" dirty="0" smtClean="0">
                <a:solidFill>
                  <a:srgbClr val="000000"/>
                </a:solidFill>
                <a:latin typeface="华文楷体" pitchFamily="2" charset="-122"/>
                <a:ea typeface="华文楷体" pitchFamily="2" charset="-122"/>
              </a:rPr>
              <a:t>株洲市百优教师</a:t>
            </a:r>
            <a:endParaRPr lang="en-US" altLang="zh-CN" sz="2400" dirty="0" smtClean="0">
              <a:solidFill>
                <a:srgbClr val="000000"/>
              </a:solidFill>
              <a:latin typeface="华文楷体" pitchFamily="2" charset="-122"/>
              <a:ea typeface="华文楷体" pitchFamily="2" charset="-122"/>
            </a:endParaRPr>
          </a:p>
          <a:p>
            <a:pPr>
              <a:lnSpc>
                <a:spcPts val="6000"/>
              </a:lnSpc>
            </a:pPr>
            <a:r>
              <a:rPr lang="zh-CN" altLang="en-US" sz="2400" dirty="0" smtClean="0">
                <a:solidFill>
                  <a:srgbClr val="000000"/>
                </a:solidFill>
                <a:latin typeface="华文楷体" pitchFamily="2" charset="-122"/>
                <a:ea typeface="华文楷体" pitchFamily="2" charset="-122"/>
              </a:rPr>
              <a:t>株洲市教学视导专家组成员</a:t>
            </a:r>
            <a:endParaRPr lang="en-US" altLang="zh-CN" sz="2400" dirty="0" smtClean="0">
              <a:solidFill>
                <a:srgbClr val="000000"/>
              </a:solidFill>
              <a:latin typeface="华文楷体" pitchFamily="2" charset="-122"/>
              <a:ea typeface="华文楷体" pitchFamily="2" charset="-122"/>
            </a:endParaRPr>
          </a:p>
          <a:p>
            <a:pPr>
              <a:lnSpc>
                <a:spcPts val="6000"/>
              </a:lnSpc>
            </a:pPr>
            <a:r>
              <a:rPr lang="zh-CN" altLang="en-US" sz="2400" dirty="0" smtClean="0">
                <a:solidFill>
                  <a:srgbClr val="000000"/>
                </a:solidFill>
                <a:latin typeface="华文楷体" pitchFamily="2" charset="-122"/>
                <a:ea typeface="华文楷体" pitchFamily="2" charset="-122"/>
              </a:rPr>
              <a:t>株洲</a:t>
            </a:r>
            <a:r>
              <a:rPr lang="zh-CN" altLang="en-US" sz="2400" dirty="0">
                <a:solidFill>
                  <a:srgbClr val="000000"/>
                </a:solidFill>
                <a:latin typeface="华文楷体" pitchFamily="2" charset="-122"/>
                <a:ea typeface="华文楷体" pitchFamily="2" charset="-122"/>
              </a:rPr>
              <a:t>市</a:t>
            </a:r>
            <a:r>
              <a:rPr lang="zh-CN" altLang="en-US" sz="2400" dirty="0" smtClean="0">
                <a:solidFill>
                  <a:srgbClr val="000000"/>
                </a:solidFill>
                <a:latin typeface="华文楷体" pitchFamily="2" charset="-122"/>
                <a:ea typeface="华文楷体" pitchFamily="2" charset="-122"/>
              </a:rPr>
              <a:t>九</a:t>
            </a:r>
            <a:r>
              <a:rPr lang="zh-CN" altLang="en-US" sz="2400" dirty="0">
                <a:solidFill>
                  <a:srgbClr val="000000"/>
                </a:solidFill>
                <a:latin typeface="华文楷体" pitchFamily="2" charset="-122"/>
                <a:ea typeface="华文楷体" pitchFamily="2" charset="-122"/>
              </a:rPr>
              <a:t>方中学教研组长</a:t>
            </a:r>
          </a:p>
        </p:txBody>
      </p:sp>
      <p:cxnSp>
        <p:nvCxnSpPr>
          <p:cNvPr id="7" name="直接连接符 6"/>
          <p:cNvCxnSpPr/>
          <p:nvPr/>
        </p:nvCxnSpPr>
        <p:spPr bwMode="auto">
          <a:xfrm flipH="1">
            <a:off x="0" y="1370356"/>
            <a:ext cx="8532440" cy="0"/>
          </a:xfrm>
          <a:prstGeom prst="line">
            <a:avLst/>
          </a:prstGeom>
          <a:solidFill>
            <a:schemeClr val="accent1"/>
          </a:solidFill>
          <a:ln w="9525" cap="flat" cmpd="sng" algn="ctr">
            <a:solidFill>
              <a:schemeClr val="tx1"/>
            </a:solidFill>
            <a:prstDash val="solid"/>
            <a:round/>
            <a:headEnd type="none" w="med" len="med"/>
            <a:tailEnd type="none" w="med" len="med"/>
          </a:ln>
        </p:spPr>
      </p:cxnSp>
      <p:sp>
        <p:nvSpPr>
          <p:cNvPr id="2" name="矩形 1"/>
          <p:cNvSpPr/>
          <p:nvPr/>
        </p:nvSpPr>
        <p:spPr>
          <a:xfrm>
            <a:off x="434340" y="1910715"/>
            <a:ext cx="2992755" cy="3882390"/>
          </a:xfrm>
          <a:prstGeom prst="rect">
            <a:avLst/>
          </a:prstGeom>
          <a:solidFill>
            <a:schemeClr val="accent4">
              <a:lumMod val="50000"/>
              <a:lumOff val="50000"/>
            </a:schemeClr>
          </a:solidFill>
          <a:ln>
            <a:noFill/>
          </a:ln>
        </p:spPr>
        <p:txBody>
          <a:bodyPr anchor="ct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pic>
        <p:nvPicPr>
          <p:cNvPr id="1026" name="Picture 2" descr="C:\Users\Lenovo\Desktop\IMG_2120_毒霸看图.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053" y="1484784"/>
            <a:ext cx="4111679" cy="48965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357" y="2492896"/>
            <a:ext cx="8494688"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555776" y="7302"/>
            <a:ext cx="3744416" cy="769441"/>
          </a:xfrm>
          <a:prstGeom prst="rect">
            <a:avLst/>
          </a:prstGeom>
          <a:solidFill>
            <a:schemeClr val="accent4"/>
          </a:solidFill>
        </p:spPr>
        <p:txBody>
          <a:bodyPr wrap="square" rtlCol="0">
            <a:spAutoFit/>
          </a:bodyPr>
          <a:lstStyle/>
          <a:p>
            <a:r>
              <a:rPr lang="en-US" altLang="zh-CN" sz="4400" b="1" dirty="0"/>
              <a:t>warming up</a:t>
            </a:r>
            <a:endParaRPr lang="zh-CN" altLang="en-US" sz="4400" b="1" dirty="0"/>
          </a:p>
        </p:txBody>
      </p:sp>
      <p:sp>
        <p:nvSpPr>
          <p:cNvPr id="6" name="矩形 5"/>
          <p:cNvSpPr/>
          <p:nvPr/>
        </p:nvSpPr>
        <p:spPr>
          <a:xfrm>
            <a:off x="1075231" y="776743"/>
            <a:ext cx="7064756" cy="1569660"/>
          </a:xfrm>
          <a:prstGeom prst="rect">
            <a:avLst/>
          </a:prstGeom>
          <a:noFill/>
          <a:ln>
            <a:noFill/>
          </a:ln>
        </p:spPr>
        <p:txBody>
          <a:bodyPr wrap="none" lIns="91440" tIns="45720" rIns="91440" bIns="45720">
            <a:spAutoFit/>
          </a:bodyPr>
          <a:lstStyle/>
          <a:p>
            <a:pPr algn="ctr"/>
            <a:r>
              <a:rPr lang="en-US" altLang="zh-CN" sz="4800" b="1" spc="50" dirty="0">
                <a:ln w="12700" cmpd="sng">
                  <a:solidFill>
                    <a:schemeClr val="accent2">
                      <a:lumMod val="60000"/>
                      <a:lumOff val="40000"/>
                    </a:schemeClr>
                  </a:solidFill>
                  <a:prstDash val="solid"/>
                </a:ln>
                <a:solidFill>
                  <a:schemeClr val="accent4">
                    <a:lumMod val="60000"/>
                    <a:lumOff val="40000"/>
                  </a:schemeClr>
                </a:solidFill>
                <a:effectLst>
                  <a:glow rad="53100">
                    <a:schemeClr val="accent6">
                      <a:satMod val="180000"/>
                      <a:alpha val="30000"/>
                    </a:schemeClr>
                  </a:glow>
                </a:effectLst>
                <a:latin typeface="Comic Sans MS" pitchFamily="66" charset="0"/>
              </a:rPr>
              <a:t>What do you think of </a:t>
            </a:r>
            <a:endParaRPr lang="en-US" altLang="zh-CN" sz="4800" b="1" spc="50" dirty="0" smtClean="0">
              <a:ln w="12700" cmpd="sng">
                <a:solidFill>
                  <a:schemeClr val="accent2">
                    <a:lumMod val="60000"/>
                    <a:lumOff val="40000"/>
                  </a:schemeClr>
                </a:solidFill>
                <a:prstDash val="solid"/>
              </a:ln>
              <a:solidFill>
                <a:schemeClr val="accent4">
                  <a:lumMod val="60000"/>
                  <a:lumOff val="40000"/>
                </a:schemeClr>
              </a:solidFill>
              <a:effectLst>
                <a:glow rad="53100">
                  <a:schemeClr val="accent6">
                    <a:satMod val="180000"/>
                    <a:alpha val="30000"/>
                  </a:schemeClr>
                </a:glow>
              </a:effectLst>
              <a:latin typeface="Comic Sans MS" pitchFamily="66" charset="0"/>
            </a:endParaRPr>
          </a:p>
          <a:p>
            <a:pPr algn="ctr"/>
            <a:r>
              <a:rPr lang="en-US" altLang="zh-CN" sz="4800" b="1" spc="50" dirty="0" smtClean="0">
                <a:ln w="12700" cmpd="sng">
                  <a:solidFill>
                    <a:schemeClr val="accent2">
                      <a:lumMod val="60000"/>
                      <a:lumOff val="40000"/>
                    </a:schemeClr>
                  </a:solidFill>
                  <a:prstDash val="solid"/>
                </a:ln>
                <a:solidFill>
                  <a:schemeClr val="accent4">
                    <a:lumMod val="60000"/>
                    <a:lumOff val="40000"/>
                  </a:schemeClr>
                </a:solidFill>
                <a:effectLst>
                  <a:glow rad="53100">
                    <a:schemeClr val="accent6">
                      <a:satMod val="180000"/>
                      <a:alpha val="30000"/>
                    </a:schemeClr>
                  </a:glow>
                </a:effectLst>
                <a:latin typeface="Comic Sans MS" pitchFamily="66" charset="0"/>
              </a:rPr>
              <a:t>the comfort </a:t>
            </a:r>
            <a:r>
              <a:rPr lang="en-US" altLang="zh-CN" sz="4800" b="1" spc="50" dirty="0">
                <a:ln w="12700" cmpd="sng">
                  <a:solidFill>
                    <a:schemeClr val="accent2">
                      <a:lumMod val="60000"/>
                      <a:lumOff val="40000"/>
                    </a:schemeClr>
                  </a:solidFill>
                  <a:prstDash val="solid"/>
                </a:ln>
                <a:solidFill>
                  <a:schemeClr val="accent4">
                    <a:lumMod val="60000"/>
                    <a:lumOff val="40000"/>
                  </a:schemeClr>
                </a:solidFill>
                <a:effectLst>
                  <a:glow rad="53100">
                    <a:schemeClr val="accent6">
                      <a:satMod val="180000"/>
                      <a:alpha val="30000"/>
                    </a:schemeClr>
                  </a:glow>
                </a:effectLst>
                <a:latin typeface="Comic Sans MS" pitchFamily="66" charset="0"/>
              </a:rPr>
              <a:t>food?</a:t>
            </a:r>
            <a:endParaRPr lang="zh-CN" altLang="en-US" sz="4800" b="1" cap="none" spc="50" dirty="0">
              <a:ln w="12700" cmpd="sng">
                <a:solidFill>
                  <a:schemeClr val="accent2">
                    <a:lumMod val="60000"/>
                    <a:lumOff val="40000"/>
                  </a:schemeClr>
                </a:solidFill>
                <a:prstDash val="solid"/>
              </a:ln>
              <a:solidFill>
                <a:schemeClr val="accent4">
                  <a:lumMod val="60000"/>
                  <a:lumOff val="40000"/>
                </a:schemeClr>
              </a:solidFill>
              <a:effectLst>
                <a:glow rad="53100">
                  <a:schemeClr val="accent6">
                    <a:satMod val="180000"/>
                    <a:alpha val="30000"/>
                  </a:schemeClr>
                </a:glow>
              </a:effectLst>
              <a:latin typeface="Comic Sans MS" pitchFamily="66" charset="0"/>
            </a:endParaRPr>
          </a:p>
        </p:txBody>
      </p:sp>
    </p:spTree>
    <p:extLst>
      <p:ext uri="{BB962C8B-B14F-4D97-AF65-F5344CB8AC3E}">
        <p14:creationId xmlns:p14="http://schemas.microsoft.com/office/powerpoint/2010/main" val="3993042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
                                            <p:txEl>
                                              <p:pRg st="0" end="0"/>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6">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700808"/>
            <a:ext cx="8352928" cy="4524315"/>
          </a:xfrm>
          <a:prstGeom prst="rect">
            <a:avLst/>
          </a:prstGeom>
          <a:noFill/>
          <a:ln>
            <a:solidFill>
              <a:schemeClr val="bg1"/>
            </a:solidFill>
          </a:ln>
        </p:spPr>
        <p:txBody>
          <a:bodyPr wrap="square" rtlCol="0">
            <a:spAutoFit/>
          </a:bodyPr>
          <a:lstStyle/>
          <a:p>
            <a:pPr marL="457200" indent="-457200">
              <a:buFont typeface="Arial" panose="020B0604020202020204" pitchFamily="34" charset="0"/>
              <a:buChar char="•"/>
            </a:pPr>
            <a:r>
              <a:rPr lang="en-US" altLang="zh-CN" sz="3200" b="1" dirty="0">
                <a:latin typeface="Cambria" panose="02040503050406030204" pitchFamily="18" charset="0"/>
                <a:ea typeface="Cambria" panose="02040503050406030204" pitchFamily="18" charset="0"/>
              </a:rPr>
              <a:t>Comfort food makes me think of my memories from </a:t>
            </a:r>
            <a:r>
              <a:rPr lang="en-US" altLang="zh-CN" sz="3200" b="1" dirty="0" smtClean="0">
                <a:latin typeface="Cambria" panose="02040503050406030204" pitchFamily="18" charset="0"/>
                <a:ea typeface="Cambria" panose="02040503050406030204" pitchFamily="18" charset="0"/>
              </a:rPr>
              <a:t>my sunny childhood.</a:t>
            </a:r>
            <a:endParaRPr lang="en-US" altLang="zh-CN" sz="3200" b="1" dirty="0">
              <a:latin typeface="Cambria" panose="02040503050406030204" pitchFamily="18" charset="0"/>
              <a:ea typeface="Cambria" panose="02040503050406030204" pitchFamily="18" charset="0"/>
            </a:endParaRPr>
          </a:p>
          <a:p>
            <a:pPr marL="457200" indent="-457200">
              <a:buFont typeface="Arial" panose="020B0604020202020204" pitchFamily="34" charset="0"/>
              <a:buChar char="•"/>
            </a:pPr>
            <a:r>
              <a:rPr lang="en-US" altLang="zh-CN" sz="3200" b="1" dirty="0">
                <a:latin typeface="Cambria" panose="02040503050406030204" pitchFamily="18" charset="0"/>
                <a:ea typeface="Cambria" panose="02040503050406030204" pitchFamily="18" charset="0"/>
              </a:rPr>
              <a:t>Comfort food makes us feel better, it makes up for bad </a:t>
            </a:r>
            <a:r>
              <a:rPr lang="en-US" altLang="zh-CN" sz="3200" b="1" dirty="0" smtClean="0">
                <a:latin typeface="Cambria" panose="02040503050406030204" pitchFamily="18" charset="0"/>
                <a:ea typeface="Cambria" panose="02040503050406030204" pitchFamily="18" charset="0"/>
              </a:rPr>
              <a:t>feelings.</a:t>
            </a:r>
            <a:endParaRPr lang="en-US" altLang="zh-CN" sz="3200" b="1" dirty="0">
              <a:latin typeface="Cambria" panose="02040503050406030204" pitchFamily="18" charset="0"/>
              <a:ea typeface="Cambria" panose="02040503050406030204" pitchFamily="18" charset="0"/>
            </a:endParaRPr>
          </a:p>
          <a:p>
            <a:pPr marL="457200" indent="-457200">
              <a:buFont typeface="Arial" panose="020B0604020202020204" pitchFamily="34" charset="0"/>
              <a:buChar char="•"/>
            </a:pPr>
            <a:r>
              <a:rPr lang="en-US" altLang="zh-CN" sz="3200" b="1" dirty="0">
                <a:latin typeface="Cambria" panose="02040503050406030204" pitchFamily="18" charset="0"/>
                <a:ea typeface="Cambria" panose="02040503050406030204" pitchFamily="18" charset="0"/>
              </a:rPr>
              <a:t>Comfort food helps us recall happy </a:t>
            </a:r>
            <a:r>
              <a:rPr lang="en-US" altLang="zh-CN" sz="3200" b="1" dirty="0" smtClean="0">
                <a:latin typeface="Cambria" panose="02040503050406030204" pitchFamily="18" charset="0"/>
                <a:ea typeface="Cambria" panose="02040503050406030204" pitchFamily="18" charset="0"/>
              </a:rPr>
              <a:t>memories</a:t>
            </a:r>
            <a:r>
              <a:rPr lang="en-US" altLang="zh-CN" sz="3200" b="1" dirty="0">
                <a:latin typeface="Cambria" panose="02040503050406030204" pitchFamily="18" charset="0"/>
                <a:ea typeface="Cambria" panose="02040503050406030204" pitchFamily="18" charset="0"/>
              </a:rPr>
              <a:t>.</a:t>
            </a:r>
          </a:p>
          <a:p>
            <a:pPr marL="457200" indent="-457200">
              <a:buFont typeface="Arial" panose="020B0604020202020204" pitchFamily="34" charset="0"/>
              <a:buChar char="•"/>
            </a:pPr>
            <a:r>
              <a:rPr lang="en-US" altLang="zh-CN" sz="3200" b="1" dirty="0">
                <a:latin typeface="Cambria" panose="02040503050406030204" pitchFamily="18" charset="0"/>
                <a:ea typeface="Cambria" panose="02040503050406030204" pitchFamily="18" charset="0"/>
              </a:rPr>
              <a:t>Comfort food takes us back to our culture roots, giving us “ the taste of home</a:t>
            </a:r>
            <a:r>
              <a:rPr lang="en-US" altLang="zh-CN" sz="3200" b="1" dirty="0" smtClean="0">
                <a:latin typeface="Cambria" panose="02040503050406030204" pitchFamily="18" charset="0"/>
                <a:ea typeface="Cambria" panose="02040503050406030204" pitchFamily="18" charset="0"/>
              </a:rPr>
              <a:t>”.</a:t>
            </a:r>
            <a:endParaRPr lang="en-US" altLang="zh-CN" sz="3200" b="1" dirty="0">
              <a:latin typeface="Cambria" panose="02040503050406030204" pitchFamily="18" charset="0"/>
              <a:ea typeface="Cambria" panose="02040503050406030204" pitchFamily="18" charset="0"/>
            </a:endParaRPr>
          </a:p>
          <a:p>
            <a:pPr marL="457200" indent="-457200">
              <a:buFont typeface="Arial" panose="020B0604020202020204" pitchFamily="34" charset="0"/>
              <a:buChar char="•"/>
            </a:pPr>
            <a:r>
              <a:rPr lang="en-US" altLang="zh-CN" sz="3200" b="1" dirty="0">
                <a:latin typeface="Cambria" panose="02040503050406030204" pitchFamily="18" charset="0"/>
                <a:ea typeface="Cambria" panose="02040503050406030204" pitchFamily="18" charset="0"/>
              </a:rPr>
              <a:t>Comfort food is good food for </a:t>
            </a:r>
            <a:r>
              <a:rPr lang="en-US" altLang="zh-CN" sz="3200" b="1" dirty="0" smtClean="0">
                <a:latin typeface="Cambria" panose="02040503050406030204" pitchFamily="18" charset="0"/>
                <a:ea typeface="Cambria" panose="02040503050406030204" pitchFamily="18" charset="0"/>
              </a:rPr>
              <a:t>soul …</a:t>
            </a:r>
            <a:endParaRPr lang="en-US" altLang="zh-CN" sz="3200" b="1" dirty="0">
              <a:latin typeface="Cambria" panose="02040503050406030204" pitchFamily="18" charset="0"/>
              <a:ea typeface="Cambria" panose="02040503050406030204" pitchFamily="18" charset="0"/>
            </a:endParaRPr>
          </a:p>
        </p:txBody>
      </p:sp>
      <p:sp>
        <p:nvSpPr>
          <p:cNvPr id="7" name="TextBox 6"/>
          <p:cNvSpPr txBox="1"/>
          <p:nvPr/>
        </p:nvSpPr>
        <p:spPr>
          <a:xfrm>
            <a:off x="3275856" y="398190"/>
            <a:ext cx="3456384" cy="584775"/>
          </a:xfrm>
          <a:prstGeom prst="rect">
            <a:avLst/>
          </a:prstGeom>
          <a:solidFill>
            <a:schemeClr val="accent4"/>
          </a:solidFill>
          <a:ln>
            <a:solidFill>
              <a:schemeClr val="bg1"/>
            </a:solidFill>
          </a:ln>
        </p:spPr>
        <p:txBody>
          <a:bodyPr wrap="square" rtlCol="0">
            <a:spAutoFit/>
          </a:bodyPr>
          <a:lstStyle/>
          <a:p>
            <a:r>
              <a:rPr lang="en-US" altLang="zh-CN" sz="3200" b="1" dirty="0" smtClean="0"/>
              <a:t>Have a free talk </a:t>
            </a:r>
            <a:endParaRPr lang="zh-CN" altLang="en-US" sz="3200" b="1"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9392"/>
            <a:ext cx="1731963"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9038" y="87547"/>
            <a:ext cx="1036637"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65" y="1048380"/>
            <a:ext cx="7864475"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菱形 5"/>
          <p:cNvSpPr/>
          <p:nvPr/>
        </p:nvSpPr>
        <p:spPr bwMode="auto">
          <a:xfrm>
            <a:off x="0" y="332654"/>
            <a:ext cx="1728192" cy="1301321"/>
          </a:xfrm>
          <a:prstGeom prst="diamond">
            <a:avLst/>
          </a:prstGeom>
          <a:solidFill>
            <a:schemeClr val="accent6">
              <a:lumMod val="60000"/>
              <a:lumOff val="40000"/>
            </a:schemeClr>
          </a:solidFill>
          <a:ln>
            <a:noFill/>
          </a:ln>
        </p:spPr>
        <p:txBody>
          <a:bodyPr rtlCol="0" anchor="ct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0045" y="516589"/>
            <a:ext cx="1033732"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直接连接符 7"/>
          <p:cNvCxnSpPr/>
          <p:nvPr/>
        </p:nvCxnSpPr>
        <p:spPr bwMode="auto">
          <a:xfrm flipV="1">
            <a:off x="539552" y="1633975"/>
            <a:ext cx="8352928" cy="38595"/>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4" name="TextBox 13"/>
          <p:cNvSpPr txBox="1"/>
          <p:nvPr/>
        </p:nvSpPr>
        <p:spPr>
          <a:xfrm>
            <a:off x="2771800" y="660148"/>
            <a:ext cx="5688632" cy="646331"/>
          </a:xfrm>
          <a:prstGeom prst="rect">
            <a:avLst/>
          </a:prstGeom>
          <a:solidFill>
            <a:schemeClr val="accent4"/>
          </a:solidFill>
        </p:spPr>
        <p:txBody>
          <a:bodyPr wrap="square" rtlCol="0">
            <a:spAutoFit/>
          </a:bodyPr>
          <a:lstStyle/>
          <a:p>
            <a:r>
              <a:rPr lang="en-US" altLang="zh-CN" sz="3600" b="1" dirty="0"/>
              <a:t>Building your language</a:t>
            </a:r>
            <a:endParaRPr lang="zh-CN" altLang="en-US" sz="3600" b="1" dirty="0"/>
          </a:p>
        </p:txBody>
      </p:sp>
      <p:graphicFrame>
        <p:nvGraphicFramePr>
          <p:cNvPr id="3" name="表格 2"/>
          <p:cNvGraphicFramePr>
            <a:graphicFrameLocks noGrp="1"/>
          </p:cNvGraphicFramePr>
          <p:nvPr>
            <p:extLst>
              <p:ext uri="{D42A27DB-BD31-4B8C-83A1-F6EECF244321}">
                <p14:modId xmlns:p14="http://schemas.microsoft.com/office/powerpoint/2010/main" val="2709139722"/>
              </p:ext>
            </p:extLst>
          </p:nvPr>
        </p:nvGraphicFramePr>
        <p:xfrm>
          <a:off x="467545" y="1916832"/>
          <a:ext cx="8136904" cy="4540021"/>
        </p:xfrm>
        <a:graphic>
          <a:graphicData uri="http://schemas.openxmlformats.org/drawingml/2006/table">
            <a:tbl>
              <a:tblPr firstRow="1" firstCol="1" bandRow="1"/>
              <a:tblGrid>
                <a:gridCol w="1187555"/>
                <a:gridCol w="1764772"/>
                <a:gridCol w="2387087"/>
                <a:gridCol w="2797490"/>
              </a:tblGrid>
              <a:tr h="292735">
                <a:tc>
                  <a:txBody>
                    <a:bodyPr/>
                    <a:lstStyle/>
                    <a:p>
                      <a:pPr algn="ctr">
                        <a:spcAft>
                          <a:spcPts val="0"/>
                        </a:spcAft>
                      </a:pPr>
                      <a:r>
                        <a:rPr lang="en-US" sz="2400" kern="100" dirty="0">
                          <a:effectLst/>
                          <a:latin typeface="Times New Roman"/>
                          <a:ea typeface="宋体"/>
                          <a:cs typeface="Times New Roman"/>
                        </a:rPr>
                        <a:t>Parts</a:t>
                      </a:r>
                      <a:endParaRPr lang="zh-CN" sz="2400" kern="100" dirty="0">
                        <a:effectLst/>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kern="100">
                          <a:effectLst/>
                          <a:latin typeface="Times New Roman"/>
                          <a:ea typeface="宋体"/>
                          <a:cs typeface="Times New Roman"/>
                        </a:rPr>
                        <a:t>Words</a:t>
                      </a:r>
                      <a:endParaRPr lang="zh-CN" sz="2400" kern="100">
                        <a:effectLst/>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kern="100">
                          <a:effectLst/>
                          <a:latin typeface="Times New Roman"/>
                          <a:ea typeface="宋体"/>
                          <a:cs typeface="Times New Roman"/>
                        </a:rPr>
                        <a:t>Phrases</a:t>
                      </a:r>
                      <a:endParaRPr lang="zh-CN" sz="2400" kern="100">
                        <a:effectLst/>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kern="100">
                          <a:effectLst/>
                          <a:latin typeface="Times New Roman"/>
                          <a:ea typeface="宋体"/>
                          <a:cs typeface="Times New Roman"/>
                        </a:rPr>
                        <a:t>Sentences</a:t>
                      </a:r>
                      <a:endParaRPr lang="zh-CN" sz="2400" kern="100">
                        <a:effectLst/>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0504">
                <a:tc>
                  <a:txBody>
                    <a:bodyPr/>
                    <a:lstStyle/>
                    <a:p>
                      <a:pPr algn="ctr">
                        <a:spcAft>
                          <a:spcPts val="0"/>
                        </a:spcAft>
                      </a:pPr>
                      <a:r>
                        <a:rPr lang="en-US" sz="2400" kern="100" dirty="0">
                          <a:effectLst/>
                          <a:latin typeface="Times New Roman"/>
                          <a:ea typeface="宋体"/>
                          <a:cs typeface="Times New Roman"/>
                        </a:rPr>
                        <a:t>Para. 1</a:t>
                      </a:r>
                      <a:endParaRPr lang="zh-CN" sz="2400" kern="100" dirty="0">
                        <a:effectLst/>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zh-CN" sz="2400" kern="100" dirty="0">
                        <a:effectLst/>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zh-CN" sz="2400" kern="100" dirty="0">
                        <a:effectLst/>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zh-CN" sz="2400" kern="100" dirty="0">
                        <a:effectLst/>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3757">
                <a:tc>
                  <a:txBody>
                    <a:bodyPr/>
                    <a:lstStyle/>
                    <a:p>
                      <a:pPr algn="ctr">
                        <a:spcAft>
                          <a:spcPts val="0"/>
                        </a:spcAft>
                      </a:pPr>
                      <a:r>
                        <a:rPr lang="en-US" sz="2400" kern="100">
                          <a:effectLst/>
                          <a:latin typeface="Times New Roman"/>
                          <a:ea typeface="宋体"/>
                          <a:cs typeface="Times New Roman"/>
                        </a:rPr>
                        <a:t>Para. 2</a:t>
                      </a:r>
                      <a:endParaRPr lang="zh-CN" sz="2400" kern="100">
                        <a:effectLst/>
                        <a:latin typeface="Times New Roman"/>
                        <a:ea typeface="宋体"/>
                        <a:cs typeface="Times New Roman"/>
                      </a:endParaRPr>
                    </a:p>
                    <a:p>
                      <a:pPr algn="ctr">
                        <a:spcAft>
                          <a:spcPts val="0"/>
                        </a:spcAft>
                      </a:pPr>
                      <a:r>
                        <a:rPr lang="en-US" sz="2400" kern="100">
                          <a:effectLst/>
                          <a:latin typeface="Times New Roman"/>
                          <a:ea typeface="宋体"/>
                          <a:cs typeface="Times New Roman"/>
                        </a:rPr>
                        <a:t> </a:t>
                      </a:r>
                      <a:endParaRPr lang="zh-CN" sz="2400" kern="100">
                        <a:effectLst/>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zh-CN" sz="2400" kern="100" dirty="0">
                        <a:effectLst/>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zh-CN" sz="2400" kern="100" dirty="0">
                        <a:effectLst/>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zh-CN" sz="2400" kern="100" dirty="0">
                        <a:effectLst/>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extBox 3"/>
          <p:cNvSpPr txBox="1"/>
          <p:nvPr/>
        </p:nvSpPr>
        <p:spPr>
          <a:xfrm>
            <a:off x="1706243" y="2635751"/>
            <a:ext cx="1944216" cy="1323439"/>
          </a:xfrm>
          <a:prstGeom prst="rect">
            <a:avLst/>
          </a:prstGeom>
          <a:noFill/>
        </p:spPr>
        <p:txBody>
          <a:bodyPr wrap="square" rtlCol="0">
            <a:spAutoFit/>
          </a:bodyPr>
          <a:lstStyle/>
          <a:p>
            <a:pPr lvl="0" fontAlgn="auto">
              <a:spcBef>
                <a:spcPts val="0"/>
              </a:spcBef>
              <a:spcAft>
                <a:spcPts val="0"/>
              </a:spcAft>
            </a:pPr>
            <a:r>
              <a:rPr lang="en-US" altLang="zh-CN" sz="2000" kern="100" dirty="0">
                <a:solidFill>
                  <a:prstClr val="black"/>
                </a:solidFill>
                <a:latin typeface="Times New Roman"/>
                <a:ea typeface="宋体"/>
                <a:cs typeface="Times New Roman"/>
              </a:rPr>
              <a:t>recipe, greedily, dessert, </a:t>
            </a:r>
            <a:r>
              <a:rPr lang="en-US" altLang="zh-CN" sz="2000" kern="100" dirty="0" err="1" smtClean="0">
                <a:solidFill>
                  <a:prstClr val="black"/>
                </a:solidFill>
                <a:latin typeface="Times New Roman"/>
                <a:ea typeface="宋体"/>
                <a:cs typeface="Times New Roman"/>
              </a:rPr>
              <a:t>flavour</a:t>
            </a:r>
            <a:r>
              <a:rPr lang="en-US" altLang="zh-CN" sz="2000" kern="100" dirty="0" smtClean="0">
                <a:solidFill>
                  <a:prstClr val="black"/>
                </a:solidFill>
                <a:latin typeface="Times New Roman"/>
                <a:ea typeface="宋体"/>
                <a:cs typeface="Times New Roman"/>
              </a:rPr>
              <a:t>, combination</a:t>
            </a:r>
          </a:p>
          <a:p>
            <a:pPr lvl="0" fontAlgn="auto">
              <a:spcBef>
                <a:spcPts val="0"/>
              </a:spcBef>
              <a:spcAft>
                <a:spcPts val="0"/>
              </a:spcAft>
            </a:pPr>
            <a:r>
              <a:rPr lang="en-US" altLang="zh-CN" sz="2000" kern="100" dirty="0" smtClean="0">
                <a:solidFill>
                  <a:prstClr val="black"/>
                </a:solidFill>
                <a:latin typeface="Times New Roman"/>
                <a:ea typeface="宋体"/>
                <a:cs typeface="Times New Roman"/>
              </a:rPr>
              <a:t>...</a:t>
            </a:r>
            <a:endParaRPr lang="zh-CN" altLang="en-US" sz="2000" kern="100" dirty="0">
              <a:solidFill>
                <a:prstClr val="black"/>
              </a:solidFill>
              <a:latin typeface="Times New Roman"/>
              <a:ea typeface="宋体"/>
              <a:cs typeface="Times New Roman"/>
            </a:endParaRPr>
          </a:p>
        </p:txBody>
      </p:sp>
      <p:sp>
        <p:nvSpPr>
          <p:cNvPr id="5" name="TextBox 4"/>
          <p:cNvSpPr txBox="1"/>
          <p:nvPr/>
        </p:nvSpPr>
        <p:spPr>
          <a:xfrm>
            <a:off x="3419872" y="2389530"/>
            <a:ext cx="2436102" cy="1938992"/>
          </a:xfrm>
          <a:prstGeom prst="rect">
            <a:avLst/>
          </a:prstGeom>
          <a:noFill/>
        </p:spPr>
        <p:txBody>
          <a:bodyPr wrap="square" rtlCol="0">
            <a:spAutoFit/>
          </a:bodyPr>
          <a:lstStyle/>
          <a:p>
            <a:pPr lvl="0" fontAlgn="auto">
              <a:spcBef>
                <a:spcPts val="0"/>
              </a:spcBef>
              <a:spcAft>
                <a:spcPts val="0"/>
              </a:spcAft>
            </a:pPr>
            <a:r>
              <a:rPr lang="en-US" altLang="zh-CN" sz="2400" kern="100" dirty="0">
                <a:solidFill>
                  <a:prstClr val="black"/>
                </a:solidFill>
                <a:latin typeface="Times New Roman"/>
                <a:ea typeface="宋体"/>
                <a:cs typeface="Times New Roman"/>
              </a:rPr>
              <a:t>lift my spirits, do the trick, transport me back to, </a:t>
            </a:r>
            <a:endParaRPr lang="en-US" altLang="zh-CN" sz="2400" kern="100" dirty="0" smtClean="0">
              <a:solidFill>
                <a:prstClr val="black"/>
              </a:solidFill>
              <a:latin typeface="Times New Roman"/>
              <a:ea typeface="宋体"/>
              <a:cs typeface="Times New Roman"/>
            </a:endParaRPr>
          </a:p>
          <a:p>
            <a:pPr lvl="0" fontAlgn="auto">
              <a:spcBef>
                <a:spcPts val="0"/>
              </a:spcBef>
              <a:spcAft>
                <a:spcPts val="0"/>
              </a:spcAft>
            </a:pPr>
            <a:r>
              <a:rPr lang="en-US" altLang="zh-CN" sz="2400" kern="100" dirty="0" smtClean="0">
                <a:solidFill>
                  <a:prstClr val="black"/>
                </a:solidFill>
                <a:latin typeface="Times New Roman"/>
                <a:ea typeface="宋体"/>
                <a:cs typeface="Times New Roman"/>
              </a:rPr>
              <a:t>take </a:t>
            </a:r>
            <a:r>
              <a:rPr lang="en-US" altLang="zh-CN" sz="2400" kern="100" dirty="0">
                <a:solidFill>
                  <a:prstClr val="black"/>
                </a:solidFill>
                <a:latin typeface="Times New Roman"/>
                <a:ea typeface="宋体"/>
                <a:cs typeface="Times New Roman"/>
              </a:rPr>
              <a:t>my </a:t>
            </a:r>
            <a:r>
              <a:rPr lang="en-US" altLang="zh-CN" sz="2400" kern="100" dirty="0" smtClean="0">
                <a:solidFill>
                  <a:prstClr val="black"/>
                </a:solidFill>
                <a:latin typeface="Times New Roman"/>
                <a:ea typeface="宋体"/>
                <a:cs typeface="Times New Roman"/>
              </a:rPr>
              <a:t>time </a:t>
            </a:r>
          </a:p>
          <a:p>
            <a:pPr lvl="0" fontAlgn="auto">
              <a:spcBef>
                <a:spcPts val="0"/>
              </a:spcBef>
              <a:spcAft>
                <a:spcPts val="0"/>
              </a:spcAft>
            </a:pPr>
            <a:r>
              <a:rPr lang="en-US" altLang="zh-CN" sz="2400" kern="100" dirty="0" smtClean="0">
                <a:solidFill>
                  <a:prstClr val="black"/>
                </a:solidFill>
                <a:latin typeface="Times New Roman"/>
                <a:ea typeface="宋体"/>
                <a:cs typeface="Times New Roman"/>
              </a:rPr>
              <a:t>...</a:t>
            </a:r>
            <a:endParaRPr lang="zh-CN" altLang="en-US" sz="2400" kern="100" dirty="0">
              <a:solidFill>
                <a:prstClr val="black"/>
              </a:solidFill>
              <a:latin typeface="Times New Roman"/>
              <a:ea typeface="宋体"/>
              <a:cs typeface="Times New Roman"/>
            </a:endParaRPr>
          </a:p>
        </p:txBody>
      </p:sp>
      <p:sp>
        <p:nvSpPr>
          <p:cNvPr id="9" name="TextBox 8"/>
          <p:cNvSpPr txBox="1"/>
          <p:nvPr/>
        </p:nvSpPr>
        <p:spPr>
          <a:xfrm>
            <a:off x="5878976" y="2318896"/>
            <a:ext cx="2628292" cy="1938992"/>
          </a:xfrm>
          <a:prstGeom prst="rect">
            <a:avLst/>
          </a:prstGeom>
          <a:noFill/>
        </p:spPr>
        <p:txBody>
          <a:bodyPr wrap="square" rtlCol="0">
            <a:spAutoFit/>
          </a:bodyPr>
          <a:lstStyle/>
          <a:p>
            <a:pPr lvl="0" fontAlgn="auto">
              <a:spcBef>
                <a:spcPts val="0"/>
              </a:spcBef>
              <a:spcAft>
                <a:spcPts val="0"/>
              </a:spcAft>
            </a:pPr>
            <a:r>
              <a:rPr lang="en-US" altLang="zh-CN" sz="2400" kern="100" dirty="0" smtClean="0">
                <a:solidFill>
                  <a:prstClr val="black"/>
                </a:solidFill>
                <a:latin typeface="Times New Roman"/>
                <a:ea typeface="宋体"/>
                <a:cs typeface="Times New Roman"/>
              </a:rPr>
              <a:t>I </a:t>
            </a:r>
            <a:r>
              <a:rPr lang="en-US" altLang="zh-CN" sz="2400" kern="100" dirty="0">
                <a:solidFill>
                  <a:prstClr val="black"/>
                </a:solidFill>
                <a:latin typeface="Times New Roman"/>
                <a:ea typeface="宋体"/>
                <a:cs typeface="Times New Roman"/>
              </a:rPr>
              <a:t>take my time over every spoonful, gently rolling the silky dessert around my mouth </a:t>
            </a:r>
            <a:r>
              <a:rPr lang="en-US" altLang="zh-CN" sz="2400" kern="100" dirty="0" smtClean="0">
                <a:solidFill>
                  <a:prstClr val="black"/>
                </a:solidFill>
                <a:latin typeface="Times New Roman"/>
                <a:ea typeface="宋体"/>
                <a:cs typeface="Times New Roman"/>
              </a:rPr>
              <a:t>and ...</a:t>
            </a:r>
            <a:endParaRPr lang="zh-CN" altLang="en-US" sz="2400" kern="100" dirty="0">
              <a:solidFill>
                <a:prstClr val="black"/>
              </a:solidFill>
              <a:latin typeface="Times New Roman"/>
              <a:ea typeface="宋体"/>
              <a:cs typeface="Times New Roman"/>
            </a:endParaRPr>
          </a:p>
        </p:txBody>
      </p:sp>
      <p:sp>
        <p:nvSpPr>
          <p:cNvPr id="10" name="TextBox 9"/>
          <p:cNvSpPr txBox="1"/>
          <p:nvPr/>
        </p:nvSpPr>
        <p:spPr>
          <a:xfrm>
            <a:off x="1610045" y="4725144"/>
            <a:ext cx="1907704" cy="1200329"/>
          </a:xfrm>
          <a:prstGeom prst="rect">
            <a:avLst/>
          </a:prstGeom>
          <a:noFill/>
        </p:spPr>
        <p:txBody>
          <a:bodyPr wrap="square" rtlCol="0">
            <a:spAutoFit/>
          </a:bodyPr>
          <a:lstStyle/>
          <a:p>
            <a:pPr lvl="0" algn="just" fontAlgn="auto">
              <a:spcBef>
                <a:spcPts val="0"/>
              </a:spcBef>
              <a:spcAft>
                <a:spcPts val="0"/>
              </a:spcAft>
            </a:pPr>
            <a:r>
              <a:rPr lang="en-US" altLang="zh-CN" sz="2400" kern="100" dirty="0">
                <a:solidFill>
                  <a:prstClr val="black"/>
                </a:solidFill>
                <a:latin typeface="Times New Roman"/>
                <a:ea typeface="宋体"/>
                <a:cs typeface="Times New Roman"/>
              </a:rPr>
              <a:t>illustrate, </a:t>
            </a:r>
            <a:r>
              <a:rPr lang="en-US" altLang="zh-CN" sz="2400" kern="100" dirty="0" smtClean="0">
                <a:solidFill>
                  <a:prstClr val="black"/>
                </a:solidFill>
                <a:latin typeface="Times New Roman"/>
                <a:ea typeface="宋体"/>
                <a:cs typeface="Times New Roman"/>
              </a:rPr>
              <a:t>association </a:t>
            </a:r>
          </a:p>
          <a:p>
            <a:pPr lvl="0" algn="just" fontAlgn="auto">
              <a:spcBef>
                <a:spcPts val="0"/>
              </a:spcBef>
              <a:spcAft>
                <a:spcPts val="0"/>
              </a:spcAft>
            </a:pPr>
            <a:r>
              <a:rPr lang="en-US" altLang="zh-CN" sz="2400" kern="100" dirty="0" smtClean="0">
                <a:solidFill>
                  <a:prstClr val="black"/>
                </a:solidFill>
                <a:latin typeface="Times New Roman"/>
                <a:ea typeface="宋体"/>
                <a:cs typeface="Times New Roman"/>
              </a:rPr>
              <a:t>... </a:t>
            </a:r>
            <a:endParaRPr lang="zh-CN" altLang="en-US" sz="2400" kern="100" dirty="0">
              <a:solidFill>
                <a:prstClr val="black"/>
              </a:solidFill>
              <a:latin typeface="Times New Roman"/>
              <a:ea typeface="宋体"/>
              <a:cs typeface="Times New Roman"/>
            </a:endParaRPr>
          </a:p>
        </p:txBody>
      </p:sp>
      <p:sp>
        <p:nvSpPr>
          <p:cNvPr id="11" name="TextBox 10"/>
          <p:cNvSpPr txBox="1"/>
          <p:nvPr/>
        </p:nvSpPr>
        <p:spPr>
          <a:xfrm>
            <a:off x="3419872" y="4269031"/>
            <a:ext cx="2196244" cy="2308324"/>
          </a:xfrm>
          <a:prstGeom prst="rect">
            <a:avLst/>
          </a:prstGeom>
          <a:noFill/>
        </p:spPr>
        <p:txBody>
          <a:bodyPr wrap="square" rtlCol="0">
            <a:spAutoFit/>
          </a:bodyPr>
          <a:lstStyle/>
          <a:p>
            <a:pPr lvl="0" fontAlgn="auto">
              <a:spcBef>
                <a:spcPts val="0"/>
              </a:spcBef>
              <a:spcAft>
                <a:spcPts val="0"/>
              </a:spcAft>
            </a:pPr>
            <a:r>
              <a:rPr lang="en-US" altLang="zh-CN" sz="2400" kern="100" dirty="0">
                <a:solidFill>
                  <a:prstClr val="black"/>
                </a:solidFill>
                <a:latin typeface="Times New Roman"/>
                <a:ea typeface="宋体"/>
                <a:cs typeface="Times New Roman"/>
              </a:rPr>
              <a:t>in its </a:t>
            </a:r>
            <a:r>
              <a:rPr lang="en-US" altLang="zh-CN" sz="2400" kern="100" dirty="0" smtClean="0">
                <a:solidFill>
                  <a:prstClr val="black"/>
                </a:solidFill>
                <a:latin typeface="Times New Roman"/>
                <a:ea typeface="宋体"/>
                <a:cs typeface="Times New Roman"/>
              </a:rPr>
              <a:t>broadest </a:t>
            </a:r>
          </a:p>
          <a:p>
            <a:pPr lvl="0" fontAlgn="auto">
              <a:spcBef>
                <a:spcPts val="0"/>
              </a:spcBef>
              <a:spcAft>
                <a:spcPts val="0"/>
              </a:spcAft>
            </a:pPr>
            <a:r>
              <a:rPr lang="en-US" altLang="zh-CN" sz="2400" kern="100" dirty="0" smtClean="0">
                <a:solidFill>
                  <a:prstClr val="black"/>
                </a:solidFill>
                <a:latin typeface="Times New Roman"/>
                <a:ea typeface="宋体"/>
                <a:cs typeface="Times New Roman"/>
              </a:rPr>
              <a:t>sense</a:t>
            </a:r>
            <a:r>
              <a:rPr lang="en-US" altLang="zh-CN" sz="2400" kern="100" dirty="0">
                <a:solidFill>
                  <a:prstClr val="black"/>
                </a:solidFill>
                <a:latin typeface="Times New Roman"/>
                <a:ea typeface="宋体"/>
                <a:cs typeface="Times New Roman"/>
              </a:rPr>
              <a:t>, </a:t>
            </a:r>
            <a:endParaRPr lang="en-US" altLang="zh-CN" sz="2400" kern="100" dirty="0" smtClean="0">
              <a:solidFill>
                <a:prstClr val="black"/>
              </a:solidFill>
              <a:latin typeface="Times New Roman"/>
              <a:ea typeface="宋体"/>
              <a:cs typeface="Times New Roman"/>
            </a:endParaRPr>
          </a:p>
          <a:p>
            <a:pPr lvl="0" algn="just" fontAlgn="auto">
              <a:spcBef>
                <a:spcPts val="0"/>
              </a:spcBef>
              <a:spcAft>
                <a:spcPts val="0"/>
              </a:spcAft>
            </a:pPr>
            <a:r>
              <a:rPr lang="en-US" altLang="zh-CN" sz="2400" kern="100" dirty="0" smtClean="0">
                <a:solidFill>
                  <a:prstClr val="black"/>
                </a:solidFill>
                <a:latin typeface="Times New Roman"/>
                <a:ea typeface="宋体"/>
                <a:cs typeface="Times New Roman"/>
              </a:rPr>
              <a:t>refer </a:t>
            </a:r>
            <a:r>
              <a:rPr lang="en-US" altLang="zh-CN" sz="2400" kern="100" dirty="0">
                <a:solidFill>
                  <a:prstClr val="black"/>
                </a:solidFill>
                <a:latin typeface="Times New Roman"/>
                <a:ea typeface="宋体"/>
                <a:cs typeface="Times New Roman"/>
              </a:rPr>
              <a:t>to, lie in, </a:t>
            </a:r>
            <a:endParaRPr lang="en-US" altLang="zh-CN" sz="2400" kern="100" dirty="0" smtClean="0">
              <a:solidFill>
                <a:prstClr val="black"/>
              </a:solidFill>
              <a:latin typeface="Times New Roman"/>
              <a:ea typeface="宋体"/>
              <a:cs typeface="Times New Roman"/>
            </a:endParaRPr>
          </a:p>
          <a:p>
            <a:pPr lvl="0" algn="just" fontAlgn="auto">
              <a:spcBef>
                <a:spcPts val="0"/>
              </a:spcBef>
              <a:spcAft>
                <a:spcPts val="0"/>
              </a:spcAft>
            </a:pPr>
            <a:r>
              <a:rPr lang="en-US" altLang="zh-CN" sz="2400" kern="100" dirty="0" smtClean="0">
                <a:solidFill>
                  <a:prstClr val="black"/>
                </a:solidFill>
                <a:latin typeface="Times New Roman"/>
                <a:ea typeface="宋体"/>
                <a:cs typeface="Times New Roman"/>
              </a:rPr>
              <a:t>call </a:t>
            </a:r>
            <a:r>
              <a:rPr lang="en-US" altLang="zh-CN" sz="2400" kern="100" dirty="0">
                <a:solidFill>
                  <a:prstClr val="black"/>
                </a:solidFill>
                <a:latin typeface="Times New Roman"/>
                <a:ea typeface="宋体"/>
                <a:cs typeface="Times New Roman"/>
              </a:rPr>
              <a:t>to mind, </a:t>
            </a:r>
            <a:endParaRPr lang="en-US" altLang="zh-CN" sz="2400" kern="100" dirty="0" smtClean="0">
              <a:solidFill>
                <a:prstClr val="black"/>
              </a:solidFill>
              <a:latin typeface="Times New Roman"/>
              <a:ea typeface="宋体"/>
              <a:cs typeface="Times New Roman"/>
            </a:endParaRPr>
          </a:p>
          <a:p>
            <a:pPr lvl="0" algn="just" fontAlgn="auto">
              <a:spcBef>
                <a:spcPts val="0"/>
              </a:spcBef>
              <a:spcAft>
                <a:spcPts val="0"/>
              </a:spcAft>
            </a:pPr>
            <a:r>
              <a:rPr lang="en-US" altLang="zh-CN" sz="2400" kern="100" dirty="0" smtClean="0">
                <a:solidFill>
                  <a:prstClr val="black"/>
                </a:solidFill>
                <a:latin typeface="Times New Roman"/>
                <a:ea typeface="宋体"/>
                <a:cs typeface="Times New Roman"/>
              </a:rPr>
              <a:t>make </a:t>
            </a:r>
            <a:r>
              <a:rPr lang="en-US" altLang="zh-CN" sz="2400" kern="100" dirty="0">
                <a:solidFill>
                  <a:prstClr val="black"/>
                </a:solidFill>
                <a:latin typeface="Times New Roman"/>
                <a:ea typeface="宋体"/>
                <a:cs typeface="Times New Roman"/>
              </a:rPr>
              <a:t>up </a:t>
            </a:r>
            <a:r>
              <a:rPr lang="en-US" altLang="zh-CN" sz="2400" kern="100" dirty="0" smtClean="0">
                <a:solidFill>
                  <a:prstClr val="black"/>
                </a:solidFill>
                <a:latin typeface="Times New Roman"/>
                <a:ea typeface="宋体"/>
                <a:cs typeface="Times New Roman"/>
              </a:rPr>
              <a:t>for</a:t>
            </a:r>
          </a:p>
          <a:p>
            <a:pPr lvl="0" algn="just" fontAlgn="auto">
              <a:spcBef>
                <a:spcPts val="0"/>
              </a:spcBef>
              <a:spcAft>
                <a:spcPts val="0"/>
              </a:spcAft>
            </a:pPr>
            <a:r>
              <a:rPr lang="en-US" altLang="zh-CN" sz="2400" kern="100" dirty="0" smtClean="0">
                <a:solidFill>
                  <a:prstClr val="black"/>
                </a:solidFill>
                <a:latin typeface="Times New Roman"/>
                <a:ea typeface="宋体"/>
                <a:cs typeface="Times New Roman"/>
              </a:rPr>
              <a:t>...</a:t>
            </a:r>
            <a:endParaRPr lang="zh-CN" altLang="en-US" sz="2400" kern="100" dirty="0">
              <a:solidFill>
                <a:prstClr val="black"/>
              </a:solidFill>
              <a:latin typeface="Times New Roman"/>
              <a:ea typeface="宋体"/>
              <a:cs typeface="Times New Roman"/>
            </a:endParaRPr>
          </a:p>
        </p:txBody>
      </p:sp>
      <p:sp>
        <p:nvSpPr>
          <p:cNvPr id="12" name="TextBox 11"/>
          <p:cNvSpPr txBox="1"/>
          <p:nvPr/>
        </p:nvSpPr>
        <p:spPr>
          <a:xfrm>
            <a:off x="5855974" y="4269031"/>
            <a:ext cx="2964498" cy="2308324"/>
          </a:xfrm>
          <a:prstGeom prst="rect">
            <a:avLst/>
          </a:prstGeom>
          <a:noFill/>
        </p:spPr>
        <p:txBody>
          <a:bodyPr wrap="square" rtlCol="0">
            <a:spAutoFit/>
          </a:bodyPr>
          <a:lstStyle/>
          <a:p>
            <a:pPr lvl="0" fontAlgn="auto">
              <a:spcBef>
                <a:spcPts val="0"/>
              </a:spcBef>
              <a:spcAft>
                <a:spcPts val="0"/>
              </a:spcAft>
            </a:pPr>
            <a:r>
              <a:rPr lang="en-US" altLang="zh-CN" sz="2400" kern="100" dirty="0">
                <a:solidFill>
                  <a:prstClr val="black"/>
                </a:solidFill>
                <a:latin typeface="Times New Roman"/>
                <a:ea typeface="宋体"/>
                <a:cs typeface="Times New Roman"/>
              </a:rPr>
              <a:t>We will talk about a particular type of comfort food whose power mainly lies in the associations it calls to </a:t>
            </a:r>
            <a:r>
              <a:rPr lang="en-US" altLang="zh-CN" sz="2400" kern="100" dirty="0" smtClean="0">
                <a:solidFill>
                  <a:prstClr val="black"/>
                </a:solidFill>
                <a:latin typeface="Times New Roman"/>
                <a:ea typeface="宋体"/>
                <a:cs typeface="Times New Roman"/>
              </a:rPr>
              <a:t>mind ...</a:t>
            </a:r>
            <a:endParaRPr lang="zh-CN" altLang="en-US" sz="2400" kern="100" dirty="0">
              <a:solidFill>
                <a:prstClr val="black"/>
              </a:solidFill>
              <a:latin typeface="Times New Roman"/>
              <a:ea typeface="宋体"/>
              <a:cs typeface="Times New Roman"/>
            </a:endParaRPr>
          </a:p>
        </p:txBody>
      </p:sp>
    </p:spTree>
    <p:extLst>
      <p:ext uri="{BB962C8B-B14F-4D97-AF65-F5344CB8AC3E}">
        <p14:creationId xmlns:p14="http://schemas.microsoft.com/office/powerpoint/2010/main" val="239565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613" y="646331"/>
            <a:ext cx="7864475"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84" y="-105049"/>
            <a:ext cx="1266308" cy="856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2492" y="159887"/>
            <a:ext cx="766861" cy="461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483768" y="0"/>
            <a:ext cx="5688632" cy="646331"/>
          </a:xfrm>
          <a:prstGeom prst="rect">
            <a:avLst/>
          </a:prstGeom>
          <a:solidFill>
            <a:schemeClr val="accent4"/>
          </a:solidFill>
        </p:spPr>
        <p:txBody>
          <a:bodyPr wrap="square" rtlCol="0">
            <a:spAutoFit/>
          </a:bodyPr>
          <a:lstStyle/>
          <a:p>
            <a:r>
              <a:rPr lang="en-US" altLang="zh-CN" sz="3600" b="1" dirty="0"/>
              <a:t>Building your language</a:t>
            </a:r>
            <a:endParaRPr lang="zh-CN" altLang="en-US" sz="3600" b="1" dirty="0"/>
          </a:p>
        </p:txBody>
      </p:sp>
      <p:graphicFrame>
        <p:nvGraphicFramePr>
          <p:cNvPr id="7" name="表格 6"/>
          <p:cNvGraphicFramePr>
            <a:graphicFrameLocks noGrp="1"/>
          </p:cNvGraphicFramePr>
          <p:nvPr>
            <p:extLst>
              <p:ext uri="{D42A27DB-BD31-4B8C-83A1-F6EECF244321}">
                <p14:modId xmlns:p14="http://schemas.microsoft.com/office/powerpoint/2010/main" val="1024182876"/>
              </p:ext>
            </p:extLst>
          </p:nvPr>
        </p:nvGraphicFramePr>
        <p:xfrm>
          <a:off x="244949" y="805081"/>
          <a:ext cx="8629139" cy="5544616"/>
        </p:xfrm>
        <a:graphic>
          <a:graphicData uri="http://schemas.openxmlformats.org/drawingml/2006/table">
            <a:tbl>
              <a:tblPr firstRow="1" firstCol="1" bandRow="1"/>
              <a:tblGrid>
                <a:gridCol w="780267"/>
                <a:gridCol w="1348376"/>
                <a:gridCol w="2540056"/>
                <a:gridCol w="3960440"/>
              </a:tblGrid>
              <a:tr h="2016224">
                <a:tc>
                  <a:txBody>
                    <a:bodyPr/>
                    <a:lstStyle/>
                    <a:p>
                      <a:pPr algn="ctr">
                        <a:spcAft>
                          <a:spcPts val="0"/>
                        </a:spcAft>
                      </a:pPr>
                      <a:r>
                        <a:rPr lang="en-US" sz="2400" kern="100" dirty="0">
                          <a:effectLst/>
                          <a:latin typeface="Times New Roman"/>
                          <a:ea typeface="宋体"/>
                          <a:cs typeface="Times New Roman"/>
                        </a:rPr>
                        <a:t>Para. 3</a:t>
                      </a:r>
                      <a:endParaRPr lang="zh-CN" sz="2400" kern="100" dirty="0">
                        <a:effectLst/>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zh-CN" sz="2400" kern="100" dirty="0">
                        <a:effectLst/>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zh-CN" sz="2400" kern="100" dirty="0">
                        <a:effectLst/>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zh-CN" sz="2400" kern="100" dirty="0">
                        <a:effectLst/>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216">
                <a:tc>
                  <a:txBody>
                    <a:bodyPr/>
                    <a:lstStyle/>
                    <a:p>
                      <a:pPr algn="ctr">
                        <a:spcAft>
                          <a:spcPts val="0"/>
                        </a:spcAft>
                      </a:pPr>
                      <a:r>
                        <a:rPr lang="en-US" sz="2400" kern="100" dirty="0">
                          <a:effectLst/>
                          <a:latin typeface="Times New Roman"/>
                          <a:ea typeface="宋体"/>
                          <a:cs typeface="Times New Roman"/>
                        </a:rPr>
                        <a:t>Para. 4</a:t>
                      </a:r>
                      <a:endParaRPr lang="zh-CN" sz="2400" kern="100" dirty="0">
                        <a:effectLst/>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zh-CN" sz="1800" kern="100" dirty="0">
                        <a:effectLst/>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zh-CN" sz="2400" kern="100" dirty="0">
                        <a:effectLst/>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kern="100" dirty="0">
                          <a:effectLst/>
                          <a:latin typeface="Times New Roman"/>
                          <a:ea typeface="宋体"/>
                          <a:cs typeface="Times New Roman"/>
                        </a:rPr>
                        <a:t> </a:t>
                      </a:r>
                      <a:endParaRPr lang="zh-CN" sz="1800" kern="100" dirty="0">
                        <a:effectLst/>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4176">
                <a:tc>
                  <a:txBody>
                    <a:bodyPr/>
                    <a:lstStyle/>
                    <a:p>
                      <a:pPr algn="ctr">
                        <a:spcAft>
                          <a:spcPts val="0"/>
                        </a:spcAft>
                      </a:pPr>
                      <a:r>
                        <a:rPr lang="en-US" sz="2400" kern="100" dirty="0">
                          <a:effectLst/>
                          <a:latin typeface="Times New Roman"/>
                          <a:ea typeface="宋体"/>
                          <a:cs typeface="Times New Roman"/>
                        </a:rPr>
                        <a:t>Para. 5</a:t>
                      </a:r>
                      <a:endParaRPr lang="zh-CN" sz="2400" kern="100" dirty="0">
                        <a:effectLst/>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kern="100" dirty="0" smtClean="0">
                        <a:effectLst/>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zh-CN" sz="2400" kern="100" dirty="0">
                        <a:effectLst/>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effectLst/>
                          <a:latin typeface="Times New Roman"/>
                          <a:ea typeface="宋体"/>
                          <a:cs typeface="Times New Roman"/>
                        </a:rPr>
                        <a:t> </a:t>
                      </a:r>
                      <a:endParaRPr lang="zh-CN" sz="1800" kern="100" dirty="0">
                        <a:effectLst/>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1076495" y="1340768"/>
            <a:ext cx="1311748" cy="1323439"/>
          </a:xfrm>
          <a:prstGeom prst="rect">
            <a:avLst/>
          </a:prstGeom>
          <a:noFill/>
        </p:spPr>
        <p:txBody>
          <a:bodyPr wrap="square" rtlCol="0">
            <a:spAutoFit/>
          </a:bodyPr>
          <a:lstStyle/>
          <a:p>
            <a:pPr algn="just" fontAlgn="auto">
              <a:spcBef>
                <a:spcPts val="0"/>
              </a:spcBef>
              <a:spcAft>
                <a:spcPts val="0"/>
              </a:spcAft>
            </a:pPr>
            <a:r>
              <a:rPr lang="en-US" altLang="zh-CN" sz="2000" kern="100" dirty="0">
                <a:latin typeface="Times New Roman"/>
                <a:ea typeface="宋体"/>
              </a:rPr>
              <a:t>vary, </a:t>
            </a:r>
          </a:p>
          <a:p>
            <a:pPr algn="just" fontAlgn="auto">
              <a:spcBef>
                <a:spcPts val="0"/>
              </a:spcBef>
              <a:spcAft>
                <a:spcPts val="0"/>
              </a:spcAft>
            </a:pPr>
            <a:r>
              <a:rPr lang="en-US" altLang="zh-CN" sz="2000" kern="100" dirty="0">
                <a:latin typeface="Times New Roman"/>
                <a:ea typeface="宋体"/>
              </a:rPr>
              <a:t>link, </a:t>
            </a:r>
            <a:r>
              <a:rPr lang="en-US" altLang="zh-CN" sz="2000" kern="100" dirty="0" smtClean="0">
                <a:latin typeface="Times New Roman"/>
                <a:ea typeface="宋体"/>
              </a:rPr>
              <a:t>emotion</a:t>
            </a:r>
          </a:p>
          <a:p>
            <a:pPr algn="just" fontAlgn="auto">
              <a:spcBef>
                <a:spcPts val="0"/>
              </a:spcBef>
              <a:spcAft>
                <a:spcPts val="0"/>
              </a:spcAft>
            </a:pPr>
            <a:r>
              <a:rPr lang="en-US" altLang="zh-CN" sz="2000" kern="100" dirty="0" smtClean="0">
                <a:latin typeface="Times New Roman"/>
                <a:ea typeface="宋体"/>
              </a:rPr>
              <a:t> </a:t>
            </a:r>
            <a:r>
              <a:rPr lang="en-US" altLang="zh-CN" sz="2000" dirty="0"/>
              <a:t>...</a:t>
            </a:r>
            <a:endParaRPr lang="zh-CN" altLang="en-US" sz="2000" kern="100" dirty="0">
              <a:latin typeface="Times New Roman"/>
              <a:ea typeface="宋体"/>
            </a:endParaRPr>
          </a:p>
        </p:txBody>
      </p:sp>
      <p:sp>
        <p:nvSpPr>
          <p:cNvPr id="9" name="TextBox 8"/>
          <p:cNvSpPr txBox="1"/>
          <p:nvPr/>
        </p:nvSpPr>
        <p:spPr>
          <a:xfrm>
            <a:off x="2387459" y="805081"/>
            <a:ext cx="2400565" cy="1938992"/>
          </a:xfrm>
          <a:prstGeom prst="rect">
            <a:avLst/>
          </a:prstGeom>
          <a:noFill/>
        </p:spPr>
        <p:txBody>
          <a:bodyPr wrap="square" rtlCol="0">
            <a:spAutoFit/>
          </a:bodyPr>
          <a:lstStyle/>
          <a:p>
            <a:pPr lvl="0" algn="just" fontAlgn="auto">
              <a:spcBef>
                <a:spcPts val="0"/>
              </a:spcBef>
              <a:spcAft>
                <a:spcPts val="0"/>
              </a:spcAft>
            </a:pPr>
            <a:r>
              <a:rPr lang="en-US" altLang="zh-CN" sz="2000" kern="100" dirty="0">
                <a:latin typeface="Times New Roman"/>
                <a:ea typeface="宋体"/>
              </a:rPr>
              <a:t>vary from ... </a:t>
            </a:r>
            <a:r>
              <a:rPr lang="en-US" altLang="zh-CN" sz="2000" kern="100" dirty="0" smtClean="0">
                <a:latin typeface="Times New Roman"/>
                <a:ea typeface="宋体"/>
              </a:rPr>
              <a:t>to ..., </a:t>
            </a:r>
            <a:r>
              <a:rPr lang="en-US" altLang="zh-CN" sz="2000" kern="100" dirty="0">
                <a:latin typeface="Times New Roman"/>
                <a:ea typeface="宋体"/>
              </a:rPr>
              <a:t>depend on, shape our lives, be linked with, tied up </a:t>
            </a:r>
            <a:r>
              <a:rPr lang="en-US" altLang="zh-CN" sz="2000" kern="100" dirty="0" smtClean="0">
                <a:latin typeface="Times New Roman"/>
                <a:ea typeface="宋体"/>
              </a:rPr>
              <a:t>with, </a:t>
            </a:r>
            <a:r>
              <a:rPr lang="en-US" altLang="zh-CN" sz="2000" kern="100" dirty="0">
                <a:latin typeface="Times New Roman"/>
                <a:ea typeface="宋体"/>
              </a:rPr>
              <a:t>cheer </a:t>
            </a:r>
            <a:r>
              <a:rPr lang="en-US" altLang="zh-CN" sz="2000" kern="100" dirty="0" err="1">
                <a:latin typeface="Times New Roman"/>
                <a:ea typeface="宋体"/>
              </a:rPr>
              <a:t>sb</a:t>
            </a:r>
            <a:r>
              <a:rPr lang="en-US" altLang="zh-CN" sz="2000" kern="100" dirty="0">
                <a:latin typeface="Times New Roman"/>
                <a:ea typeface="宋体"/>
              </a:rPr>
              <a:t> up </a:t>
            </a:r>
            <a:endParaRPr lang="en-US" altLang="zh-CN" sz="2000" kern="100" dirty="0" smtClean="0">
              <a:latin typeface="Times New Roman"/>
              <a:ea typeface="宋体"/>
            </a:endParaRPr>
          </a:p>
          <a:p>
            <a:pPr lvl="0" algn="just" fontAlgn="auto">
              <a:spcBef>
                <a:spcPts val="0"/>
              </a:spcBef>
              <a:spcAft>
                <a:spcPts val="0"/>
              </a:spcAft>
            </a:pPr>
            <a:r>
              <a:rPr lang="en-US" altLang="zh-CN" sz="2000" dirty="0"/>
              <a:t>...</a:t>
            </a:r>
            <a:endParaRPr lang="zh-CN" altLang="en-US" sz="2000" kern="100" dirty="0">
              <a:latin typeface="Times New Roman"/>
              <a:ea typeface="宋体"/>
            </a:endParaRPr>
          </a:p>
        </p:txBody>
      </p:sp>
      <p:sp>
        <p:nvSpPr>
          <p:cNvPr id="10" name="TextBox 9"/>
          <p:cNvSpPr txBox="1"/>
          <p:nvPr/>
        </p:nvSpPr>
        <p:spPr>
          <a:xfrm>
            <a:off x="4925016" y="856428"/>
            <a:ext cx="3949072" cy="1323439"/>
          </a:xfrm>
          <a:prstGeom prst="rect">
            <a:avLst/>
          </a:prstGeom>
          <a:noFill/>
        </p:spPr>
        <p:txBody>
          <a:bodyPr wrap="square" rtlCol="0">
            <a:spAutoFit/>
          </a:bodyPr>
          <a:lstStyle/>
          <a:p>
            <a:pPr lvl="0" algn="just" fontAlgn="auto">
              <a:spcBef>
                <a:spcPts val="0"/>
              </a:spcBef>
              <a:spcAft>
                <a:spcPts val="0"/>
              </a:spcAft>
            </a:pPr>
            <a:r>
              <a:rPr lang="en-US" altLang="zh-CN" sz="2000" kern="100" dirty="0">
                <a:latin typeface="Times New Roman"/>
                <a:ea typeface="宋体"/>
              </a:rPr>
              <a:t>We often connect chicken soup with a happy childhood and its flavor becomes tied up with the feeling of being taken care of.</a:t>
            </a:r>
            <a:endParaRPr lang="zh-CN" altLang="en-US" sz="2000" kern="100" dirty="0">
              <a:latin typeface="Times New Roman"/>
              <a:ea typeface="宋体"/>
            </a:endParaRPr>
          </a:p>
        </p:txBody>
      </p:sp>
      <p:sp>
        <p:nvSpPr>
          <p:cNvPr id="12" name="TextBox 11"/>
          <p:cNvSpPr txBox="1"/>
          <p:nvPr/>
        </p:nvSpPr>
        <p:spPr>
          <a:xfrm>
            <a:off x="1043608" y="3135744"/>
            <a:ext cx="1188910" cy="1323439"/>
          </a:xfrm>
          <a:prstGeom prst="rect">
            <a:avLst/>
          </a:prstGeom>
          <a:noFill/>
        </p:spPr>
        <p:txBody>
          <a:bodyPr wrap="square" rtlCol="0">
            <a:spAutoFit/>
          </a:bodyPr>
          <a:lstStyle/>
          <a:p>
            <a:pPr lvl="0" algn="just" fontAlgn="auto">
              <a:spcBef>
                <a:spcPts val="0"/>
              </a:spcBef>
              <a:spcAft>
                <a:spcPts val="0"/>
              </a:spcAft>
            </a:pPr>
            <a:r>
              <a:rPr lang="en-US" altLang="zh-CN" sz="2000" kern="100" dirty="0">
                <a:latin typeface="Times New Roman"/>
                <a:ea typeface="宋体"/>
              </a:rPr>
              <a:t>vinegar, salty, relieve </a:t>
            </a:r>
            <a:endParaRPr lang="en-US" altLang="zh-CN" sz="2000" kern="100" dirty="0" smtClean="0">
              <a:latin typeface="Times New Roman"/>
              <a:ea typeface="宋体"/>
            </a:endParaRPr>
          </a:p>
          <a:p>
            <a:pPr lvl="0" algn="just" fontAlgn="auto">
              <a:spcBef>
                <a:spcPts val="0"/>
              </a:spcBef>
              <a:spcAft>
                <a:spcPts val="0"/>
              </a:spcAft>
            </a:pPr>
            <a:r>
              <a:rPr lang="en-US" altLang="zh-CN" sz="2000" kern="100" dirty="0" smtClean="0">
                <a:latin typeface="Times New Roman"/>
                <a:ea typeface="宋体"/>
              </a:rPr>
              <a:t> </a:t>
            </a:r>
            <a:r>
              <a:rPr lang="en-US" altLang="zh-CN" sz="2000" kern="100" dirty="0">
                <a:latin typeface="Times New Roman"/>
                <a:ea typeface="宋体"/>
              </a:rPr>
              <a:t>...</a:t>
            </a:r>
            <a:endParaRPr lang="zh-CN" altLang="en-US" sz="2000" kern="100" dirty="0">
              <a:latin typeface="Times New Roman"/>
              <a:ea typeface="宋体"/>
            </a:endParaRPr>
          </a:p>
        </p:txBody>
      </p:sp>
      <p:sp>
        <p:nvSpPr>
          <p:cNvPr id="13" name="TextBox 12"/>
          <p:cNvSpPr txBox="1"/>
          <p:nvPr/>
        </p:nvSpPr>
        <p:spPr>
          <a:xfrm>
            <a:off x="2478249" y="3135743"/>
            <a:ext cx="2441248" cy="1631216"/>
          </a:xfrm>
          <a:prstGeom prst="rect">
            <a:avLst/>
          </a:prstGeom>
          <a:noFill/>
        </p:spPr>
        <p:txBody>
          <a:bodyPr wrap="square" rtlCol="0">
            <a:spAutoFit/>
          </a:bodyPr>
          <a:lstStyle/>
          <a:p>
            <a:pPr algn="just" fontAlgn="auto">
              <a:spcBef>
                <a:spcPts val="0"/>
              </a:spcBef>
              <a:spcAft>
                <a:spcPts val="0"/>
              </a:spcAft>
            </a:pPr>
            <a:r>
              <a:rPr lang="en-US" altLang="zh-CN" sz="2000" kern="100" dirty="0">
                <a:latin typeface="Times New Roman"/>
                <a:ea typeface="宋体"/>
              </a:rPr>
              <a:t>cry out for, </a:t>
            </a:r>
          </a:p>
          <a:p>
            <a:pPr algn="just" fontAlgn="auto">
              <a:spcBef>
                <a:spcPts val="0"/>
              </a:spcBef>
              <a:spcAft>
                <a:spcPts val="0"/>
              </a:spcAft>
            </a:pPr>
            <a:r>
              <a:rPr lang="en-US" altLang="zh-CN" sz="2000" kern="100" dirty="0">
                <a:latin typeface="Times New Roman"/>
                <a:ea typeface="宋体"/>
              </a:rPr>
              <a:t>give up,</a:t>
            </a:r>
          </a:p>
          <a:p>
            <a:pPr algn="just" fontAlgn="auto">
              <a:spcBef>
                <a:spcPts val="0"/>
              </a:spcBef>
              <a:spcAft>
                <a:spcPts val="0"/>
              </a:spcAft>
            </a:pPr>
            <a:r>
              <a:rPr lang="en-US" altLang="zh-CN" sz="2000" kern="100" dirty="0">
                <a:latin typeface="Times New Roman"/>
                <a:ea typeface="宋体"/>
              </a:rPr>
              <a:t>take back to, </a:t>
            </a:r>
            <a:endParaRPr lang="en-US" altLang="zh-CN" sz="2000" kern="100" dirty="0" smtClean="0">
              <a:latin typeface="Times New Roman"/>
              <a:ea typeface="宋体"/>
            </a:endParaRPr>
          </a:p>
          <a:p>
            <a:pPr algn="just" fontAlgn="auto">
              <a:spcBef>
                <a:spcPts val="0"/>
              </a:spcBef>
              <a:spcAft>
                <a:spcPts val="0"/>
              </a:spcAft>
            </a:pPr>
            <a:r>
              <a:rPr lang="en-US" altLang="zh-CN" sz="2000" kern="100" dirty="0" smtClean="0">
                <a:latin typeface="Times New Roman"/>
                <a:ea typeface="宋体"/>
              </a:rPr>
              <a:t>relieve </a:t>
            </a:r>
            <a:r>
              <a:rPr lang="en-US" altLang="zh-CN" sz="2000" kern="100" dirty="0">
                <a:latin typeface="Times New Roman"/>
                <a:ea typeface="宋体"/>
              </a:rPr>
              <a:t>feeling of </a:t>
            </a:r>
            <a:endParaRPr lang="en-US" altLang="zh-CN" sz="2000" kern="100" dirty="0" smtClean="0">
              <a:latin typeface="Times New Roman"/>
              <a:ea typeface="宋体"/>
            </a:endParaRPr>
          </a:p>
          <a:p>
            <a:pPr algn="just" fontAlgn="auto">
              <a:spcBef>
                <a:spcPts val="0"/>
              </a:spcBef>
              <a:spcAft>
                <a:spcPts val="0"/>
              </a:spcAft>
            </a:pPr>
            <a:r>
              <a:rPr lang="en-US" altLang="zh-CN" sz="2000" kern="100" dirty="0" smtClean="0">
                <a:latin typeface="Times New Roman"/>
                <a:ea typeface="宋体"/>
              </a:rPr>
              <a:t>...</a:t>
            </a:r>
            <a:endParaRPr lang="zh-CN" altLang="en-US" sz="2000" kern="100" dirty="0">
              <a:latin typeface="Times New Roman"/>
              <a:ea typeface="宋体"/>
            </a:endParaRPr>
          </a:p>
        </p:txBody>
      </p:sp>
      <p:sp>
        <p:nvSpPr>
          <p:cNvPr id="14" name="TextBox 13"/>
          <p:cNvSpPr txBox="1"/>
          <p:nvPr/>
        </p:nvSpPr>
        <p:spPr>
          <a:xfrm>
            <a:off x="4973752" y="2981856"/>
            <a:ext cx="3734605" cy="1631216"/>
          </a:xfrm>
          <a:prstGeom prst="rect">
            <a:avLst/>
          </a:prstGeom>
          <a:noFill/>
        </p:spPr>
        <p:txBody>
          <a:bodyPr wrap="square" rtlCol="0">
            <a:spAutoFit/>
          </a:bodyPr>
          <a:lstStyle/>
          <a:p>
            <a:r>
              <a:rPr lang="en-US" altLang="zh-CN" sz="2000" kern="100" dirty="0">
                <a:latin typeface="Times New Roman"/>
                <a:ea typeface="宋体"/>
              </a:rPr>
              <a:t>One mouthful of comfort food takes </a:t>
            </a:r>
            <a:r>
              <a:rPr lang="en-US" altLang="zh-CN" sz="2000" kern="100" dirty="0" smtClean="0">
                <a:latin typeface="Times New Roman"/>
                <a:ea typeface="宋体"/>
              </a:rPr>
              <a:t>us back </a:t>
            </a:r>
            <a:r>
              <a:rPr lang="en-US" altLang="zh-CN" sz="2000" kern="100" dirty="0">
                <a:latin typeface="Times New Roman"/>
                <a:ea typeface="宋体"/>
              </a:rPr>
              <a:t>to our cultural roots, giving us </a:t>
            </a:r>
            <a:r>
              <a:rPr lang="en-US" altLang="zh-CN" sz="2000" kern="100" dirty="0" smtClean="0">
                <a:latin typeface="Times New Roman"/>
                <a:ea typeface="宋体"/>
              </a:rPr>
              <a:t>the “taste </a:t>
            </a:r>
            <a:r>
              <a:rPr lang="en-US" altLang="zh-CN" sz="2000" kern="100" dirty="0">
                <a:latin typeface="Times New Roman"/>
                <a:ea typeface="宋体"/>
              </a:rPr>
              <a:t>of home” that we cry out for and relieving feelings of </a:t>
            </a:r>
            <a:r>
              <a:rPr lang="en-US" altLang="zh-CN" sz="2000" kern="100" dirty="0" smtClean="0">
                <a:latin typeface="Times New Roman"/>
                <a:ea typeface="宋体"/>
              </a:rPr>
              <a:t>homesickness.</a:t>
            </a:r>
            <a:endParaRPr lang="zh-CN" altLang="en-US" sz="2000" dirty="0"/>
          </a:p>
        </p:txBody>
      </p:sp>
      <p:sp>
        <p:nvSpPr>
          <p:cNvPr id="15" name="TextBox 14"/>
          <p:cNvSpPr txBox="1"/>
          <p:nvPr/>
        </p:nvSpPr>
        <p:spPr>
          <a:xfrm>
            <a:off x="4954387" y="4739305"/>
            <a:ext cx="4039472" cy="1323439"/>
          </a:xfrm>
          <a:prstGeom prst="rect">
            <a:avLst/>
          </a:prstGeom>
          <a:noFill/>
        </p:spPr>
        <p:txBody>
          <a:bodyPr wrap="square" rtlCol="0">
            <a:spAutoFit/>
          </a:bodyPr>
          <a:lstStyle/>
          <a:p>
            <a:pPr algn="just" fontAlgn="auto">
              <a:spcBef>
                <a:spcPts val="0"/>
              </a:spcBef>
              <a:spcAft>
                <a:spcPts val="0"/>
              </a:spcAft>
            </a:pPr>
            <a:r>
              <a:rPr lang="en-US" altLang="zh-CN" sz="2000" kern="100" dirty="0">
                <a:latin typeface="Times New Roman"/>
                <a:ea typeface="宋体"/>
              </a:rPr>
              <a:t>Comfort food tastes good and by building an emotional bond with our happy memories, always makes us feel good. </a:t>
            </a:r>
            <a:endParaRPr lang="zh-CN" altLang="en-US" sz="2000" kern="100" dirty="0">
              <a:latin typeface="Times New Roman"/>
              <a:ea typeface="宋体"/>
            </a:endParaRPr>
          </a:p>
        </p:txBody>
      </p:sp>
      <p:sp>
        <p:nvSpPr>
          <p:cNvPr id="16" name="TextBox 15"/>
          <p:cNvSpPr txBox="1"/>
          <p:nvPr/>
        </p:nvSpPr>
        <p:spPr>
          <a:xfrm>
            <a:off x="1076495" y="5047081"/>
            <a:ext cx="880969" cy="707886"/>
          </a:xfrm>
          <a:prstGeom prst="rect">
            <a:avLst/>
          </a:prstGeom>
          <a:noFill/>
        </p:spPr>
        <p:txBody>
          <a:bodyPr wrap="square" rtlCol="0">
            <a:spAutoFit/>
          </a:bodyPr>
          <a:lstStyle/>
          <a:p>
            <a:pPr lvl="0" algn="just" fontAlgn="auto">
              <a:spcBef>
                <a:spcPts val="0"/>
              </a:spcBef>
              <a:spcAft>
                <a:spcPts val="0"/>
              </a:spcAft>
            </a:pPr>
            <a:r>
              <a:rPr lang="en-US" altLang="zh-CN" sz="2000" kern="100" dirty="0" smtClean="0">
                <a:latin typeface="Times New Roman"/>
                <a:ea typeface="宋体"/>
              </a:rPr>
              <a:t>bond </a:t>
            </a:r>
          </a:p>
          <a:p>
            <a:pPr lvl="0" algn="just" fontAlgn="auto">
              <a:spcBef>
                <a:spcPts val="0"/>
              </a:spcBef>
              <a:spcAft>
                <a:spcPts val="0"/>
              </a:spcAft>
            </a:pPr>
            <a:r>
              <a:rPr lang="en-US" altLang="zh-CN" sz="2000" kern="100" dirty="0" smtClean="0">
                <a:latin typeface="Times New Roman"/>
                <a:ea typeface="宋体"/>
              </a:rPr>
              <a:t>...</a:t>
            </a:r>
            <a:endParaRPr lang="zh-CN" altLang="en-US" sz="2000" kern="100" dirty="0">
              <a:latin typeface="Times New Roman"/>
              <a:ea typeface="宋体"/>
            </a:endParaRPr>
          </a:p>
        </p:txBody>
      </p:sp>
      <p:sp>
        <p:nvSpPr>
          <p:cNvPr id="17" name="TextBox 16"/>
          <p:cNvSpPr txBox="1"/>
          <p:nvPr/>
        </p:nvSpPr>
        <p:spPr>
          <a:xfrm>
            <a:off x="2473214" y="5150201"/>
            <a:ext cx="2336000" cy="1015663"/>
          </a:xfrm>
          <a:prstGeom prst="rect">
            <a:avLst/>
          </a:prstGeom>
          <a:noFill/>
        </p:spPr>
        <p:txBody>
          <a:bodyPr wrap="square" rtlCol="0">
            <a:spAutoFit/>
          </a:bodyPr>
          <a:lstStyle/>
          <a:p>
            <a:pPr lvl="0" algn="just" fontAlgn="auto">
              <a:spcBef>
                <a:spcPts val="0"/>
              </a:spcBef>
              <a:spcAft>
                <a:spcPts val="0"/>
              </a:spcAft>
            </a:pPr>
            <a:r>
              <a:rPr lang="en-US" altLang="zh-CN" sz="2000" kern="100" dirty="0">
                <a:latin typeface="Times New Roman" pitchFamily="18" charset="0"/>
                <a:ea typeface="宋体"/>
                <a:cs typeface="Times New Roman" pitchFamily="18" charset="0"/>
              </a:rPr>
              <a:t>build bond with, </a:t>
            </a:r>
            <a:endParaRPr lang="zh-CN" altLang="en-US" sz="2000" kern="100" dirty="0">
              <a:latin typeface="Times New Roman" pitchFamily="18" charset="0"/>
              <a:ea typeface="宋体"/>
              <a:cs typeface="Times New Roman" pitchFamily="18" charset="0"/>
            </a:endParaRPr>
          </a:p>
          <a:p>
            <a:pPr lvl="0" algn="just" fontAlgn="auto">
              <a:spcBef>
                <a:spcPts val="0"/>
              </a:spcBef>
              <a:spcAft>
                <a:spcPts val="0"/>
              </a:spcAft>
            </a:pPr>
            <a:r>
              <a:rPr lang="en-US" altLang="zh-CN" sz="2000" kern="100" dirty="0">
                <a:latin typeface="Times New Roman" pitchFamily="18" charset="0"/>
                <a:ea typeface="宋体"/>
                <a:cs typeface="Times New Roman" pitchFamily="18" charset="0"/>
              </a:rPr>
              <a:t>make us good </a:t>
            </a:r>
            <a:endParaRPr lang="en-US" altLang="zh-CN" sz="2000" kern="100" dirty="0" smtClean="0">
              <a:latin typeface="Times New Roman" pitchFamily="18" charset="0"/>
              <a:ea typeface="宋体"/>
              <a:cs typeface="Times New Roman" pitchFamily="18" charset="0"/>
            </a:endParaRPr>
          </a:p>
          <a:p>
            <a:pPr lvl="0" algn="just" fontAlgn="auto">
              <a:spcBef>
                <a:spcPts val="0"/>
              </a:spcBef>
              <a:spcAft>
                <a:spcPts val="0"/>
              </a:spcAft>
            </a:pPr>
            <a:r>
              <a:rPr lang="en-US" altLang="zh-CN" sz="2000" dirty="0">
                <a:latin typeface="Times New Roman" pitchFamily="18" charset="0"/>
                <a:cs typeface="Times New Roman" pitchFamily="18" charset="0"/>
              </a:rPr>
              <a:t>...</a:t>
            </a:r>
            <a:endParaRPr lang="zh-CN" altLang="en-US" sz="2000" kern="100" dirty="0">
              <a:latin typeface="Times New Roman" pitchFamily="18" charset="0"/>
              <a:ea typeface="宋体"/>
              <a:cs typeface="Times New Roman" pitchFamily="18" charset="0"/>
            </a:endParaRPr>
          </a:p>
        </p:txBody>
      </p:sp>
    </p:spTree>
    <p:extLst>
      <p:ext uri="{BB962C8B-B14F-4D97-AF65-F5344CB8AC3E}">
        <p14:creationId xmlns:p14="http://schemas.microsoft.com/office/powerpoint/2010/main" val="212876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3"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781" y="200401"/>
            <a:ext cx="1428182" cy="1070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302038"/>
            <a:ext cx="1036637"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488" y="1166597"/>
            <a:ext cx="7864475"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584301" y="497794"/>
            <a:ext cx="6333028" cy="584775"/>
          </a:xfrm>
          <a:prstGeom prst="rect">
            <a:avLst/>
          </a:prstGeom>
          <a:solidFill>
            <a:schemeClr val="accent4"/>
          </a:solidFill>
          <a:ln>
            <a:solidFill>
              <a:schemeClr val="accent2"/>
            </a:solidFill>
          </a:ln>
        </p:spPr>
        <p:txBody>
          <a:bodyPr wrap="square" rtlCol="0">
            <a:spAutoFit/>
          </a:bodyPr>
          <a:lstStyle/>
          <a:p>
            <a:pPr>
              <a:spcAft>
                <a:spcPts val="0"/>
              </a:spcAft>
            </a:pPr>
            <a:r>
              <a:rPr lang="en-US" altLang="zh-CN" sz="3200" kern="100" dirty="0" smtClean="0">
                <a:latin typeface="Times New Roman"/>
                <a:ea typeface="宋体"/>
              </a:rPr>
              <a:t> </a:t>
            </a:r>
            <a:r>
              <a:rPr lang="en-US" altLang="zh-CN" sz="3200" b="1" kern="100" dirty="0">
                <a:latin typeface="Times New Roman"/>
                <a:ea typeface="宋体"/>
              </a:rPr>
              <a:t>E</a:t>
            </a:r>
            <a:r>
              <a:rPr lang="en-US" altLang="zh-CN" sz="3200" b="1" kern="100" dirty="0" smtClean="0">
                <a:latin typeface="Times New Roman"/>
                <a:ea typeface="宋体"/>
              </a:rPr>
              <a:t>xpressions with </a:t>
            </a:r>
            <a:r>
              <a:rPr lang="en-US" altLang="zh-CN" sz="3200" b="1" kern="100" dirty="0">
                <a:latin typeface="Times New Roman"/>
                <a:ea typeface="宋体"/>
              </a:rPr>
              <a:t>similar </a:t>
            </a:r>
            <a:r>
              <a:rPr lang="en-US" altLang="zh-CN" sz="3200" b="1" kern="100" dirty="0" smtClean="0">
                <a:latin typeface="Times New Roman"/>
                <a:ea typeface="宋体"/>
              </a:rPr>
              <a:t>meanings</a:t>
            </a:r>
            <a:endParaRPr lang="zh-CN" altLang="zh-CN" sz="3200" b="1" kern="100" dirty="0">
              <a:effectLst/>
              <a:latin typeface="Times New Roman"/>
              <a:ea typeface="宋体"/>
            </a:endParaRPr>
          </a:p>
        </p:txBody>
      </p:sp>
      <p:graphicFrame>
        <p:nvGraphicFramePr>
          <p:cNvPr id="6" name="表格 5"/>
          <p:cNvGraphicFramePr>
            <a:graphicFrameLocks noGrp="1"/>
          </p:cNvGraphicFramePr>
          <p:nvPr>
            <p:extLst>
              <p:ext uri="{D42A27DB-BD31-4B8C-83A1-F6EECF244321}">
                <p14:modId xmlns:p14="http://schemas.microsoft.com/office/powerpoint/2010/main" val="2187198061"/>
              </p:ext>
            </p:extLst>
          </p:nvPr>
        </p:nvGraphicFramePr>
        <p:xfrm>
          <a:off x="539552" y="2708920"/>
          <a:ext cx="8280920" cy="3274572"/>
        </p:xfrm>
        <a:graphic>
          <a:graphicData uri="http://schemas.openxmlformats.org/drawingml/2006/table">
            <a:tbl>
              <a:tblPr firstRow="1" firstCol="1" bandRow="1"/>
              <a:tblGrid>
                <a:gridCol w="4032448"/>
                <a:gridCol w="4248472"/>
              </a:tblGrid>
              <a:tr h="818643">
                <a:tc>
                  <a:txBody>
                    <a:bodyPr/>
                    <a:lstStyle/>
                    <a:p>
                      <a:pPr algn="just">
                        <a:spcAft>
                          <a:spcPts val="0"/>
                        </a:spcAft>
                      </a:pPr>
                      <a:r>
                        <a:rPr lang="en-US" sz="2400" kern="100" dirty="0" smtClean="0">
                          <a:effectLst/>
                          <a:latin typeface="Times New Roman"/>
                          <a:ea typeface="宋体"/>
                          <a:cs typeface="Times New Roman"/>
                        </a:rPr>
                        <a:t>transporting me back to (page 2, line 5)</a:t>
                      </a:r>
                      <a:endParaRPr lang="zh-CN" sz="2400" kern="100" dirty="0">
                        <a:effectLst/>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2400" kern="100" dirty="0">
                          <a:effectLst/>
                          <a:latin typeface="Times New Roman"/>
                          <a:ea typeface="宋体"/>
                          <a:cs typeface="Times New Roman"/>
                        </a:rPr>
                        <a:t>lift  my spirits (page 2, line 3)</a:t>
                      </a:r>
                      <a:endParaRPr lang="zh-CN" sz="2400" kern="100" dirty="0">
                        <a:effectLst/>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8643">
                <a:tc>
                  <a:txBody>
                    <a:bodyPr/>
                    <a:lstStyle/>
                    <a:p>
                      <a:pPr algn="just">
                        <a:spcAft>
                          <a:spcPts val="0"/>
                        </a:spcAft>
                      </a:pPr>
                      <a:r>
                        <a:rPr lang="en-US" sz="2400" kern="100" dirty="0" smtClean="0">
                          <a:effectLst/>
                          <a:latin typeface="Times New Roman"/>
                          <a:ea typeface="宋体"/>
                          <a:cs typeface="Times New Roman"/>
                        </a:rPr>
                        <a:t>calls to mind /recall (page 2, line 14)</a:t>
                      </a:r>
                      <a:endParaRPr lang="zh-CN" sz="2400" kern="100" dirty="0">
                        <a:effectLst/>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2400" kern="100" dirty="0" smtClean="0">
                          <a:effectLst/>
                          <a:latin typeface="Times New Roman"/>
                          <a:ea typeface="宋体"/>
                          <a:cs typeface="Times New Roman"/>
                        </a:rPr>
                        <a:t>makes </a:t>
                      </a:r>
                      <a:r>
                        <a:rPr lang="en-US" sz="2400" kern="100" dirty="0">
                          <a:effectLst/>
                          <a:latin typeface="Times New Roman"/>
                          <a:ea typeface="宋体"/>
                          <a:cs typeface="Times New Roman"/>
                        </a:rPr>
                        <a:t>up for bad feelings  (page 2, line 14)</a:t>
                      </a:r>
                      <a:endParaRPr lang="zh-CN" sz="2400" kern="100" dirty="0">
                        <a:effectLst/>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8643">
                <a:tc>
                  <a:txBody>
                    <a:bodyPr/>
                    <a:lstStyle/>
                    <a:p>
                      <a:pPr algn="just">
                        <a:spcAft>
                          <a:spcPts val="0"/>
                        </a:spcAft>
                      </a:pPr>
                      <a:r>
                        <a:rPr lang="en-US" sz="2400" kern="100" dirty="0" smtClean="0">
                          <a:effectLst/>
                          <a:latin typeface="Times New Roman"/>
                          <a:ea typeface="宋体"/>
                          <a:cs typeface="Times New Roman"/>
                        </a:rPr>
                        <a:t>unlock memories of (page 3, line 21)</a:t>
                      </a:r>
                      <a:endParaRPr lang="zh-CN" sz="2400" kern="100" dirty="0">
                        <a:effectLst/>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kern="100" dirty="0" smtClean="0">
                          <a:effectLst/>
                          <a:latin typeface="Times New Roman"/>
                          <a:ea typeface="宋体"/>
                          <a:cs typeface="Times New Roman"/>
                        </a:rPr>
                        <a:t>cheers us </a:t>
                      </a:r>
                      <a:r>
                        <a:rPr lang="en-US" sz="2400" kern="100" dirty="0">
                          <a:effectLst/>
                          <a:latin typeface="Times New Roman"/>
                          <a:ea typeface="宋体"/>
                          <a:cs typeface="Times New Roman"/>
                        </a:rPr>
                        <a:t>up (page 3, line 22)</a:t>
                      </a:r>
                      <a:endParaRPr lang="zh-CN" sz="2400" kern="100" dirty="0">
                        <a:effectLst/>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8643">
                <a:tc>
                  <a:txBody>
                    <a:bodyPr/>
                    <a:lstStyle/>
                    <a:p>
                      <a:pPr algn="just">
                        <a:spcAft>
                          <a:spcPts val="0"/>
                        </a:spcAft>
                      </a:pPr>
                      <a:r>
                        <a:rPr lang="en-US" sz="2400" kern="100" dirty="0" smtClean="0">
                          <a:effectLst/>
                          <a:latin typeface="Times New Roman"/>
                          <a:ea typeface="宋体"/>
                          <a:cs typeface="Times New Roman"/>
                        </a:rPr>
                        <a:t>takes us back to (page 3, line 31)</a:t>
                      </a:r>
                      <a:endParaRPr lang="zh-CN" sz="2400" kern="100" dirty="0">
                        <a:effectLst/>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2400" kern="100" dirty="0" smtClean="0">
                          <a:effectLst/>
                          <a:latin typeface="Times New Roman"/>
                          <a:ea typeface="宋体"/>
                          <a:cs typeface="Times New Roman"/>
                        </a:rPr>
                        <a:t>reliving feelings </a:t>
                      </a:r>
                      <a:r>
                        <a:rPr lang="en-US" sz="2400" kern="100" dirty="0">
                          <a:effectLst/>
                          <a:latin typeface="Times New Roman"/>
                          <a:ea typeface="宋体"/>
                          <a:cs typeface="Times New Roman"/>
                        </a:rPr>
                        <a:t>of (page 3, line 32)</a:t>
                      </a:r>
                      <a:endParaRPr lang="zh-CN" sz="2400" kern="100" dirty="0">
                        <a:effectLst/>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1278804934"/>
              </p:ext>
            </p:extLst>
          </p:nvPr>
        </p:nvGraphicFramePr>
        <p:xfrm>
          <a:off x="539552" y="1326991"/>
          <a:ext cx="8280920" cy="1304198"/>
        </p:xfrm>
        <a:graphic>
          <a:graphicData uri="http://schemas.openxmlformats.org/drawingml/2006/table">
            <a:tbl>
              <a:tblPr firstRow="1" firstCol="1" bandRow="1"/>
              <a:tblGrid>
                <a:gridCol w="4032448"/>
                <a:gridCol w="4248472"/>
              </a:tblGrid>
              <a:tr h="1304198">
                <a:tc>
                  <a:txBody>
                    <a:bodyPr/>
                    <a:lstStyle/>
                    <a:p>
                      <a:pPr algn="just">
                        <a:spcAft>
                          <a:spcPts val="0"/>
                        </a:spcAft>
                      </a:pPr>
                      <a:r>
                        <a:rPr lang="en-US" sz="2400" kern="100" dirty="0">
                          <a:effectLst/>
                          <a:latin typeface="Times New Roman"/>
                          <a:ea typeface="宋体"/>
                          <a:cs typeface="Times New Roman"/>
                        </a:rPr>
                        <a:t>to make </a:t>
                      </a:r>
                      <a:r>
                        <a:rPr lang="en-US" sz="2400" kern="100" dirty="0" err="1">
                          <a:effectLst/>
                          <a:latin typeface="Times New Roman"/>
                          <a:ea typeface="宋体"/>
                          <a:cs typeface="Times New Roman"/>
                        </a:rPr>
                        <a:t>sb</a:t>
                      </a:r>
                      <a:r>
                        <a:rPr lang="en-US" sz="2400" kern="100" dirty="0">
                          <a:effectLst/>
                          <a:latin typeface="Times New Roman"/>
                          <a:ea typeface="宋体"/>
                          <a:cs typeface="Times New Roman"/>
                        </a:rPr>
                        <a:t> think of </a:t>
                      </a:r>
                      <a:r>
                        <a:rPr lang="en-US" sz="2400" kern="100" dirty="0" err="1" smtClean="0">
                          <a:effectLst/>
                          <a:latin typeface="Times New Roman"/>
                          <a:ea typeface="宋体"/>
                          <a:cs typeface="Times New Roman"/>
                        </a:rPr>
                        <a:t>sth</a:t>
                      </a:r>
                      <a:endParaRPr lang="zh-CN" sz="2400" kern="100" dirty="0">
                        <a:effectLst/>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kern="100" dirty="0">
                          <a:effectLst/>
                          <a:latin typeface="Times New Roman"/>
                          <a:ea typeface="宋体"/>
                          <a:cs typeface="Times New Roman"/>
                        </a:rPr>
                        <a:t>to make </a:t>
                      </a:r>
                      <a:r>
                        <a:rPr lang="en-US" sz="2400" kern="100" dirty="0" err="1">
                          <a:effectLst/>
                          <a:latin typeface="Times New Roman"/>
                          <a:ea typeface="宋体"/>
                          <a:cs typeface="Times New Roman"/>
                        </a:rPr>
                        <a:t>sb</a:t>
                      </a:r>
                      <a:r>
                        <a:rPr lang="en-US" sz="2400" kern="100" dirty="0">
                          <a:effectLst/>
                          <a:latin typeface="Times New Roman"/>
                          <a:ea typeface="宋体"/>
                          <a:cs typeface="Times New Roman"/>
                        </a:rPr>
                        <a:t> feel </a:t>
                      </a:r>
                      <a:r>
                        <a:rPr lang="en-US" sz="2400" kern="100" dirty="0" smtClean="0">
                          <a:effectLst/>
                          <a:latin typeface="Times New Roman"/>
                          <a:ea typeface="宋体"/>
                          <a:cs typeface="Times New Roman"/>
                        </a:rPr>
                        <a:t>better</a:t>
                      </a:r>
                      <a:endParaRPr lang="zh-CN" sz="2400" kern="100" dirty="0">
                        <a:effectLst/>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1034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4176" y="1544407"/>
            <a:ext cx="8436296" cy="2554545"/>
          </a:xfrm>
          <a:prstGeom prst="rect">
            <a:avLst/>
          </a:prstGeom>
          <a:noFill/>
        </p:spPr>
        <p:txBody>
          <a:bodyPr wrap="square" rtlCol="0">
            <a:spAutoFit/>
          </a:bodyPr>
          <a:lstStyle/>
          <a:p>
            <a:r>
              <a:rPr lang="en-US" altLang="zh-CN" sz="3200" dirty="0"/>
              <a:t>Breakfast is an important meal but what people eat for breakfast is highly individual. People tend to eat different things for breakfast, depending on where they come from and what eating habits they have. </a:t>
            </a:r>
            <a:endParaRPr lang="zh-CN" altLang="en-US" sz="3200" b="1" dirty="0">
              <a:latin typeface="Cambria Math" panose="020405030504060302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176" y="87559"/>
            <a:ext cx="1731963"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8918" y="310907"/>
            <a:ext cx="1036637"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385657"/>
            <a:ext cx="7864475"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635896" y="454467"/>
            <a:ext cx="4119827" cy="646331"/>
          </a:xfrm>
          <a:prstGeom prst="rect">
            <a:avLst/>
          </a:prstGeom>
          <a:solidFill>
            <a:schemeClr val="accent4"/>
          </a:solidFill>
        </p:spPr>
        <p:txBody>
          <a:bodyPr wrap="square" rtlCol="0">
            <a:spAutoFit/>
          </a:bodyPr>
          <a:lstStyle/>
          <a:p>
            <a:r>
              <a:rPr lang="en-US" altLang="zh-CN" sz="3600" b="1" dirty="0" smtClean="0"/>
              <a:t>Learning to use</a:t>
            </a:r>
            <a:endParaRPr lang="en-US" altLang="zh-CN" sz="3600" b="1" dirty="0"/>
          </a:p>
        </p:txBody>
      </p:sp>
      <p:pic>
        <p:nvPicPr>
          <p:cNvPr id="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5696" y="4098952"/>
            <a:ext cx="3600400" cy="2343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902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290" y="78085"/>
            <a:ext cx="1731963"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1253" y="262473"/>
            <a:ext cx="1036637"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539" y="1405409"/>
            <a:ext cx="7864475"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563888" y="549592"/>
            <a:ext cx="3348372" cy="646331"/>
          </a:xfrm>
          <a:prstGeom prst="rect">
            <a:avLst/>
          </a:prstGeom>
          <a:solidFill>
            <a:schemeClr val="accent4"/>
          </a:solidFill>
        </p:spPr>
        <p:txBody>
          <a:bodyPr wrap="square" rtlCol="0">
            <a:spAutoFit/>
          </a:bodyPr>
          <a:lstStyle/>
          <a:p>
            <a:r>
              <a:rPr lang="en-US" altLang="zh-CN" sz="3600" b="1" dirty="0"/>
              <a:t>Filling blanks </a:t>
            </a:r>
            <a:endParaRPr lang="zh-CN" altLang="en-US" sz="3600" b="1" dirty="0"/>
          </a:p>
        </p:txBody>
      </p:sp>
      <p:pic>
        <p:nvPicPr>
          <p:cNvPr id="1025" name="Picture 1" descr="C:\Users\User\AppData\Roaming\Tencent\Users\503182750\QQ\WinTemp\RichOle\](U`L0VQ3HQ@ZC$017UF6~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290" y="1564159"/>
            <a:ext cx="8463190" cy="4889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955447"/>
      </p:ext>
    </p:extLst>
  </p:cSld>
  <p:clrMapOvr>
    <a:masterClrMapping/>
  </p:clrMapOvr>
  <p:timing>
    <p:tnLst>
      <p:par>
        <p:cTn id="1" dur="indefinite" restart="never" nodeType="tmRoot"/>
      </p:par>
    </p:tnLst>
  </p:timing>
</p:sld>
</file>

<file path=ppt/theme/theme1.xml><?xml version="1.0" encoding="utf-8"?>
<a:theme xmlns:a="http://schemas.openxmlformats.org/drawingml/2006/main" name="默认设计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lumMod val="60000"/>
            <a:lumOff val="40000"/>
          </a:schemeClr>
        </a:solidFill>
        <a:ln>
          <a:noFill/>
        </a:ln>
      </a:spPr>
      <a:bodyPr anchor="ctr"/>
      <a:lstStyle>
        <a:defPPr algn="ctr" eaLnBrk="1" hangingPunct="1">
          <a:lnSpc>
            <a:spcPct val="100000"/>
          </a:lnSpc>
          <a:spcBef>
            <a:spcPct val="0"/>
          </a:spcBef>
          <a:buFont typeface="Arial" panose="020B0604020202020204" pitchFamily="34" charset="0"/>
          <a:buNone/>
          <a:defRPr sz="1800">
            <a:solidFill>
              <a:srgbClr val="FFFFFF"/>
            </a:solidFill>
            <a:latin typeface="宋体" panose="02010600030101010101" pitchFamily="2" charset="-122"/>
            <a:sym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433</TotalTime>
  <Words>700</Words>
  <Application>Microsoft Office PowerPoint</Application>
  <PresentationFormat>全屏显示(4:3)</PresentationFormat>
  <Paragraphs>131</Paragraphs>
  <Slides>16</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16</vt:i4>
      </vt:variant>
    </vt:vector>
  </HeadingPairs>
  <TitlesOfParts>
    <vt:vector size="25" baseType="lpstr">
      <vt:lpstr>Arial</vt:lpstr>
      <vt:lpstr>宋体</vt:lpstr>
      <vt:lpstr>Times New Roman</vt:lpstr>
      <vt:lpstr>Cambria Math</vt:lpstr>
      <vt:lpstr>Cambria</vt:lpstr>
      <vt:lpstr>华文楷体</vt:lpstr>
      <vt:lpstr>Comic Sans MS</vt:lpstr>
      <vt:lpstr>汉仪书宋一简</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User</dc:creator>
  <cp:lastModifiedBy>Chen Yifan</cp:lastModifiedBy>
  <cp:revision>585</cp:revision>
  <dcterms:created xsi:type="dcterms:W3CDTF">2014-10-10T12:32:00Z</dcterms:created>
  <dcterms:modified xsi:type="dcterms:W3CDTF">2021-05-06T03:24:19Z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