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3" r:id="rId4"/>
    <p:sldId id="274" r:id="rId5"/>
    <p:sldId id="275" r:id="rId6"/>
    <p:sldId id="283" r:id="rId7"/>
    <p:sldId id="284" r:id="rId8"/>
    <p:sldId id="285" r:id="rId9"/>
    <p:sldId id="287" r:id="rId10"/>
    <p:sldId id="297" r:id="rId11"/>
    <p:sldId id="286" r:id="rId12"/>
    <p:sldId id="298" r:id="rId13"/>
    <p:sldId id="299" r:id="rId14"/>
    <p:sldId id="303" r:id="rId15"/>
  </p:sldIdLst>
  <p:sldSz cx="12192000" cy="68580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6DA6D"/>
    <a:srgbClr val="F0A24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/>
    <p:restoredTop sz="94660"/>
  </p:normalViewPr>
  <p:slideViewPr>
    <p:cSldViewPr snapToGrid="0" showGuides="1">
      <p:cViewPr varScale="1">
        <p:scale>
          <a:sx n="92" d="100"/>
          <a:sy n="92" d="100"/>
        </p:scale>
        <p:origin x="44" y="264"/>
      </p:cViewPr>
      <p:guideLst>
        <p:guide orient="horz" pos="2173"/>
        <p:guide orient="horz" pos="323"/>
        <p:guide orient="horz" pos="4277"/>
        <p:guide pos="3755"/>
        <p:guide pos="12"/>
        <p:guide pos="74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35C734-07F4-4015-B915-BE0D68CEB51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D119154-5485-447A-A5EF-22466CAE594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35C734-07F4-4015-B915-BE0D68CEB51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D119154-5485-447A-A5EF-22466CAE594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35C734-07F4-4015-B915-BE0D68CEB51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D119154-5485-447A-A5EF-22466CAE594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35C734-07F4-4015-B915-BE0D68CEB51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D119154-5485-447A-A5EF-22466CAE594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35C734-07F4-4015-B915-BE0D68CEB51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D119154-5485-447A-A5EF-22466CAE594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35C734-07F4-4015-B915-BE0D68CEB51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D119154-5485-447A-A5EF-22466CAE594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35C734-07F4-4015-B915-BE0D68CEB51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D119154-5485-447A-A5EF-22466CAE594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35C734-07F4-4015-B915-BE0D68CEB51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D119154-5485-447A-A5EF-22466CAE594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35C734-07F4-4015-B915-BE0D68CEB51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D119154-5485-447A-A5EF-22466CAE594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35C734-07F4-4015-B915-BE0D68CEB51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D119154-5485-447A-A5EF-22466CAE594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35C734-07F4-4015-B915-BE0D68CEB51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D119154-5485-447A-A5EF-22466CAE594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35C734-07F4-4015-B915-BE0D68CEB51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D119154-5485-447A-A5EF-22466CAE594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1" name="图片 7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4613" y="90488"/>
            <a:ext cx="12022137" cy="66452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45" y="5715"/>
            <a:ext cx="12183110" cy="68465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19"/>
          <p:cNvSpPr/>
          <p:nvPr/>
        </p:nvSpPr>
        <p:spPr>
          <a:xfrm>
            <a:off x="1131888" y="301466"/>
            <a:ext cx="8872537" cy="119888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第一单元　走近细胞和组成细胞的分子</a:t>
            </a:r>
            <a:endParaRPr lang="zh-CN" altLang="en-US" sz="40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　走 近 细 胞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2" name="矩形 4"/>
          <p:cNvSpPr/>
          <p:nvPr/>
        </p:nvSpPr>
        <p:spPr>
          <a:xfrm>
            <a:off x="797560" y="1703070"/>
            <a:ext cx="10673715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【课标解读】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概念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 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细胞是生物体结构与生命活动的基本单位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各种细胞具有相似的基本结构，但在形态与功能上有所差异</a:t>
            </a:r>
            <a:endParaRPr lang="zh-CN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67105" y="3942715"/>
            <a:ext cx="10389235" cy="14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hangingPunct="1">
              <a:lnSpc>
                <a:spcPts val="3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(1)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说明有些生物体只有一个细胞，而有的由很多细胞构成， 这些细胞形态和功能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多样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，但都具有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相似的基本结构</a:t>
            </a:r>
            <a:endParaRPr kumimoji="0" lang="zh-CN" altLang="en-US" sz="2400" b="1" i="0" u="none" strike="noStrike" kern="1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hangingPunct="1">
              <a:lnSpc>
                <a:spcPts val="3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kern="1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(2)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描述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原核细胞与真核细胞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的最大区别是原核细胞没有由核膜包被的细胞核</a:t>
            </a:r>
            <a:endParaRPr kumimoji="0" lang="zh-CN" altLang="en-US" sz="2400" b="1" i="0" u="none" strike="noStrike" kern="1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55" name="文本框 8"/>
          <p:cNvSpPr txBox="1"/>
          <p:nvPr/>
        </p:nvSpPr>
        <p:spPr>
          <a:xfrm flipH="1">
            <a:off x="8591550" y="6250305"/>
            <a:ext cx="38798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怀铁一中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届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高三生物备课组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矩形 34"/>
          <p:cNvSpPr/>
          <p:nvPr/>
        </p:nvSpPr>
        <p:spPr>
          <a:xfrm>
            <a:off x="273050" y="50800"/>
            <a:ext cx="20116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二、研析教材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34"/>
          <p:cNvSpPr/>
          <p:nvPr/>
        </p:nvSpPr>
        <p:spPr>
          <a:xfrm>
            <a:off x="506095" y="674370"/>
            <a:ext cx="372364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、细胞的多样性和统一性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17830" y="1532255"/>
            <a:ext cx="11405870" cy="4477385"/>
            <a:chOff x="382" y="2643"/>
            <a:chExt cx="17962" cy="705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>
              <a:lum bright="-30000" contrast="48000"/>
            </a:blip>
            <a:srcRect t="60680"/>
            <a:stretch>
              <a:fillRect/>
            </a:stretch>
          </p:blipFill>
          <p:spPr>
            <a:xfrm>
              <a:off x="8082" y="3265"/>
              <a:ext cx="10262" cy="615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>
              <a:lum bright="-30000" contrast="48000"/>
            </a:blip>
            <a:srcRect b="41450"/>
            <a:stretch>
              <a:fillRect/>
            </a:stretch>
          </p:blipFill>
          <p:spPr>
            <a:xfrm>
              <a:off x="382" y="2666"/>
              <a:ext cx="7865" cy="7028"/>
            </a:xfrm>
            <a:prstGeom prst="rect">
              <a:avLst/>
            </a:prstGeom>
          </p:spPr>
        </p:pic>
        <p:sp>
          <p:nvSpPr>
            <p:cNvPr id="21" name="矩形 34"/>
            <p:cNvSpPr/>
            <p:nvPr/>
          </p:nvSpPr>
          <p:spPr>
            <a:xfrm>
              <a:off x="6695" y="2643"/>
              <a:ext cx="2528" cy="82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巩固提高</a:t>
              </a:r>
              <a:endPara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34"/>
          <p:cNvSpPr/>
          <p:nvPr/>
        </p:nvSpPr>
        <p:spPr>
          <a:xfrm>
            <a:off x="682625" y="6009640"/>
            <a:ext cx="58420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《导与练》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P3    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概念诊断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矩形 34"/>
          <p:cNvSpPr/>
          <p:nvPr/>
        </p:nvSpPr>
        <p:spPr>
          <a:xfrm>
            <a:off x="273050" y="50800"/>
            <a:ext cx="35356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三、重温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真题，经典重组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3050" y="608330"/>
            <a:ext cx="11670030" cy="6059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ts val="358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、判断正误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358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(1)新冠病毒与肺炎链球菌（肺炎双球菌）均可利用自身的核糖体进行蛋白质合成(2020·全国卷Ⅱ，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T1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   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en-US" sz="2400" b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358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(2)与双链DNA病毒相比，新型冠状病毒更容易发生变异(2020·海南卷，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T7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(    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)</a:t>
            </a:r>
            <a:endParaRPr lang="zh-CN" altLang="en-US" sz="2400" b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358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(3)酵母菌的细胞核内含DNA和RNA两类核酸(2016·全国卷I,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1)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(    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)</a:t>
            </a:r>
            <a:endParaRPr lang="zh-CN" altLang="en-US" sz="2400" b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358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(4)蓝细菌细胞的能量来源于其线粒体有氧呼吸过程(2016·全国卷I,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1)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(    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)</a:t>
            </a:r>
            <a:endParaRPr lang="zh-CN" altLang="en-US" sz="2400" b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358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(5)控制细菌性状的基因位于拟核和线粒体的DNA上(2015·全国卷I,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1)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(    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)</a:t>
            </a:r>
            <a:endParaRPr lang="zh-CN" altLang="en-US" sz="2400" b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358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(6)蓝细菌（旧称蓝藻）细胞具有细胞核且DNA分子呈环状(2010·新课标卷，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1)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(    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)</a:t>
            </a:r>
            <a:endParaRPr lang="zh-CN" altLang="en-US" sz="2400" b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358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2、(2021▪湖南卷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1改编)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关于下列微生物的叙述，正确的是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(    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)</a:t>
            </a:r>
            <a:endParaRPr lang="zh-CN" altLang="en-US" sz="2400" b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358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A.蓝细菌细胞内含有叶绿体，能进行光合作用</a:t>
            </a:r>
            <a:endParaRPr lang="zh-CN" altLang="en-US" sz="2400" b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358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B.酵母菌有细胞壁和核糖体，属于单细胞原核生物</a:t>
            </a:r>
            <a:endParaRPr lang="zh-CN" altLang="en-US" sz="2400" b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358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C.破伤风杆菌细胞内不含线粒体，只能进行无氧呼吸</a:t>
            </a:r>
            <a:endParaRPr lang="zh-CN" altLang="en-US" sz="2400" b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358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D.支原体属于原核生物，细胞内含有染色质和核糖体</a:t>
            </a:r>
            <a:endParaRPr lang="zh-CN" altLang="en-US" sz="2400" b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288905" y="2016760"/>
            <a:ext cx="114109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✔</a:t>
            </a:r>
            <a:endParaRPr lang="zh-CN" altLang="en-US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94355" y="1549400"/>
            <a:ext cx="114109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✘</a:t>
            </a:r>
            <a:endParaRPr lang="zh-CN" altLang="en-US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714740" y="2477135"/>
            <a:ext cx="114109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✔</a:t>
            </a:r>
            <a:endParaRPr lang="zh-CN" altLang="en-US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402445" y="2942590"/>
            <a:ext cx="114109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✘</a:t>
            </a:r>
            <a:endParaRPr lang="zh-CN" altLang="en-US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457690" y="3383280"/>
            <a:ext cx="114109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✘</a:t>
            </a:r>
            <a:endParaRPr lang="zh-CN" altLang="en-US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801985" y="3774440"/>
            <a:ext cx="114109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✘</a:t>
            </a:r>
            <a:endParaRPr lang="zh-CN" altLang="en-US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003540" y="4358005"/>
            <a:ext cx="114109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endParaRPr lang="en-US" altLang="zh-CN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矩形 34"/>
          <p:cNvSpPr/>
          <p:nvPr/>
        </p:nvSpPr>
        <p:spPr>
          <a:xfrm>
            <a:off x="273050" y="50800"/>
            <a:ext cx="35356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三、重温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真题，经典重组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3050" y="608330"/>
            <a:ext cx="11730990" cy="6000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3.(2018·海南卷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2)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关于酵母菌和乳酸菌的叙述，错误的是（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)</a:t>
            </a:r>
            <a:endParaRPr lang="zh-CN" altLang="en-US" sz="2400" b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A.酵母菌和乳酸菌都能进行无氧呼吸</a:t>
            </a:r>
            <a:endParaRPr sz="2400" b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B.酵母菌有线粒体，而乳酸菌无线粒体</a:t>
            </a:r>
            <a:endParaRPr sz="2400" b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C.酵母菌具有细胞核，而乳酸菌具有拟核</a:t>
            </a:r>
            <a:endParaRPr sz="2400" b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D.溶菌酶能破坏酵母菌和乳酸菌的细胞壁</a:t>
            </a:r>
            <a:endParaRPr sz="2400" b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4.(2020·全国卷Ⅱ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1)</a:t>
            </a:r>
            <a:r>
              <a:rPr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新冠病毒(SARS-CoV-2)和肺炎链球菌均可引发肺炎，但二者的结构不同，新冠病毒是一种含有单链RNA的病毒。下列相关叙述正确的是(</a:t>
            </a:r>
            <a:r>
              <a:rPr 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sz="2400" b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A新冠病毒进入宿主细胞的跨膜运输方式属于被动运输</a:t>
            </a:r>
            <a:endParaRPr sz="2400" b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B.新冠病毒与肺炎链球菌均可利用自身的核糖体进行蛋白质合成</a:t>
            </a:r>
            <a:endParaRPr sz="2400" b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C.新冠病毒与肺炎链球菌二者遗传物质所含有的核苷酸是相同的</a:t>
            </a:r>
            <a:endParaRPr sz="2400" b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</a:t>
            </a:r>
            <a:r>
              <a:rPr 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新冠病毒或肺炎链球菌的某些蛋白质可作为抗原引起机体免疫反应</a:t>
            </a:r>
            <a:endParaRPr sz="2400" b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5.(2020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·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北京卷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2)</a:t>
            </a:r>
            <a:r>
              <a:rPr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下列对醋酸杆菌与动物肝脏细胞的结构与代谢过程的比较，</a:t>
            </a:r>
            <a:r>
              <a:rPr 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错误</a:t>
            </a:r>
            <a:r>
              <a:rPr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的是</a:t>
            </a:r>
            <a:endParaRPr sz="2400" b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A.两者的细胞膜结构均符合流动镶嵌模型</a:t>
            </a:r>
            <a:endParaRPr sz="2400" b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B.两者的遗传物质均储存在细胞核中</a:t>
            </a:r>
            <a:endParaRPr sz="2400" b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均可以进行有氧呼吸，但进行有氧呼吸的场所不完全相同</a:t>
            </a:r>
            <a:endParaRPr sz="2400" b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D.均依赖氧化分解有机物合成ATP,为代谢过程供能</a:t>
            </a:r>
            <a:endParaRPr sz="2400" b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924165" y="572135"/>
            <a:ext cx="136779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</a:t>
            </a:r>
            <a:endParaRPr lang="en-US" altLang="zh-CN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553575" y="2750820"/>
            <a:ext cx="114109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</a:t>
            </a:r>
            <a:endParaRPr lang="en-US" altLang="zh-CN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122025" y="4925060"/>
            <a:ext cx="114109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endParaRPr lang="en-US" altLang="zh-CN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5735320" y="3492500"/>
            <a:ext cx="2084705" cy="8299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细胞是生命活动的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基本单位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960745" y="1729105"/>
            <a:ext cx="14033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细胞学说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52085" y="5729605"/>
            <a:ext cx="31984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生命系统的结构层次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000" y="3521710"/>
            <a:ext cx="178181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显微镜观察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8095" y="4322445"/>
            <a:ext cx="9683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病毒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42745" y="3014345"/>
            <a:ext cx="20300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细胞的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统一性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多样性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右大括号 6"/>
          <p:cNvSpPr/>
          <p:nvPr/>
        </p:nvSpPr>
        <p:spPr>
          <a:xfrm>
            <a:off x="3506470" y="3451225"/>
            <a:ext cx="166370" cy="1313180"/>
          </a:xfrm>
          <a:prstGeom prst="rightBrac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左大括号 7"/>
          <p:cNvSpPr/>
          <p:nvPr/>
        </p:nvSpPr>
        <p:spPr>
          <a:xfrm>
            <a:off x="7574915" y="1236345"/>
            <a:ext cx="226695" cy="1416050"/>
          </a:xfrm>
          <a:prstGeom prst="leftBrace">
            <a:avLst/>
          </a:prstGeom>
          <a:ln w="476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 flipH="1">
            <a:off x="3987165" y="4131310"/>
            <a:ext cx="1720215" cy="0"/>
          </a:xfrm>
          <a:prstGeom prst="straightConnector1">
            <a:avLst/>
          </a:prstGeom>
          <a:ln w="857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>
            <a:off x="6664960" y="2287905"/>
            <a:ext cx="5080" cy="1204595"/>
          </a:xfrm>
          <a:prstGeom prst="straightConnector1">
            <a:avLst/>
          </a:prstGeom>
          <a:ln w="857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>
            <a:off x="6659880" y="4469765"/>
            <a:ext cx="5080" cy="1204595"/>
          </a:xfrm>
          <a:prstGeom prst="straightConnector1">
            <a:avLst/>
          </a:prstGeom>
          <a:ln w="857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7893685" y="1254760"/>
            <a:ext cx="14033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建立过程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856855" y="2129790"/>
            <a:ext cx="14033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主要内容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470400" y="1503045"/>
            <a:ext cx="9683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意义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5" name="矩形 34"/>
          <p:cNvSpPr/>
          <p:nvPr/>
        </p:nvSpPr>
        <p:spPr>
          <a:xfrm>
            <a:off x="273050" y="50800"/>
            <a:ext cx="20116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四、课堂小结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668270" y="1963420"/>
            <a:ext cx="3418205" cy="1487170"/>
            <a:chOff x="4202" y="3092"/>
            <a:chExt cx="5383" cy="2342"/>
          </a:xfrm>
        </p:grpSpPr>
        <p:cxnSp>
          <p:nvCxnSpPr>
            <p:cNvPr id="17" name="肘形连接符 16"/>
            <p:cNvCxnSpPr/>
            <p:nvPr/>
          </p:nvCxnSpPr>
          <p:spPr>
            <a:xfrm flipV="1">
              <a:off x="5715" y="3092"/>
              <a:ext cx="3870" cy="2084"/>
            </a:xfrm>
            <a:prstGeom prst="bentConnector3">
              <a:avLst>
                <a:gd name="adj1" fmla="val 14625"/>
              </a:avLst>
            </a:prstGeom>
            <a:ln w="47625" cmpd="sng"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/>
          </p:nvSpPr>
          <p:spPr>
            <a:xfrm>
              <a:off x="4202" y="4710"/>
              <a:ext cx="1553" cy="725"/>
            </a:xfrm>
            <a:prstGeom prst="rect">
              <a:avLst/>
            </a:prstGeom>
            <a:noFill/>
            <a:ln w="28575" cap="flat" cmpd="sng">
              <a:solidFill>
                <a:srgbClr val="3366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</a:t>
              </a:r>
              <a:endPara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5735320" y="3492500"/>
            <a:ext cx="2084705" cy="8299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细胞是生命活动的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基本单位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960745" y="1729105"/>
            <a:ext cx="14033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细胞学说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52085" y="5729605"/>
            <a:ext cx="31984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生命系统的结构层次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000" y="3521710"/>
            <a:ext cx="178181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显微镜观察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8095" y="4322445"/>
            <a:ext cx="9683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病毒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42745" y="3014345"/>
            <a:ext cx="20300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细胞的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统一性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多样性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右大括号 6"/>
          <p:cNvSpPr/>
          <p:nvPr/>
        </p:nvSpPr>
        <p:spPr>
          <a:xfrm>
            <a:off x="3506470" y="3451225"/>
            <a:ext cx="166370" cy="1313180"/>
          </a:xfrm>
          <a:prstGeom prst="rightBrac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左大括号 7"/>
          <p:cNvSpPr/>
          <p:nvPr/>
        </p:nvSpPr>
        <p:spPr>
          <a:xfrm>
            <a:off x="7574915" y="1236345"/>
            <a:ext cx="226695" cy="1416050"/>
          </a:xfrm>
          <a:prstGeom prst="leftBrace">
            <a:avLst/>
          </a:prstGeom>
          <a:ln w="476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 flipH="1">
            <a:off x="3987165" y="4131310"/>
            <a:ext cx="1720215" cy="0"/>
          </a:xfrm>
          <a:prstGeom prst="straightConnector1">
            <a:avLst/>
          </a:prstGeom>
          <a:ln w="857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>
            <a:off x="6664960" y="2287905"/>
            <a:ext cx="5080" cy="1204595"/>
          </a:xfrm>
          <a:prstGeom prst="straightConnector1">
            <a:avLst/>
          </a:prstGeom>
          <a:ln w="857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>
            <a:off x="6659880" y="4469765"/>
            <a:ext cx="5080" cy="1204595"/>
          </a:xfrm>
          <a:prstGeom prst="straightConnector1">
            <a:avLst/>
          </a:prstGeom>
          <a:ln w="857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7893685" y="1254760"/>
            <a:ext cx="14033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建立过程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820025" y="1827530"/>
            <a:ext cx="14033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主要内容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037195" y="2395220"/>
            <a:ext cx="9683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意义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5" name="矩形 34"/>
          <p:cNvSpPr/>
          <p:nvPr/>
        </p:nvSpPr>
        <p:spPr>
          <a:xfrm>
            <a:off x="273050" y="50800"/>
            <a:ext cx="2646363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一、构建知识体系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5" name="矩形 34"/>
          <p:cNvSpPr/>
          <p:nvPr/>
        </p:nvSpPr>
        <p:spPr>
          <a:xfrm>
            <a:off x="273050" y="50800"/>
            <a:ext cx="20116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二、研析教材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36955" y="1550035"/>
            <a:ext cx="7976235" cy="4175760"/>
            <a:chOff x="7157" y="3124"/>
            <a:chExt cx="9350" cy="532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rcRect l="32537" t="9112" b="46404"/>
            <a:stretch>
              <a:fillRect/>
            </a:stretch>
          </p:blipFill>
          <p:spPr>
            <a:xfrm>
              <a:off x="7187" y="3124"/>
              <a:ext cx="9320" cy="4794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rcRect t="93913" r="32436" b="1141"/>
            <a:stretch>
              <a:fillRect/>
            </a:stretch>
          </p:blipFill>
          <p:spPr>
            <a:xfrm>
              <a:off x="7157" y="7918"/>
              <a:ext cx="9334" cy="533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30480" y="2209800"/>
            <a:ext cx="12414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建立者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03530" y="3627120"/>
            <a:ext cx="8642985" cy="2153920"/>
            <a:chOff x="1628" y="5712"/>
            <a:chExt cx="13611" cy="3392"/>
          </a:xfrm>
        </p:grpSpPr>
        <p:sp>
          <p:nvSpPr>
            <p:cNvPr id="10" name="矩形 9"/>
            <p:cNvSpPr/>
            <p:nvPr/>
          </p:nvSpPr>
          <p:spPr>
            <a:xfrm>
              <a:off x="2917" y="5712"/>
              <a:ext cx="12323" cy="339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628" y="7046"/>
              <a:ext cx="1525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</a:t>
              </a:r>
              <a:endPara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484245" y="358140"/>
            <a:ext cx="6219190" cy="1550035"/>
            <a:chOff x="6667" y="621"/>
            <a:chExt cx="9436" cy="2441"/>
          </a:xfrm>
        </p:grpSpPr>
        <p:sp>
          <p:nvSpPr>
            <p:cNvPr id="18" name="上弧形箭头 17"/>
            <p:cNvSpPr/>
            <p:nvPr/>
          </p:nvSpPr>
          <p:spPr>
            <a:xfrm>
              <a:off x="7977" y="621"/>
              <a:ext cx="8127" cy="1906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667" y="2556"/>
              <a:ext cx="1757" cy="50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0" name="虚尾箭头 29"/>
          <p:cNvSpPr/>
          <p:nvPr/>
        </p:nvSpPr>
        <p:spPr>
          <a:xfrm rot="10800000" flipV="1">
            <a:off x="6543675" y="5292090"/>
            <a:ext cx="4445000" cy="697865"/>
          </a:xfrm>
          <a:prstGeom prst="striped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所有的细胞都来源于先前存在细胞（魏尔肖）</a:t>
            </a:r>
            <a:endParaRPr lang="zh-CN" altLang="en-US" sz="20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9201785" y="464820"/>
            <a:ext cx="2293620" cy="4892675"/>
            <a:chOff x="15641" y="732"/>
            <a:chExt cx="3612" cy="7705"/>
          </a:xfrm>
        </p:grpSpPr>
        <p:sp>
          <p:nvSpPr>
            <p:cNvPr id="15" name="文本框 14"/>
            <p:cNvSpPr txBox="1"/>
            <p:nvPr/>
          </p:nvSpPr>
          <p:spPr>
            <a:xfrm>
              <a:off x="15641" y="732"/>
              <a:ext cx="3612" cy="770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从器官到组织</a:t>
              </a:r>
              <a:endPara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显微观察资料的积累</a:t>
              </a:r>
              <a:endPara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科学观察和归纳概括的结合</a:t>
              </a:r>
              <a:endPara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在修正中前进</a:t>
              </a:r>
              <a:endPara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1" name="直接箭头连接符 20"/>
            <p:cNvCxnSpPr/>
            <p:nvPr/>
          </p:nvCxnSpPr>
          <p:spPr>
            <a:xfrm flipH="1">
              <a:off x="17443" y="2032"/>
              <a:ext cx="6" cy="113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 flipH="1">
              <a:off x="17445" y="4444"/>
              <a:ext cx="4" cy="85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 flipH="1">
              <a:off x="17416" y="6771"/>
              <a:ext cx="4" cy="85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4175125" y="2378710"/>
            <a:ext cx="3632835" cy="431800"/>
            <a:chOff x="7725" y="3746"/>
            <a:chExt cx="5721" cy="680"/>
          </a:xfrm>
        </p:grpSpPr>
        <p:cxnSp>
          <p:nvCxnSpPr>
            <p:cNvPr id="2" name="直接连接符 1"/>
            <p:cNvCxnSpPr/>
            <p:nvPr/>
          </p:nvCxnSpPr>
          <p:spPr>
            <a:xfrm>
              <a:off x="11816" y="3746"/>
              <a:ext cx="1630" cy="24"/>
            </a:xfrm>
            <a:prstGeom prst="line">
              <a:avLst/>
            </a:prstGeom>
            <a:ln w="44450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>
              <a:off x="7725" y="4402"/>
              <a:ext cx="1630" cy="24"/>
            </a:xfrm>
            <a:prstGeom prst="line">
              <a:avLst/>
            </a:prstGeom>
            <a:ln w="44450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文本框 22"/>
          <p:cNvSpPr txBox="1"/>
          <p:nvPr/>
        </p:nvSpPr>
        <p:spPr>
          <a:xfrm>
            <a:off x="8983980" y="2670175"/>
            <a:ext cx="282575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细胞命名、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自制显微镜、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观察动植物微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细结构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0429875" y="1290320"/>
            <a:ext cx="18059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比利时维萨里、法国比夏</a:t>
            </a:r>
            <a:endParaRPr lang="zh-CN" altLang="en-US" sz="1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0346055" y="4234815"/>
            <a:ext cx="18059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归纳法、</a:t>
            </a:r>
            <a:endParaRPr lang="zh-CN" altLang="en-US" sz="1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动植物的统一性</a:t>
            </a:r>
            <a:endParaRPr lang="zh-CN" altLang="en-US" sz="1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544435" y="6100445"/>
            <a:ext cx="28854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暗示细胞的进化史？</a:t>
            </a:r>
            <a:endParaRPr lang="zh-CN" altLang="en-US" sz="2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34"/>
          <p:cNvSpPr/>
          <p:nvPr/>
        </p:nvSpPr>
        <p:spPr>
          <a:xfrm>
            <a:off x="536575" y="732790"/>
            <a:ext cx="189484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、细胞学说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ldLvl="0" animBg="1"/>
      <p:bldP spid="23" grpId="0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lum bright="-18000" contrast="30000"/>
          </a:blip>
          <a:stretch>
            <a:fillRect/>
          </a:stretch>
        </p:blipFill>
        <p:spPr>
          <a:xfrm>
            <a:off x="4008755" y="513080"/>
            <a:ext cx="7743825" cy="6105525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11125" y="3019425"/>
            <a:ext cx="4354195" cy="1618615"/>
            <a:chOff x="290" y="4755"/>
            <a:chExt cx="6857" cy="254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lum bright="-18000" contrast="42000"/>
            </a:blip>
            <a:srcRect t="93913" r="32436" b="1141"/>
            <a:stretch>
              <a:fillRect/>
            </a:stretch>
          </p:blipFill>
          <p:spPr>
            <a:xfrm>
              <a:off x="290" y="6696"/>
              <a:ext cx="6848" cy="609"/>
            </a:xfrm>
            <a:prstGeom prst="flowChartProcess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lum bright="-24000" contrast="42000"/>
            </a:blip>
            <a:srcRect l="32537" t="32732" b="46404"/>
            <a:stretch>
              <a:fillRect/>
            </a:stretch>
          </p:blipFill>
          <p:spPr>
            <a:xfrm>
              <a:off x="311" y="4755"/>
              <a:ext cx="6837" cy="2061"/>
            </a:xfrm>
            <a:prstGeom prst="flowChartProcess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6468110" y="292735"/>
            <a:ext cx="9683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意义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箭头连接符 5"/>
          <p:cNvCxnSpPr/>
          <p:nvPr/>
        </p:nvCxnSpPr>
        <p:spPr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553450" y="1830705"/>
            <a:ext cx="2907030" cy="15240"/>
          </a:xfrm>
          <a:prstGeom prst="line">
            <a:avLst/>
          </a:prstGeom>
          <a:ln w="4445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8300085" y="3282315"/>
            <a:ext cx="2907030" cy="15240"/>
          </a:xfrm>
          <a:prstGeom prst="line">
            <a:avLst/>
          </a:prstGeom>
          <a:ln w="4445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924675" y="4737735"/>
            <a:ext cx="4074795" cy="10795"/>
          </a:xfrm>
          <a:prstGeom prst="line">
            <a:avLst/>
          </a:prstGeom>
          <a:ln w="4445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8092440" y="4418330"/>
            <a:ext cx="3383280" cy="29845"/>
          </a:xfrm>
          <a:prstGeom prst="line">
            <a:avLst/>
          </a:prstGeom>
          <a:ln w="4445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8553450" y="953135"/>
            <a:ext cx="2907030" cy="15240"/>
          </a:xfrm>
          <a:prstGeom prst="line">
            <a:avLst/>
          </a:prstGeom>
          <a:ln w="4445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6807835" y="1252220"/>
            <a:ext cx="1167130" cy="8890"/>
          </a:xfrm>
          <a:prstGeom prst="line">
            <a:avLst/>
          </a:prstGeom>
          <a:ln w="4445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V="1">
            <a:off x="3332480" y="1830705"/>
            <a:ext cx="4977130" cy="1339215"/>
          </a:xfrm>
          <a:prstGeom prst="straightConnector1">
            <a:avLst/>
          </a:prstGeom>
          <a:ln w="57150">
            <a:solidFill>
              <a:srgbClr val="0000FF"/>
            </a:solidFill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3332480" y="3337560"/>
            <a:ext cx="4886325" cy="456565"/>
          </a:xfrm>
          <a:prstGeom prst="straightConnector1">
            <a:avLst/>
          </a:prstGeom>
          <a:ln w="57150">
            <a:solidFill>
              <a:srgbClr val="0000FF"/>
            </a:solidFill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V="1">
            <a:off x="2921635" y="4433570"/>
            <a:ext cx="4109720" cy="60325"/>
          </a:xfrm>
          <a:prstGeom prst="straightConnector1">
            <a:avLst/>
          </a:prstGeom>
          <a:ln w="57150">
            <a:solidFill>
              <a:srgbClr val="0000FF"/>
            </a:solidFill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96850" y="2987040"/>
            <a:ext cx="4124960" cy="165925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2288540" y="4448810"/>
            <a:ext cx="4179570" cy="2127885"/>
            <a:chOff x="3604" y="7006"/>
            <a:chExt cx="6582" cy="3351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>
              <a:lum bright="-30000" contrast="48000"/>
            </a:blip>
            <a:stretch>
              <a:fillRect/>
            </a:stretch>
          </p:blipFill>
          <p:spPr>
            <a:xfrm>
              <a:off x="3604" y="7935"/>
              <a:ext cx="6582" cy="2422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sp>
          <p:nvSpPr>
            <p:cNvPr id="25" name="虚尾箭头 24"/>
            <p:cNvSpPr/>
            <p:nvPr/>
          </p:nvSpPr>
          <p:spPr>
            <a:xfrm rot="5400000">
              <a:off x="6673" y="7365"/>
              <a:ext cx="1166" cy="448"/>
            </a:xfrm>
            <a:prstGeom prst="stripedRightArrow">
              <a:avLst>
                <a:gd name="adj1" fmla="val 50000"/>
                <a:gd name="adj2" fmla="val 848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7" name="矩形 34"/>
          <p:cNvSpPr/>
          <p:nvPr/>
        </p:nvSpPr>
        <p:spPr>
          <a:xfrm>
            <a:off x="536575" y="732790"/>
            <a:ext cx="189484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、细胞学说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5" name="矩形 34"/>
          <p:cNvSpPr/>
          <p:nvPr/>
        </p:nvSpPr>
        <p:spPr>
          <a:xfrm>
            <a:off x="273050" y="50800"/>
            <a:ext cx="20116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二、研析教材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组合 4"/>
          <p:cNvGrpSpPr/>
          <p:nvPr/>
        </p:nvGrpSpPr>
        <p:grpSpPr>
          <a:xfrm>
            <a:off x="0" y="1247140"/>
            <a:ext cx="10050145" cy="5452110"/>
            <a:chOff x="0" y="-264"/>
            <a:chExt cx="17361" cy="1081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>
              <a:lum bright="-18000" contrast="42000"/>
            </a:blip>
            <a:stretch>
              <a:fillRect/>
            </a:stretch>
          </p:blipFill>
          <p:spPr>
            <a:xfrm>
              <a:off x="0" y="2702"/>
              <a:ext cx="9023" cy="7848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lum bright="-18000" contrast="42000"/>
            </a:blip>
            <a:stretch>
              <a:fillRect/>
            </a:stretch>
          </p:blipFill>
          <p:spPr>
            <a:xfrm>
              <a:off x="8207" y="-264"/>
              <a:ext cx="9154" cy="8425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lum bright="-18000" contrast="36000"/>
          </a:blip>
          <a:srcRect t="3889"/>
          <a:stretch>
            <a:fillRect/>
          </a:stretch>
        </p:blipFill>
        <p:spPr>
          <a:xfrm>
            <a:off x="29210" y="33655"/>
            <a:ext cx="7053580" cy="263652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8284210" y="4852035"/>
            <a:ext cx="3799840" cy="2005330"/>
            <a:chOff x="13046" y="7641"/>
            <a:chExt cx="5984" cy="3158"/>
          </a:xfrm>
        </p:grpSpPr>
        <p:pic>
          <p:nvPicPr>
            <p:cNvPr id="3" name="图片 2" descr="QQ截图20220430202531"/>
            <p:cNvPicPr>
              <a:picLocks noChangeAspect="1"/>
            </p:cNvPicPr>
            <p:nvPr/>
          </p:nvPicPr>
          <p:blipFill>
            <a:blip r:embed="rId4">
              <a:lum bright="-18000" contrast="36000"/>
            </a:blip>
            <a:srcRect l="1525" r="3430"/>
            <a:stretch>
              <a:fillRect/>
            </a:stretch>
          </p:blipFill>
          <p:spPr>
            <a:xfrm>
              <a:off x="13046" y="7641"/>
              <a:ext cx="5985" cy="3159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7594" y="7641"/>
              <a:ext cx="141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en-US" altLang="zh-CN" sz="32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P8</a:t>
              </a:r>
              <a:endParaRPr lang="en-US" altLang="zh-CN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 rot="20580000">
            <a:off x="146050" y="4224655"/>
            <a:ext cx="4587240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l"/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细胞、组织、器官、</a:t>
            </a:r>
            <a:r>
              <a:rPr lang="zh-CN" altLang="en-US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系统、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个体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 rot="420000">
            <a:off x="4995545" y="3697605"/>
            <a:ext cx="4747260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l"/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种群、群落、生态系统、生物圈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2952115" y="332105"/>
            <a:ext cx="1084580" cy="3975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623310" y="5712460"/>
            <a:ext cx="31984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生命系统的结构层次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34"/>
          <p:cNvSpPr/>
          <p:nvPr/>
        </p:nvSpPr>
        <p:spPr>
          <a:xfrm>
            <a:off x="8166735" y="584200"/>
            <a:ext cx="39852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、细胞是基本的生命系统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5" name="矩形 34"/>
          <p:cNvSpPr/>
          <p:nvPr/>
        </p:nvSpPr>
        <p:spPr>
          <a:xfrm>
            <a:off x="29210" y="-17145"/>
            <a:ext cx="2011680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二、研析教材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184900" y="146050"/>
            <a:ext cx="8978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altLang="zh-CN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P5</a:t>
            </a:r>
            <a:endParaRPr lang="en-US" altLang="zh-CN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bldLvl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34"/>
          <p:cNvSpPr/>
          <p:nvPr/>
        </p:nvSpPr>
        <p:spPr>
          <a:xfrm>
            <a:off x="273050" y="50800"/>
            <a:ext cx="20116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二、研析教材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34"/>
          <p:cNvSpPr/>
          <p:nvPr/>
        </p:nvSpPr>
        <p:spPr>
          <a:xfrm>
            <a:off x="536575" y="732790"/>
            <a:ext cx="372364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、细胞是基本的生命系统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35280" y="417830"/>
            <a:ext cx="10935970" cy="5535930"/>
            <a:chOff x="528" y="658"/>
            <a:chExt cx="17222" cy="871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lum bright="-24000" contrast="42000"/>
            </a:blip>
            <a:stretch>
              <a:fillRect/>
            </a:stretch>
          </p:blipFill>
          <p:spPr>
            <a:xfrm>
              <a:off x="8810" y="658"/>
              <a:ext cx="8941" cy="8719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lum bright="-36000" contrast="54000"/>
            </a:blip>
            <a:srcRect r="1416"/>
            <a:stretch>
              <a:fillRect/>
            </a:stretch>
          </p:blipFill>
          <p:spPr>
            <a:xfrm>
              <a:off x="528" y="2403"/>
              <a:ext cx="8353" cy="5029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8176" y="2830"/>
              <a:ext cx="359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练习与应用</a:t>
              </a:r>
              <a:endPara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34"/>
          <p:cNvSpPr/>
          <p:nvPr/>
        </p:nvSpPr>
        <p:spPr>
          <a:xfrm>
            <a:off x="273050" y="5954395"/>
            <a:ext cx="53670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完成《导与练》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P2    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概念诊断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lum bright="-24000" contrast="42000"/>
          </a:blip>
          <a:stretch>
            <a:fillRect/>
          </a:stretch>
        </p:blipFill>
        <p:spPr>
          <a:xfrm>
            <a:off x="55880" y="737870"/>
            <a:ext cx="7120255" cy="46424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lum contrast="30000"/>
          </a:blip>
          <a:srcRect b="25853"/>
          <a:stretch>
            <a:fillRect/>
          </a:stretch>
        </p:blipFill>
        <p:spPr>
          <a:xfrm>
            <a:off x="3689350" y="2797810"/>
            <a:ext cx="8272780" cy="235331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160135" y="5289550"/>
            <a:ext cx="5801360" cy="1442085"/>
            <a:chOff x="9632" y="4276"/>
            <a:chExt cx="9136" cy="227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lum bright="-24000" contrast="42000"/>
            </a:blip>
            <a:srcRect t="932" b="55420"/>
            <a:stretch>
              <a:fillRect/>
            </a:stretch>
          </p:blipFill>
          <p:spPr>
            <a:xfrm>
              <a:off x="9632" y="4276"/>
              <a:ext cx="4689" cy="224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>
              <a:lum bright="-24000" contrast="42000"/>
            </a:blip>
            <a:srcRect t="46096" b="12568"/>
            <a:stretch>
              <a:fillRect/>
            </a:stretch>
          </p:blipFill>
          <p:spPr>
            <a:xfrm>
              <a:off x="14080" y="4419"/>
              <a:ext cx="4689" cy="2128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5285740" y="341630"/>
            <a:ext cx="6784340" cy="1722120"/>
            <a:chOff x="8324" y="538"/>
            <a:chExt cx="10684" cy="271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>
              <a:lum bright="-6000" contrast="30000"/>
            </a:blip>
            <a:stretch>
              <a:fillRect/>
            </a:stretch>
          </p:blipFill>
          <p:spPr>
            <a:xfrm>
              <a:off x="8324" y="538"/>
              <a:ext cx="10684" cy="2712"/>
            </a:xfrm>
            <a:prstGeom prst="rect">
              <a:avLst/>
            </a:prstGeom>
          </p:spPr>
        </p:pic>
        <p:cxnSp>
          <p:nvCxnSpPr>
            <p:cNvPr id="13" name="直接连接符 12"/>
            <p:cNvCxnSpPr/>
            <p:nvPr/>
          </p:nvCxnSpPr>
          <p:spPr>
            <a:xfrm flipV="1">
              <a:off x="9851" y="3122"/>
              <a:ext cx="3044" cy="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15532" y="3100"/>
              <a:ext cx="3044" cy="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圆角矩形 15"/>
          <p:cNvSpPr/>
          <p:nvPr/>
        </p:nvSpPr>
        <p:spPr>
          <a:xfrm>
            <a:off x="2395220" y="1830705"/>
            <a:ext cx="2435225" cy="31940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959485" y="5029835"/>
            <a:ext cx="4907915" cy="1568450"/>
            <a:chOff x="1511" y="7921"/>
            <a:chExt cx="7729" cy="2470"/>
          </a:xfrm>
        </p:grpSpPr>
        <p:sp>
          <p:nvSpPr>
            <p:cNvPr id="2" name="文本框 1"/>
            <p:cNvSpPr txBox="1"/>
            <p:nvPr/>
          </p:nvSpPr>
          <p:spPr>
            <a:xfrm>
              <a:off x="2436" y="8818"/>
              <a:ext cx="6804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使用高倍镜观察的步骤和要点</a:t>
              </a:r>
              <a:endPara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511" y="7921"/>
              <a:ext cx="1446" cy="24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  <a:scene3d>
                <a:camera prst="isometricRightUp"/>
                <a:lightRig rig="threePt" dir="t"/>
              </a:scene3d>
            </a:bodyPr>
            <a:p>
              <a:pPr algn="ctr"/>
              <a:r>
                <a:rPr lang="zh-CN" altLang="en-US" sz="9600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？</a:t>
              </a:r>
              <a:endParaRPr lang="zh-CN" altLang="en-US" sz="9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7" name="矩形 34"/>
          <p:cNvSpPr/>
          <p:nvPr/>
        </p:nvSpPr>
        <p:spPr>
          <a:xfrm>
            <a:off x="273050" y="50800"/>
            <a:ext cx="20116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二、研析教材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34"/>
          <p:cNvSpPr/>
          <p:nvPr/>
        </p:nvSpPr>
        <p:spPr>
          <a:xfrm>
            <a:off x="567055" y="722630"/>
            <a:ext cx="2138045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、观察细胞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34"/>
          <p:cNvSpPr/>
          <p:nvPr/>
        </p:nvSpPr>
        <p:spPr>
          <a:xfrm>
            <a:off x="1227455" y="6186805"/>
            <a:ext cx="51384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《导与练》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P5   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概念诊断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lum bright="-12000" contrast="24000"/>
          </a:blip>
          <a:stretch>
            <a:fillRect/>
          </a:stretch>
        </p:blipFill>
        <p:spPr>
          <a:xfrm>
            <a:off x="371475" y="897255"/>
            <a:ext cx="7277735" cy="27197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lum bright="-24000" contrast="48000"/>
          </a:blip>
          <a:stretch>
            <a:fillRect/>
          </a:stretch>
        </p:blipFill>
        <p:spPr>
          <a:xfrm>
            <a:off x="0" y="3519170"/>
            <a:ext cx="5939155" cy="31915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lum bright="-24000" contrast="48000"/>
          </a:blip>
          <a:stretch>
            <a:fillRect/>
          </a:stretch>
        </p:blipFill>
        <p:spPr>
          <a:xfrm>
            <a:off x="6255385" y="3519170"/>
            <a:ext cx="4464050" cy="3270885"/>
          </a:xfrm>
          <a:prstGeom prst="rect">
            <a:avLst/>
          </a:prstGeom>
          <a:ln w="38100">
            <a:noFill/>
          </a:ln>
        </p:spPr>
      </p:pic>
      <p:sp>
        <p:nvSpPr>
          <p:cNvPr id="2" name="圆角矩形 1"/>
          <p:cNvSpPr/>
          <p:nvPr/>
        </p:nvSpPr>
        <p:spPr>
          <a:xfrm>
            <a:off x="2312670" y="3596005"/>
            <a:ext cx="1613535" cy="32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373505" y="1404620"/>
            <a:ext cx="2873375" cy="1209675"/>
            <a:chOff x="2163" y="2212"/>
            <a:chExt cx="4525" cy="1905"/>
          </a:xfrm>
        </p:grpSpPr>
        <p:sp>
          <p:nvSpPr>
            <p:cNvPr id="9" name="圆角矩形 8"/>
            <p:cNvSpPr/>
            <p:nvPr/>
          </p:nvSpPr>
          <p:spPr>
            <a:xfrm>
              <a:off x="2163" y="2244"/>
              <a:ext cx="792" cy="45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896" y="2449"/>
              <a:ext cx="792" cy="433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5889" y="3685"/>
              <a:ext cx="792" cy="433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2945" y="2212"/>
              <a:ext cx="528" cy="489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3" name="圆角矩形 12"/>
          <p:cNvSpPr/>
          <p:nvPr/>
        </p:nvSpPr>
        <p:spPr>
          <a:xfrm>
            <a:off x="6899910" y="1715770"/>
            <a:ext cx="382905" cy="8991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lum bright="-30000" contrast="54000"/>
          </a:blip>
          <a:stretch>
            <a:fillRect/>
          </a:stretch>
        </p:blipFill>
        <p:spPr>
          <a:xfrm>
            <a:off x="7960995" y="218440"/>
            <a:ext cx="4060190" cy="1893570"/>
          </a:xfrm>
          <a:prstGeom prst="rect">
            <a:avLst/>
          </a:prstGeom>
        </p:spPr>
      </p:pic>
      <p:cxnSp>
        <p:nvCxnSpPr>
          <p:cNvPr id="15" name="直接连接符 14"/>
          <p:cNvCxnSpPr/>
          <p:nvPr/>
        </p:nvCxnSpPr>
        <p:spPr>
          <a:xfrm>
            <a:off x="2983230" y="5017135"/>
            <a:ext cx="2799715" cy="24765"/>
          </a:xfrm>
          <a:prstGeom prst="line">
            <a:avLst/>
          </a:prstGeom>
          <a:ln w="4445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圆角矩形 16"/>
          <p:cNvSpPr/>
          <p:nvPr/>
        </p:nvSpPr>
        <p:spPr>
          <a:xfrm>
            <a:off x="6255385" y="3519805"/>
            <a:ext cx="4463415" cy="14763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34"/>
          <p:cNvSpPr/>
          <p:nvPr/>
        </p:nvSpPr>
        <p:spPr>
          <a:xfrm>
            <a:off x="273050" y="50800"/>
            <a:ext cx="20116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二、研析教材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34"/>
          <p:cNvSpPr/>
          <p:nvPr/>
        </p:nvSpPr>
        <p:spPr>
          <a:xfrm>
            <a:off x="536575" y="572135"/>
            <a:ext cx="372364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、细胞的多样性和统一性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V="1">
            <a:off x="6731635" y="6198870"/>
            <a:ext cx="3922395" cy="26035"/>
          </a:xfrm>
          <a:prstGeom prst="line">
            <a:avLst/>
          </a:prstGeom>
          <a:ln w="4445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6442710" y="6468745"/>
            <a:ext cx="1882140" cy="19050"/>
          </a:xfrm>
          <a:prstGeom prst="line">
            <a:avLst/>
          </a:prstGeom>
          <a:ln w="4445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2205355" y="5276215"/>
            <a:ext cx="3577590" cy="9525"/>
          </a:xfrm>
          <a:prstGeom prst="line">
            <a:avLst/>
          </a:prstGeom>
          <a:ln w="4445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7649210" y="5407025"/>
            <a:ext cx="1167130" cy="8890"/>
          </a:xfrm>
          <a:prstGeom prst="line">
            <a:avLst/>
          </a:prstGeom>
          <a:ln w="4445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7020560" y="6731635"/>
            <a:ext cx="1167130" cy="8890"/>
          </a:xfrm>
          <a:prstGeom prst="line">
            <a:avLst/>
          </a:prstGeom>
          <a:ln w="4445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直角上箭头 27"/>
          <p:cNvSpPr/>
          <p:nvPr/>
        </p:nvSpPr>
        <p:spPr>
          <a:xfrm>
            <a:off x="10718165" y="2011045"/>
            <a:ext cx="1302385" cy="4476750"/>
          </a:xfrm>
          <a:prstGeom prst="bentUpArrow">
            <a:avLst/>
          </a:prstGeom>
          <a:solidFill>
            <a:srgbClr val="F6DA6D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6442710" y="821055"/>
            <a:ext cx="12065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altLang="zh-CN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P11</a:t>
            </a:r>
            <a:endParaRPr lang="en-US" altLang="zh-CN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2" grpId="0" animBg="1"/>
      <p:bldP spid="17" grpId="1" bldLvl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lum bright="-12000" contrast="24000"/>
          </a:blip>
          <a:stretch>
            <a:fillRect/>
          </a:stretch>
        </p:blipFill>
        <p:spPr>
          <a:xfrm>
            <a:off x="19685" y="974090"/>
            <a:ext cx="7277735" cy="2719705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021715" y="1481455"/>
            <a:ext cx="2873375" cy="1209675"/>
            <a:chOff x="2163" y="2212"/>
            <a:chExt cx="4525" cy="1905"/>
          </a:xfrm>
        </p:grpSpPr>
        <p:sp>
          <p:nvSpPr>
            <p:cNvPr id="9" name="圆角矩形 8"/>
            <p:cNvSpPr/>
            <p:nvPr/>
          </p:nvSpPr>
          <p:spPr>
            <a:xfrm>
              <a:off x="2163" y="2244"/>
              <a:ext cx="792" cy="45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896" y="2449"/>
              <a:ext cx="792" cy="433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5889" y="3685"/>
              <a:ext cx="792" cy="433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2945" y="2212"/>
              <a:ext cx="528" cy="489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3" name="圆角矩形 12"/>
          <p:cNvSpPr/>
          <p:nvPr/>
        </p:nvSpPr>
        <p:spPr>
          <a:xfrm>
            <a:off x="6548120" y="1792605"/>
            <a:ext cx="397510" cy="8991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5840095" y="2805430"/>
            <a:ext cx="6410325" cy="1715135"/>
            <a:chOff x="9632" y="4276"/>
            <a:chExt cx="9136" cy="2271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>
              <a:lum bright="-24000" contrast="42000"/>
            </a:blip>
            <a:srcRect t="932" b="55420"/>
            <a:stretch>
              <a:fillRect/>
            </a:stretch>
          </p:blipFill>
          <p:spPr>
            <a:xfrm>
              <a:off x="9632" y="4276"/>
              <a:ext cx="4689" cy="2247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lum bright="-24000" contrast="42000"/>
            </a:blip>
            <a:srcRect t="46096" b="12568"/>
            <a:stretch>
              <a:fillRect/>
            </a:stretch>
          </p:blipFill>
          <p:spPr>
            <a:xfrm>
              <a:off x="14080" y="4419"/>
              <a:ext cx="4689" cy="2128"/>
            </a:xfrm>
            <a:prstGeom prst="rect">
              <a:avLst/>
            </a:prstGeom>
          </p:spPr>
        </p:pic>
      </p:grpSp>
      <p:sp>
        <p:nvSpPr>
          <p:cNvPr id="19" name="矩形 34"/>
          <p:cNvSpPr/>
          <p:nvPr/>
        </p:nvSpPr>
        <p:spPr>
          <a:xfrm>
            <a:off x="273050" y="50800"/>
            <a:ext cx="20116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二、研析教材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34"/>
          <p:cNvSpPr/>
          <p:nvPr/>
        </p:nvSpPr>
        <p:spPr>
          <a:xfrm>
            <a:off x="506095" y="513715"/>
            <a:ext cx="372364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、细胞的多样性和统一性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808990" y="3076575"/>
            <a:ext cx="10368280" cy="3781425"/>
            <a:chOff x="1274" y="4845"/>
            <a:chExt cx="16328" cy="595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lum bright="-24000" contrast="48000"/>
            </a:blip>
            <a:stretch>
              <a:fillRect/>
            </a:stretch>
          </p:blipFill>
          <p:spPr>
            <a:xfrm>
              <a:off x="10312" y="7985"/>
              <a:ext cx="7290" cy="1591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>
              <a:lum bright="-24000" contrast="48000"/>
            </a:blip>
            <a:stretch>
              <a:fillRect/>
            </a:stretch>
          </p:blipFill>
          <p:spPr>
            <a:xfrm>
              <a:off x="1274" y="6242"/>
              <a:ext cx="5870" cy="4558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sp>
          <p:nvSpPr>
            <p:cNvPr id="21" name="矩形 34"/>
            <p:cNvSpPr/>
            <p:nvPr/>
          </p:nvSpPr>
          <p:spPr>
            <a:xfrm>
              <a:off x="7144" y="8418"/>
              <a:ext cx="3168" cy="72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细胞的差异性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左弧形箭头 22"/>
            <p:cNvSpPr/>
            <p:nvPr/>
          </p:nvSpPr>
          <p:spPr>
            <a:xfrm>
              <a:off x="7664" y="4845"/>
              <a:ext cx="1534" cy="3883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1564</Words>
  <Application>WPS 演示</Application>
  <PresentationFormat/>
  <Paragraphs>197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Arial</vt:lpstr>
      <vt:lpstr>宋体</vt:lpstr>
      <vt:lpstr>Wingdings</vt:lpstr>
      <vt:lpstr>等线</vt:lpstr>
      <vt:lpstr>等线 Light</vt:lpstr>
      <vt:lpstr>微软雅黑</vt:lpstr>
      <vt:lpstr>Times New Roman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MD</cp:lastModifiedBy>
  <cp:revision>90</cp:revision>
  <dcterms:created xsi:type="dcterms:W3CDTF">2018-07-02T07:23:00Z</dcterms:created>
  <dcterms:modified xsi:type="dcterms:W3CDTF">2022-05-09T06:43:32Z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  <property fmtid="{D5CDD505-2E9C-101B-9397-08002B2CF9AE}" pid="3" name="ICV">
    <vt:lpwstr>30F9DA2B679441E2AC05019A95045E16</vt:lpwstr>
  </property>
</Properties>
</file>